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306" r:id="rId4"/>
    <p:sldId id="29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 autoAdjust="0"/>
    <p:restoredTop sz="92754" autoAdjust="0"/>
  </p:normalViewPr>
  <p:slideViewPr>
    <p:cSldViewPr snapToGrid="0">
      <p:cViewPr>
        <p:scale>
          <a:sx n="98" d="100"/>
          <a:sy n="98" d="100"/>
        </p:scale>
        <p:origin x="1308" y="192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Belegung: 4.822  (am 15.12)  -&gt; Abfall ITS-Belegung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Vorwochen 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 -322        (Vorvorwoche: -96)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Vorwoche Aufnahmen:  +2.189  -&gt; leichter Rückgang in der Neuaufnahmen 7-Tage-Anzahl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weniger als letzter Woche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4-5 mit sinkenden Neuaufnahmen (Bayern, Berlin, NI, SA, He, SH)),  Rest eher gleichbleibende Neuaufnahmen, und oft nachziehende Todeszahlen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- 7 BL &gt; 20%</a:t>
            </a:r>
            <a:br>
              <a:rPr lang="de-DE" dirty="0"/>
            </a:br>
            <a:r>
              <a:rPr lang="de-DE" dirty="0"/>
              <a:t>- 15 </a:t>
            </a:r>
            <a:r>
              <a:rPr lang="de-DE" dirty="0" err="1"/>
              <a:t>Bl</a:t>
            </a:r>
            <a:r>
              <a:rPr lang="de-DE" dirty="0"/>
              <a:t> &gt; 12%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63,1% über 60J in aktueller ITS-Belegung</a:t>
            </a:r>
          </a:p>
          <a:p>
            <a:r>
              <a:rPr lang="de-DE" dirty="0"/>
              <a:t>Anteil Belegung der 60+ Jährigen steigt prozentual (rechte Graphik)</a:t>
            </a:r>
          </a:p>
          <a:p>
            <a:r>
              <a:rPr lang="de-DE" dirty="0"/>
              <a:t>Alle Altersgruppen steigen in absoluten Zahlen an (auch die unter 18, kleine Zahl aber auch nun bei 28!), besonders starke Anstiege ab 40+, extrem starke Anstiege in Gruppe 60-69 (gelb) und 70-79 (braun)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Prognosen für die nächsten 20 Tage!</a:t>
            </a:r>
            <a:br>
              <a:rPr lang="de-DE" dirty="0"/>
            </a:br>
            <a:r>
              <a:rPr lang="de-DE" dirty="0"/>
              <a:t>Hierbei ist zu beachten, dass dies die Trends anzeigt wenn der jetzige Zustand und Trend sich fortsetzt (sprich keine Maßnahmen oder andere Effekte die nächsten Tage einsetzen).  Verlässlich sind also </a:t>
            </a:r>
            <a:r>
              <a:rPr lang="de-DE" dirty="0" err="1"/>
              <a:t>va</a:t>
            </a:r>
            <a:r>
              <a:rPr lang="de-DE" dirty="0"/>
              <a:t> eher die nächsten 10 (!) Tage der Prognose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21.12.2021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17457" y="630468"/>
            <a:ext cx="6993462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22.12.2021 werden </a:t>
            </a:r>
            <a:r>
              <a:rPr lang="de-DE" sz="1600" b="1" dirty="0"/>
              <a:t>4.500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vielen Bundesländern ein hohes Plateau in der COVID-ITS-Belegung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Nur leichter Rückgang in ITS-COVID-Neuaufnahmen mit </a:t>
            </a:r>
            <a:r>
              <a:rPr lang="de-DE" sz="1600" b="1" dirty="0"/>
              <a:t>+1.984 </a:t>
            </a:r>
            <a:r>
              <a:rPr lang="de-DE" sz="1600" dirty="0"/>
              <a:t>in den letzten 7 Tagen, bei stark angestiegene Todeszahlen pro Tag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15.12.2021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6CE16D-2489-4871-9F07-0812BB0AFCF6}"/>
              </a:ext>
            </a:extLst>
          </p:cNvPr>
          <p:cNvGrpSpPr/>
          <p:nvPr/>
        </p:nvGrpSpPr>
        <p:grpSpPr>
          <a:xfrm>
            <a:off x="200296" y="2492072"/>
            <a:ext cx="5895703" cy="4205520"/>
            <a:chOff x="173310" y="1979586"/>
            <a:chExt cx="7364979" cy="420552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B209C2B-C649-47CF-9B15-0F2B8895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10" y="1979586"/>
              <a:ext cx="7034039" cy="4205520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D73E6659-02B7-4105-A782-708515D3013E}"/>
                </a:ext>
              </a:extLst>
            </p:cNvPr>
            <p:cNvSpPr txBox="1"/>
            <p:nvPr/>
          </p:nvSpPr>
          <p:spPr>
            <a:xfrm>
              <a:off x="2985427" y="2245917"/>
              <a:ext cx="777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solidFill>
                    <a:srgbClr val="FF0000"/>
                  </a:solidFill>
                </a:rPr>
                <a:t>Lock-Down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78E05476-1B7D-42B7-B693-607D1AAFF78E}"/>
                </a:ext>
              </a:extLst>
            </p:cNvPr>
            <p:cNvSpPr txBox="1"/>
            <p:nvPr/>
          </p:nvSpPr>
          <p:spPr>
            <a:xfrm>
              <a:off x="2463354" y="2247568"/>
              <a:ext cx="777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solidFill>
                    <a:srgbClr val="FF0000"/>
                  </a:solidFill>
                </a:rPr>
                <a:t>Lock-Down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D94FA65-78BB-490E-93D3-A41CCE0BC88E}"/>
                </a:ext>
              </a:extLst>
            </p:cNvPr>
            <p:cNvSpPr txBox="1"/>
            <p:nvPr/>
          </p:nvSpPr>
          <p:spPr>
            <a:xfrm>
              <a:off x="3604434" y="2149621"/>
              <a:ext cx="777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5.762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21BC29F1-248A-43B5-91BB-6499CD29C5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9107" y="2553392"/>
              <a:ext cx="138829" cy="387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785B65B-14EA-4574-853C-A004843C0E4E}"/>
                </a:ext>
              </a:extLst>
            </p:cNvPr>
            <p:cNvSpPr txBox="1"/>
            <p:nvPr/>
          </p:nvSpPr>
          <p:spPr>
            <a:xfrm>
              <a:off x="6793827" y="3102431"/>
              <a:ext cx="744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2">
                      <a:lumMod val="50000"/>
                    </a:schemeClr>
                  </a:solidFill>
                </a:rPr>
                <a:t>4.500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B232C93-224B-4269-9739-5BFFE43543E3}"/>
              </a:ext>
            </a:extLst>
          </p:cNvPr>
          <p:cNvGrpSpPr/>
          <p:nvPr/>
        </p:nvGrpSpPr>
        <p:grpSpPr>
          <a:xfrm>
            <a:off x="7227652" y="24102"/>
            <a:ext cx="4620638" cy="3447532"/>
            <a:chOff x="7609986" y="2192056"/>
            <a:chExt cx="4408704" cy="3779351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A28318D-B736-4639-8DFC-4670EAAD84D7}"/>
                </a:ext>
              </a:extLst>
            </p:cNvPr>
            <p:cNvSpPr txBox="1"/>
            <p:nvPr/>
          </p:nvSpPr>
          <p:spPr>
            <a:xfrm>
              <a:off x="7888454" y="2192056"/>
              <a:ext cx="38723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/>
                <a:t>Neuaufnahmen auf die ITS  </a:t>
              </a:r>
              <a:r>
                <a:rPr lang="de-DE" sz="1600" i="1" dirty="0"/>
                <a:t>(pro Tag)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2522198-6521-40A9-9BBC-734A9B55D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86" y="2564104"/>
              <a:ext cx="4408704" cy="3407303"/>
            </a:xfrm>
            <a:prstGeom prst="rect">
              <a:avLst/>
            </a:prstGeom>
          </p:spPr>
        </p:pic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396" y="433539"/>
            <a:ext cx="2035688" cy="399681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41C7F71-0D14-477C-8394-35D8EBDE8687}"/>
              </a:ext>
            </a:extLst>
          </p:cNvPr>
          <p:cNvGrpSpPr/>
          <p:nvPr/>
        </p:nvGrpSpPr>
        <p:grpSpPr>
          <a:xfrm>
            <a:off x="6761933" y="3558411"/>
            <a:ext cx="4952862" cy="3280134"/>
            <a:chOff x="6761933" y="3558411"/>
            <a:chExt cx="4952862" cy="328013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0D57895-2534-437F-862C-3F1BA78B8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933" y="3558411"/>
              <a:ext cx="4952862" cy="3280134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8FF8F73-83CA-48E9-861A-80890754CA04}"/>
                </a:ext>
              </a:extLst>
            </p:cNvPr>
            <p:cNvSpPr/>
            <p:nvPr/>
          </p:nvSpPr>
          <p:spPr>
            <a:xfrm>
              <a:off x="9727660" y="3753415"/>
              <a:ext cx="145914" cy="2516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CC2D7C16-81BC-4749-8BCC-5C91C17F6EE5}"/>
              </a:ext>
            </a:extLst>
          </p:cNvPr>
          <p:cNvSpPr/>
          <p:nvPr/>
        </p:nvSpPr>
        <p:spPr>
          <a:xfrm>
            <a:off x="10045084" y="3891917"/>
            <a:ext cx="1803206" cy="2880818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0" y="6518818"/>
            <a:ext cx="1710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 21.12.2021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70" y="-5024"/>
            <a:ext cx="9643266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424623" y="212801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324610" y="2655484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450261" y="5614946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424623" y="6158505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354267" y="5619709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354267" y="214230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322877" y="268599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>
            <a:cxnSpLocks/>
          </p:cNvCxnSpPr>
          <p:nvPr/>
        </p:nvCxnSpPr>
        <p:spPr>
          <a:xfrm>
            <a:off x="7411417" y="6153742"/>
            <a:ext cx="27598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3C67FD-9063-4D12-85CE-3C89A290FDEE}"/>
              </a:ext>
            </a:extLst>
          </p:cNvPr>
          <p:cNvCxnSpPr/>
          <p:nvPr/>
        </p:nvCxnSpPr>
        <p:spPr>
          <a:xfrm>
            <a:off x="2450261" y="166011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8CE20D2-4DFC-47FB-84B8-F1B49E61000B}"/>
              </a:ext>
            </a:extLst>
          </p:cNvPr>
          <p:cNvCxnSpPr/>
          <p:nvPr/>
        </p:nvCxnSpPr>
        <p:spPr>
          <a:xfrm>
            <a:off x="7354267" y="166583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C7C7245-EEFB-4027-9124-E0E5B7504237}"/>
              </a:ext>
            </a:extLst>
          </p:cNvPr>
          <p:cNvCxnSpPr>
            <a:cxnSpLocks/>
          </p:cNvCxnSpPr>
          <p:nvPr/>
        </p:nvCxnSpPr>
        <p:spPr>
          <a:xfrm>
            <a:off x="7354267" y="5131639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E766B01-DA6B-4ED6-AB3E-A7B98B476FAA}"/>
              </a:ext>
            </a:extLst>
          </p:cNvPr>
          <p:cNvCxnSpPr/>
          <p:nvPr/>
        </p:nvCxnSpPr>
        <p:spPr>
          <a:xfrm>
            <a:off x="2450261" y="512211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4119C00A-E2FD-4EB5-BC68-7BE23C73D99D}"/>
              </a:ext>
            </a:extLst>
          </p:cNvPr>
          <p:cNvSpPr txBox="1"/>
          <p:nvPr/>
        </p:nvSpPr>
        <p:spPr>
          <a:xfrm>
            <a:off x="5792377" y="102304"/>
            <a:ext cx="2106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Einschätzung der Betriebssituation: </a:t>
            </a:r>
            <a:br>
              <a:rPr lang="de-DE" dirty="0"/>
            </a:br>
            <a:r>
              <a:rPr lang="de-DE" dirty="0"/>
              <a:t>70% der ITS teilweise oder ganz eingeschränkt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EAFEFC-E9A1-4C63-9038-4703056E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318" y="5940458"/>
            <a:ext cx="2399593" cy="57524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C767B50-C655-4916-AD3F-20A9387D178D}"/>
              </a:ext>
            </a:extLst>
          </p:cNvPr>
          <p:cNvSpPr txBox="1"/>
          <p:nvPr/>
        </p:nvSpPr>
        <p:spPr>
          <a:xfrm>
            <a:off x="483872" y="4138379"/>
            <a:ext cx="127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Freie Beatmungskapazitäten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C2CC52B-D752-4AB6-B620-358460F4F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" y="440858"/>
            <a:ext cx="3914105" cy="336098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E2F53C2-5EAE-47C5-BD1A-9C6FDAC19C40}"/>
              </a:ext>
            </a:extLst>
          </p:cNvPr>
          <p:cNvSpPr txBox="1"/>
          <p:nvPr/>
        </p:nvSpPr>
        <p:spPr>
          <a:xfrm>
            <a:off x="73990" y="102304"/>
            <a:ext cx="453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Behandlungsbelegung COVID-19 nach Schweregrad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B1963053-6480-472E-95E4-0AE58E01C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181" y="2359030"/>
            <a:ext cx="1821165" cy="137867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0AFFC4F-EA5D-4067-BB39-AA4234FD1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233" y="0"/>
            <a:ext cx="3783955" cy="21894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7DF6530-F35A-48F1-ACC2-E710173F7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966" y="2257956"/>
            <a:ext cx="3667222" cy="21498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30DFD7-D237-416F-917B-D852A1A7F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8966" y="4600045"/>
            <a:ext cx="3667222" cy="21024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B031820-9F5D-420F-B371-9F4ABA3BA4DD}"/>
              </a:ext>
            </a:extLst>
          </p:cNvPr>
          <p:cNvSpPr txBox="1"/>
          <p:nvPr/>
        </p:nvSpPr>
        <p:spPr>
          <a:xfrm>
            <a:off x="8189455" y="-51585"/>
            <a:ext cx="155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Uni-/Maximal-</a:t>
            </a:r>
            <a:br>
              <a:rPr lang="de-DE" sz="1400" i="1" dirty="0"/>
            </a:br>
            <a:r>
              <a:rPr lang="de-DE" sz="1400" i="1" dirty="0"/>
              <a:t>Versorger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91DF79B-5AA9-4615-BC9D-1757E72B9FEB}"/>
              </a:ext>
            </a:extLst>
          </p:cNvPr>
          <p:cNvSpPr txBox="1"/>
          <p:nvPr/>
        </p:nvSpPr>
        <p:spPr>
          <a:xfrm>
            <a:off x="8250851" y="2189430"/>
            <a:ext cx="184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Schwerpunktversorger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A23A3DE-22A2-4057-BA95-769E5528D8CB}"/>
              </a:ext>
            </a:extLst>
          </p:cNvPr>
          <p:cNvSpPr txBox="1"/>
          <p:nvPr/>
        </p:nvSpPr>
        <p:spPr>
          <a:xfrm>
            <a:off x="8189455" y="4446156"/>
            <a:ext cx="222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Grund-Regelversorger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901303A-DDAD-44EB-848B-7552587E9E8B}"/>
              </a:ext>
            </a:extLst>
          </p:cNvPr>
          <p:cNvGrpSpPr/>
          <p:nvPr/>
        </p:nvGrpSpPr>
        <p:grpSpPr>
          <a:xfrm>
            <a:off x="1758711" y="3971264"/>
            <a:ext cx="3580658" cy="2731201"/>
            <a:chOff x="300678" y="4024495"/>
            <a:chExt cx="3580658" cy="2731201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2D3B11B-A0CF-4D9A-9585-9611C5FC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78" y="4024495"/>
              <a:ext cx="3499714" cy="2731201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2F0EE3B-C1AC-43C2-9191-80993910EEAF}"/>
                </a:ext>
              </a:extLst>
            </p:cNvPr>
            <p:cNvSpPr/>
            <p:nvPr/>
          </p:nvSpPr>
          <p:spPr>
            <a:xfrm>
              <a:off x="3599234" y="4024495"/>
              <a:ext cx="282102" cy="421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4838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200197" y="123665"/>
            <a:ext cx="3479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191D896-5842-41DD-B7F6-58CC8D2E5276}"/>
              </a:ext>
            </a:extLst>
          </p:cNvPr>
          <p:cNvGrpSpPr/>
          <p:nvPr/>
        </p:nvGrpSpPr>
        <p:grpSpPr>
          <a:xfrm>
            <a:off x="5737526" y="26536"/>
            <a:ext cx="1066800" cy="1827739"/>
            <a:chOff x="10971136" y="4392903"/>
            <a:chExt cx="1066800" cy="1827739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74DD230-A680-4DA1-B2C4-29776E49A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1136" y="4392903"/>
              <a:ext cx="1066800" cy="1827739"/>
            </a:xfrm>
            <a:prstGeom prst="rect">
              <a:avLst/>
            </a:prstGeom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CDE2F54-1E58-4209-8F9D-8B369EF3DA1D}"/>
                </a:ext>
              </a:extLst>
            </p:cNvPr>
            <p:cNvSpPr/>
            <p:nvPr/>
          </p:nvSpPr>
          <p:spPr>
            <a:xfrm>
              <a:off x="11037860" y="5295207"/>
              <a:ext cx="756104" cy="9254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47C85B-F549-4B37-864E-84E2FFC79693}"/>
              </a:ext>
            </a:extLst>
          </p:cNvPr>
          <p:cNvGrpSpPr/>
          <p:nvPr/>
        </p:nvGrpSpPr>
        <p:grpSpPr>
          <a:xfrm>
            <a:off x="62561" y="445300"/>
            <a:ext cx="5325114" cy="3221178"/>
            <a:chOff x="3019591" y="3444320"/>
            <a:chExt cx="4912563" cy="303128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BD18E34-70DE-445C-B52A-E82495D5B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591" y="3444320"/>
              <a:ext cx="4912563" cy="3031288"/>
            </a:xfrm>
            <a:prstGeom prst="rect">
              <a:avLst/>
            </a:prstGeom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2496697-2B49-460B-910E-C1C5C050A94D}"/>
                </a:ext>
              </a:extLst>
            </p:cNvPr>
            <p:cNvSpPr/>
            <p:nvPr/>
          </p:nvSpPr>
          <p:spPr>
            <a:xfrm>
              <a:off x="5341545" y="3601163"/>
              <a:ext cx="1462781" cy="181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34BB8FF3-E88B-4901-8FD3-1C3FB0269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73" y="173872"/>
            <a:ext cx="3287698" cy="2311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F625603-1563-483C-B7CF-95BDB842581B}"/>
              </a:ext>
            </a:extLst>
          </p:cNvPr>
          <p:cNvCxnSpPr>
            <a:cxnSpLocks/>
          </p:cNvCxnSpPr>
          <p:nvPr/>
        </p:nvCxnSpPr>
        <p:spPr>
          <a:xfrm flipV="1">
            <a:off x="5424530" y="2285463"/>
            <a:ext cx="1395000" cy="628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CCDF7051-821B-4983-A696-FA3C5DB99F83}"/>
              </a:ext>
            </a:extLst>
          </p:cNvPr>
          <p:cNvSpPr txBox="1"/>
          <p:nvPr/>
        </p:nvSpPr>
        <p:spPr>
          <a:xfrm>
            <a:off x="10359449" y="1736362"/>
            <a:ext cx="49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36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3F8FAED-16AC-4A4F-AD07-479CD1F9D34D}"/>
              </a:ext>
            </a:extLst>
          </p:cNvPr>
          <p:cNvSpPr txBox="1"/>
          <p:nvPr/>
        </p:nvSpPr>
        <p:spPr>
          <a:xfrm>
            <a:off x="10388285" y="1558531"/>
            <a:ext cx="49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58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F9B822-C131-49EE-AE13-61E30D95EC73}"/>
              </a:ext>
            </a:extLst>
          </p:cNvPr>
          <p:cNvSpPr txBox="1"/>
          <p:nvPr/>
        </p:nvSpPr>
        <p:spPr>
          <a:xfrm>
            <a:off x="10345671" y="131454"/>
            <a:ext cx="49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7030A0"/>
                </a:solidFill>
              </a:rPr>
              <a:t>217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9A01021-2A69-4E11-A9BF-C215C5671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476" y="3601163"/>
            <a:ext cx="7713619" cy="16478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031B82-ACCC-4069-A05F-EAA5F7487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020" y="5086734"/>
            <a:ext cx="7791450" cy="1647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49F84AE-4B61-4956-B510-05FF659956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0020"/>
          <a:stretch/>
        </p:blipFill>
        <p:spPr>
          <a:xfrm>
            <a:off x="1240630" y="5546415"/>
            <a:ext cx="1399063" cy="6003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8656368-C1EB-420B-A032-C93EEE21E076}"/>
              </a:ext>
            </a:extLst>
          </p:cNvPr>
          <p:cNvSpPr txBox="1"/>
          <p:nvPr/>
        </p:nvSpPr>
        <p:spPr>
          <a:xfrm>
            <a:off x="1317371" y="4635677"/>
            <a:ext cx="2908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Prozentualer Anteil 60-69 Jährige im Vgl. zu 80+ Jährige COVID-Patienten auf ITS</a:t>
            </a:r>
          </a:p>
        </p:txBody>
      </p:sp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456087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60" y="474205"/>
            <a:ext cx="3777377" cy="241300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6EFD64A-EEEE-4678-A624-A0550508B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2209678"/>
            <a:ext cx="7456087" cy="46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Breitbild</PresentationFormat>
  <Paragraphs>40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472</cp:revision>
  <dcterms:created xsi:type="dcterms:W3CDTF">2021-01-13T08:46:29Z</dcterms:created>
  <dcterms:modified xsi:type="dcterms:W3CDTF">2021-12-22T09:55:33Z</dcterms:modified>
</cp:coreProperties>
</file>