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813" r:id="rId2"/>
    <p:sldId id="821" r:id="rId3"/>
    <p:sldId id="817" r:id="rId4"/>
    <p:sldId id="819" r:id="rId5"/>
    <p:sldId id="822" r:id="rId6"/>
    <p:sldId id="820" r:id="rId7"/>
    <p:sldId id="814" r:id="rId8"/>
    <p:sldId id="816" r:id="rId9"/>
    <p:sldId id="815" r:id="rId10"/>
    <p:sldId id="818" r:id="rId11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/>
    <p:restoredTop sz="90293" autoAdjust="0"/>
  </p:normalViewPr>
  <p:slideViewPr>
    <p:cSldViewPr snapToGrid="0" snapToObjects="1">
      <p:cViewPr>
        <p:scale>
          <a:sx n="66" d="100"/>
          <a:sy n="66" d="100"/>
        </p:scale>
        <p:origin x="780" y="-40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dk/aktuelt/nyheder/2021/new-model-projections-for-number-of-infected-and-new-admissions-to-hospita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i.dk/aktuelt/nyheder/2021/new-model-projections-for-number-of-infected-and-new-admissions-to-hospita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https://www.ecdc.europa.eu/en/publications-data/covid-19-assessment-further-emergence-omicron-18th-risk-assessment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65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Konzert </a:t>
            </a:r>
            <a:r>
              <a:rPr lang="de-DE" sz="1200" dirty="0"/>
              <a:t>(2000 Besucher*innen) </a:t>
            </a:r>
            <a:r>
              <a:rPr lang="de-DE" dirty="0"/>
              <a:t> und Schulabschlussfeier </a:t>
            </a:r>
            <a:r>
              <a:rPr lang="de-DE" sz="1200" dirty="0"/>
              <a:t>(150 Teilnehmende)</a:t>
            </a:r>
            <a:r>
              <a:rPr lang="de-DE" dirty="0"/>
              <a:t>: https://nyheder.tv2.dk/samfund/2021-12-05-mange-omikron-tilfaelde-efter-julefrokost-og-koncert</a:t>
            </a:r>
          </a:p>
          <a:p>
            <a:r>
              <a:rPr lang="de-DE" dirty="0"/>
              <a:t>Weitere Ausbreitung in Schulen: https://stps.dk/da/nyheder/2021/covid-19-omikron-smitte-fra-julefrokost-breder-sig/#</a:t>
            </a:r>
          </a:p>
          <a:p>
            <a:r>
              <a:rPr lang="de-DE" dirty="0"/>
              <a:t>Altersverteilung : https://covid19-country-overviews.ecdc.europa.eu/countries/Denmark.html</a:t>
            </a:r>
          </a:p>
          <a:p>
            <a:r>
              <a:rPr lang="de-DE" dirty="0"/>
              <a:t>Wiedereinstufung und Lockdown light: DKOR vom 09.12.2021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Maßnahmenverschärfung: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https://nyheder.tv2.dk/samfund/2021-12-17-overblik-her-er-de-nye-corona-restriktioner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Modellierung: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https://www.ssi.dk/aktuelt/nyheder/2021/new-model-projections-for-number-of-infected-and-new-admissions-to-hospitals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KH-Belegung: https://ourworldindata.org/covid-hospitalizations     https://covid19-country-overviews.ecdc.europa.eu/countries/Denmark.html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4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Konzert </a:t>
            </a:r>
            <a:r>
              <a:rPr lang="de-DE" sz="1200" dirty="0"/>
              <a:t>(2000 Besucher*innen) </a:t>
            </a:r>
            <a:r>
              <a:rPr lang="de-DE" dirty="0"/>
              <a:t> und Schulabschlussfeier </a:t>
            </a:r>
            <a:r>
              <a:rPr lang="de-DE" sz="1200" dirty="0"/>
              <a:t>(150 Teilnehmende)</a:t>
            </a:r>
            <a:r>
              <a:rPr lang="de-DE" dirty="0"/>
              <a:t>: https://nyheder.tv2.dk/samfund/2021-12-05-mange-omikron-tilfaelde-efter-julefrokost-og-koncert</a:t>
            </a:r>
          </a:p>
          <a:p>
            <a:r>
              <a:rPr lang="de-DE" dirty="0"/>
              <a:t>Weitere Ausbreitung in Schulen: https://stps.dk/da/nyheder/2021/covid-19-omikron-smitte-fra-julefrokost-breder-sig/#</a:t>
            </a:r>
          </a:p>
          <a:p>
            <a:r>
              <a:rPr lang="de-DE" dirty="0"/>
              <a:t>Altersverteilung : https://covid19-country-overviews.ecdc.europa.eu/countries/Denmark.html</a:t>
            </a:r>
          </a:p>
          <a:p>
            <a:r>
              <a:rPr lang="de-DE" dirty="0"/>
              <a:t>Wiedereinstufung und Lockdown light: DKOR vom 09.12.2021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Maßnahmenverschärfung: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https://nyheder.tv2.dk/samfund/2021-12-17-overblik-her-er-de-nye-corona-restriktioner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Modellierung: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https://www.ssi.dk/aktuelt/nyheder/2021/new-model-projections-for-number-of-infected-and-new-admissions-to-hospitals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KH-Belegung: https://ourworldindata.org/covid-hospitalizations     https://covid19-country-overviews.ecdc.europa.eu/countries/Denmark.html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93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12/22/2021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12/22/2021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12/22/2021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12/22/2021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12/22/2021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12/22/2021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12/22/2021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12/22/2021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12/22/2021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12/22/2021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covid-vaccinations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publications-data/covid-19-assessment-further-emergence-omicron-18th-risk-assess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solidFill>
                  <a:srgbClr val="006EC7"/>
                </a:solidFill>
                <a:latin typeface="Scala Sans OT" panose="020B0504030101020104" pitchFamily="34" charset="0"/>
              </a:rPr>
              <a:t>Top 10 Länder nach Anzahl neuer COVID-19-Fälle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B4BB605-11E8-4405-864A-ADF9CEF0B713}"/>
              </a:ext>
            </a:extLst>
          </p:cNvPr>
          <p:cNvSpPr txBox="1"/>
          <p:nvPr/>
        </p:nvSpPr>
        <p:spPr>
          <a:xfrm>
            <a:off x="595714" y="972243"/>
            <a:ext cx="11088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274.628.461 Fälle (</a:t>
            </a:r>
            <a:r>
              <a:rPr lang="de-DE" sz="2000" b="1" dirty="0">
                <a:solidFill>
                  <a:srgbClr val="FF0000"/>
                </a:solidFill>
              </a:rPr>
              <a:t>+5,27%</a:t>
            </a:r>
            <a:r>
              <a:rPr lang="de-DE" sz="2000" b="1" dirty="0">
                <a:solidFill>
                  <a:srgbClr val="00B05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 		5.358.978 Todesfälle (CFR: 1,03%) 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83562AA-82F9-41F3-AD4A-F05023BB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84219"/>
              </p:ext>
            </p:extLst>
          </p:nvPr>
        </p:nvGraphicFramePr>
        <p:xfrm>
          <a:off x="310896" y="1630948"/>
          <a:ext cx="11658602" cy="4781421"/>
        </p:xfrm>
        <a:graphic>
          <a:graphicData uri="http://schemas.openxmlformats.org/drawingml/2006/table">
            <a:tbl>
              <a:tblPr firstRow="1" firstCol="1" bandRow="1"/>
              <a:tblGrid>
                <a:gridCol w="255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952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832106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50.565.638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926.908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marL="0" algn="l" defTabSz="609585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11.453.125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579.653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853,9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8.397.296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369.164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567,6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6.833.050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270.621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-20,5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325,4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Föderation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10.267.719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192.922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-8,11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5.535.232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176.826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373,6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5.405.360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167.139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9.100.324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135.800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229,0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5.189.881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130.906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63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1.555.455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127.027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130,5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155AE02-3275-416B-AB71-29BB94AAC95C}"/>
              </a:ext>
            </a:extLst>
          </p:cNvPr>
          <p:cNvSpPr txBox="1"/>
          <p:nvPr/>
        </p:nvSpPr>
        <p:spPr>
          <a:xfrm>
            <a:off x="1775520" y="6550224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21.12.2021; *</a:t>
            </a:r>
            <a:r>
              <a:rPr lang="en-US" sz="1400" i="1" dirty="0">
                <a:solidFill>
                  <a:prstClr val="black"/>
                </a:solidFill>
                <a:hlinkClick r:id="rId2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2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22.12.2021 </a:t>
            </a:r>
          </a:p>
        </p:txBody>
      </p:sp>
    </p:spTree>
    <p:extLst>
      <p:ext uri="{BB962C8B-B14F-4D97-AF65-F5344CB8AC3E}">
        <p14:creationId xmlns:p14="http://schemas.microsoft.com/office/powerpoint/2010/main" val="159897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/>
              <a:t>Virusvariante B.1.1.529 (Omikron) - Weltweit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545D0C1A-95C7-4C70-A06B-64C8F6FE4A0A}"/>
              </a:ext>
            </a:extLst>
          </p:cNvPr>
          <p:cNvSpPr txBox="1"/>
          <p:nvPr/>
        </p:nvSpPr>
        <p:spPr>
          <a:xfrm>
            <a:off x="2127116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4423CE64-5E40-4277-8191-81019621B1EC}"/>
              </a:ext>
            </a:extLst>
          </p:cNvPr>
          <p:cNvSpPr txBox="1">
            <a:spLocks/>
          </p:cNvSpPr>
          <p:nvPr/>
        </p:nvSpPr>
        <p:spPr>
          <a:xfrm>
            <a:off x="464396" y="1035340"/>
            <a:ext cx="8861099" cy="6186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Bestätigte Fälle: 82.022 aus 102 Ländern (Quelle: BNO)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3A4853E-FF8A-47D9-BB87-A95ABE565B6F}"/>
              </a:ext>
            </a:extLst>
          </p:cNvPr>
          <p:cNvSpPr txBox="1"/>
          <p:nvPr/>
        </p:nvSpPr>
        <p:spPr>
          <a:xfrm>
            <a:off x="1151467" y="6428566"/>
            <a:ext cx="1091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>
                <a:solidFill>
                  <a:prstClr val="black"/>
                </a:solidFill>
              </a:rPr>
              <a:t>Quellen: WHO </a:t>
            </a:r>
            <a:r>
              <a:rPr lang="de-DE" sz="1400" i="1" dirty="0" err="1">
                <a:solidFill>
                  <a:prstClr val="black"/>
                </a:solidFill>
              </a:rPr>
              <a:t>SitRep</a:t>
            </a:r>
            <a:r>
              <a:rPr lang="de-DE" sz="1400" i="1" dirty="0">
                <a:solidFill>
                  <a:prstClr val="black"/>
                </a:solidFill>
              </a:rPr>
              <a:t>, 21.12.2021, Datenstand 21.12.2021 | BNO; https://newsnodes.com/omicron_tracker, Datenstand 21.12.2021, 9.00 Uhr</a:t>
            </a:r>
          </a:p>
          <a:p>
            <a:r>
              <a:rPr lang="de-DE" sz="1400" i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217723-141C-4CB6-847C-04ABAF88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0" y="2293846"/>
            <a:ext cx="11905242" cy="41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ECDC Rapid Risk Assessment 18. Update - Omikron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6587666" y="6534424"/>
            <a:ext cx="257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de-DE" sz="1400" i="1" dirty="0">
                <a:solidFill>
                  <a:prstClr val="black"/>
                </a:solidFill>
                <a:hlinkClick r:id="rId3"/>
              </a:rPr>
              <a:t>ECDC 15.12.2021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977848-4206-425C-ACD2-A0A84AD3DE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0012" y="1007717"/>
            <a:ext cx="6340972" cy="362970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9ED8D2E-4FBE-44AB-976A-0ADC8999D69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60984" y="1007717"/>
            <a:ext cx="5731016" cy="414980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3C912CF-C5DE-45F3-9E12-B25CF4D3D12B}"/>
              </a:ext>
            </a:extLst>
          </p:cNvPr>
          <p:cNvSpPr/>
          <p:nvPr/>
        </p:nvSpPr>
        <p:spPr>
          <a:xfrm>
            <a:off x="242498" y="4854021"/>
            <a:ext cx="6096000" cy="1774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Modellierung zeigt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Omikrondominanz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innerhalb von 2 Monaten</a:t>
            </a:r>
          </a:p>
          <a:p>
            <a:pPr algn="just">
              <a:lnSpc>
                <a:spcPct val="115000"/>
              </a:lnSpc>
            </a:pP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Risikoeinschätzung für die Omikron-Variante in der EU/EEA: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Wahrscheinlichkeit einer weiteren Verbreitung: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HOCH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Impact der Verbreitung: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HOCH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Risiko für die öffentliche Gesundheit der Bevölkerung </a:t>
            </a:r>
            <a:r>
              <a:rPr lang="de-DE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SEHR HOCH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4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F9861D-19BF-4EBF-A964-1FF66F58D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151" y="835698"/>
            <a:ext cx="5614342" cy="58098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CAB96C-CEE9-4139-9681-32F9F4ED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904100"/>
            <a:ext cx="5642003" cy="579010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9163275" y="6553531"/>
            <a:ext cx="322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ECDC, Stand: 20.12.2021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959995" y="6336446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16.12.2021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4443671-01F1-440F-B714-32EA25A828FB}"/>
              </a:ext>
            </a:extLst>
          </p:cNvPr>
          <p:cNvSpPr txBox="1"/>
          <p:nvPr/>
        </p:nvSpPr>
        <p:spPr>
          <a:xfrm>
            <a:off x="7414973" y="6336445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20.12.2021</a:t>
            </a:r>
          </a:p>
        </p:txBody>
      </p:sp>
    </p:spTree>
    <p:extLst>
      <p:ext uri="{BB962C8B-B14F-4D97-AF65-F5344CB8AC3E}">
        <p14:creationId xmlns:p14="http://schemas.microsoft.com/office/powerpoint/2010/main" val="12789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Dänemark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8EB7EFB-428A-49EC-BFF8-8993909C2058}"/>
              </a:ext>
            </a:extLst>
          </p:cNvPr>
          <p:cNvSpPr txBox="1"/>
          <p:nvPr/>
        </p:nvSpPr>
        <p:spPr>
          <a:xfrm>
            <a:off x="198040" y="871847"/>
            <a:ext cx="5503514" cy="19085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45AA6"/>
                </a:solidFill>
                <a:latin typeface="+mj-lt"/>
              </a:rPr>
              <a:t>Epidemiologische Parameter</a:t>
            </a:r>
          </a:p>
          <a:p>
            <a:pPr marL="380973" indent="-380973">
              <a:buFont typeface="Wingdings" panose="05000000000000000000" pitchFamily="2" charset="2"/>
              <a:buChar char="§"/>
            </a:pPr>
            <a:r>
              <a:rPr lang="de-DE" sz="1467" b="1" dirty="0">
                <a:solidFill>
                  <a:prstClr val="black"/>
                </a:solidFill>
              </a:rPr>
              <a:t>7-Tages-Inzidenz (Trend zur Vorwoche):  </a:t>
            </a:r>
            <a:r>
              <a:rPr lang="de-DE" sz="1467" b="1" dirty="0">
                <a:solidFill>
                  <a:srgbClr val="045AA6"/>
                </a:solidFill>
              </a:rPr>
              <a:t>1119 </a:t>
            </a:r>
            <a:r>
              <a:rPr lang="de-DE" sz="1467" b="1" dirty="0">
                <a:solidFill>
                  <a:srgbClr val="FF0000"/>
                </a:solidFill>
              </a:rPr>
              <a:t>(+42%)</a:t>
            </a:r>
            <a:r>
              <a:rPr lang="de-DE" sz="1467" b="1" dirty="0">
                <a:solidFill>
                  <a:srgbClr val="92D050"/>
                </a:solidFill>
              </a:rPr>
              <a:t>	</a:t>
            </a:r>
          </a:p>
          <a:p>
            <a:pPr marL="380973" indent="-380973">
              <a:buFont typeface="Wingdings" panose="05000000000000000000" pitchFamily="2" charset="2"/>
              <a:buChar char="§"/>
            </a:pPr>
            <a:r>
              <a:rPr lang="de-DE" sz="1467" b="1" dirty="0"/>
              <a:t>7-Tages-R: </a:t>
            </a:r>
            <a:r>
              <a:rPr lang="de-DE" sz="1467" b="1" dirty="0">
                <a:solidFill>
                  <a:srgbClr val="FF0000"/>
                </a:solidFill>
              </a:rPr>
              <a:t>1,26</a:t>
            </a:r>
          </a:p>
          <a:p>
            <a:pPr marL="380973" indent="-380973">
              <a:buFont typeface="Wingdings" panose="05000000000000000000" pitchFamily="2" charset="2"/>
              <a:buChar char="§"/>
            </a:pPr>
            <a:r>
              <a:rPr lang="de-DE" sz="1467" b="1" dirty="0">
                <a:solidFill>
                  <a:prstClr val="black"/>
                </a:solidFill>
              </a:rPr>
              <a:t>Tests / Woche / 100.000 EW: </a:t>
            </a:r>
            <a:r>
              <a:rPr lang="de-DE" sz="1467" b="1" dirty="0">
                <a:solidFill>
                  <a:srgbClr val="045AA6"/>
                </a:solidFill>
              </a:rPr>
              <a:t>51623</a:t>
            </a:r>
          </a:p>
          <a:p>
            <a:pPr marL="380973" indent="-380973">
              <a:buFont typeface="Wingdings" panose="05000000000000000000" pitchFamily="2" charset="2"/>
              <a:buChar char="§"/>
            </a:pPr>
            <a:r>
              <a:rPr lang="de-DE" sz="1467" b="1" dirty="0">
                <a:solidFill>
                  <a:prstClr val="black"/>
                </a:solidFill>
              </a:rPr>
              <a:t>Positivanteil: </a:t>
            </a:r>
            <a:r>
              <a:rPr lang="de-DE" sz="1467" b="1" dirty="0">
                <a:solidFill>
                  <a:srgbClr val="0070C0"/>
                </a:solidFill>
              </a:rPr>
              <a:t> </a:t>
            </a:r>
            <a:r>
              <a:rPr lang="de-DE" sz="1467" b="1" dirty="0">
                <a:solidFill>
                  <a:srgbClr val="045AA6"/>
                </a:solidFill>
              </a:rPr>
              <a:t>1,19%</a:t>
            </a:r>
          </a:p>
          <a:p>
            <a:pPr marL="380973" indent="-380973">
              <a:buFont typeface="Wingdings" panose="05000000000000000000" pitchFamily="2" charset="2"/>
              <a:buChar char="§"/>
            </a:pPr>
            <a:r>
              <a:rPr lang="de-DE" sz="1467" b="1" dirty="0">
                <a:solidFill>
                  <a:prstClr val="black"/>
                </a:solidFill>
              </a:rPr>
              <a:t>Vollständig geimpft: </a:t>
            </a:r>
            <a:r>
              <a:rPr lang="de-DE" sz="1467" b="1" dirty="0">
                <a:solidFill>
                  <a:srgbClr val="045AA6"/>
                </a:solidFill>
              </a:rPr>
              <a:t>78% </a:t>
            </a:r>
            <a:r>
              <a:rPr lang="de-DE" sz="1467" b="1" dirty="0">
                <a:solidFill>
                  <a:prstClr val="black"/>
                </a:solidFill>
              </a:rPr>
              <a:t>| </a:t>
            </a:r>
            <a:r>
              <a:rPr lang="de-DE" sz="1467" b="1" dirty="0"/>
              <a:t>Mind. 1x geimpft</a:t>
            </a:r>
            <a:r>
              <a:rPr lang="de-DE" sz="1467" b="1" dirty="0">
                <a:solidFill>
                  <a:prstClr val="black"/>
                </a:solidFill>
              </a:rPr>
              <a:t>: </a:t>
            </a:r>
            <a:r>
              <a:rPr lang="de-DE" sz="1467" b="1" dirty="0">
                <a:solidFill>
                  <a:srgbClr val="045AA6"/>
                </a:solidFill>
              </a:rPr>
              <a:t>82%</a:t>
            </a:r>
          </a:p>
          <a:p>
            <a:r>
              <a:rPr lang="de-DE" sz="1400" dirty="0">
                <a:solidFill>
                  <a:prstClr val="black"/>
                </a:solidFill>
              </a:rPr>
              <a:t>(</a:t>
            </a:r>
            <a:r>
              <a:rPr lang="de-DE" sz="1400" dirty="0"/>
              <a:t>WHO, 21.12.21 | OWID, 13.12.2021 (Test: PCR) | 10.12.2021 (Impfung))</a:t>
            </a:r>
            <a:endParaRPr lang="de-DE" sz="1467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r>
              <a:rPr lang="de-DE" sz="1467" b="1" dirty="0"/>
              <a:t>Hochrisikogebiet seit 19.12.2021</a:t>
            </a:r>
            <a:endParaRPr lang="de-DE" sz="1467" b="1" dirty="0">
              <a:solidFill>
                <a:schemeClr val="accent6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5DC96DE-E7A1-49B2-B834-BEB0091BC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503" y="917290"/>
            <a:ext cx="4352266" cy="35679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E6E28EA-6E36-4A08-8335-4CB271B86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503" y="4663845"/>
            <a:ext cx="4359423" cy="1484421"/>
          </a:xfrm>
          <a:prstGeom prst="rect">
            <a:avLst/>
          </a:prstGeom>
        </p:spPr>
      </p:pic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05F3E-6E33-4F8B-9606-E6CF37355041}"/>
              </a:ext>
            </a:extLst>
          </p:cNvPr>
          <p:cNvSpPr txBox="1">
            <a:spLocks/>
          </p:cNvSpPr>
          <p:nvPr/>
        </p:nvSpPr>
        <p:spPr>
          <a:xfrm>
            <a:off x="198040" y="2983645"/>
            <a:ext cx="6400568" cy="41264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25.11.2021 Eintrag von Omikron zu Zeitpunkt ohne Maßnahmen, bei steigender Inzidenz</a:t>
            </a:r>
          </a:p>
          <a:p>
            <a:r>
              <a:rPr lang="de-DE" sz="1600" dirty="0"/>
              <a:t>Zu Beginn zwei große, zusammenhängende Ausbrüche: Konzert,  Weihnachtsfeier in Schule, weitere Ausbreitung danach in Schulen</a:t>
            </a:r>
          </a:p>
          <a:p>
            <a:r>
              <a:rPr lang="de-DE" sz="1600" dirty="0"/>
              <a:t>08.12.2021: Wiedereinstufung von Covid-19 als gesellschaftskritische Krankheit und „Lockdown light“ mit Beschränkung von Gruppengrößen bei Veranstaltungen unter 50 Personen; Nachtleben schließt um 24 Uhr</a:t>
            </a:r>
          </a:p>
          <a:p>
            <a:r>
              <a:rPr lang="de-DE" sz="1600" dirty="0"/>
              <a:t>Vorgezogene Schulferien beschlossen.</a:t>
            </a:r>
          </a:p>
          <a:p>
            <a:r>
              <a:rPr lang="de-DE" sz="1600" dirty="0"/>
              <a:t>17.12.2021: Schließung von Museen, Theatern, Kinos, Zoos, Vergnügungsparks und Veranstaltungslokalen. Restaurants bleiben geöffnet, dürfen aber nach 22 Uhr keinen Alkohol mehr ausschenken und müssen um 23 Uhr schließen.</a:t>
            </a:r>
          </a:p>
          <a:p>
            <a:r>
              <a:rPr lang="en-US" sz="1600" dirty="0" err="1"/>
              <a:t>Anstieg</a:t>
            </a:r>
            <a:r>
              <a:rPr lang="en-US" sz="1600" dirty="0"/>
              <a:t> KH-</a:t>
            </a:r>
            <a:r>
              <a:rPr lang="en-US" sz="1600" dirty="0" err="1"/>
              <a:t>Belegung</a:t>
            </a:r>
            <a:r>
              <a:rPr lang="en-US" sz="1600" dirty="0"/>
              <a:t> </a:t>
            </a:r>
            <a:r>
              <a:rPr lang="en-US" sz="1600" dirty="0" err="1"/>
              <a:t>flacht</a:t>
            </a:r>
            <a:r>
              <a:rPr lang="en-US" sz="1600" dirty="0"/>
              <a:t> ab (CAVE: </a:t>
            </a:r>
            <a:r>
              <a:rPr lang="en-US" sz="1600" dirty="0" err="1"/>
              <a:t>Datenstand</a:t>
            </a:r>
            <a:r>
              <a:rPr lang="en-US" sz="1600" dirty="0"/>
              <a:t> 12.12.2021)</a:t>
            </a:r>
            <a:endParaRPr lang="de-DE" sz="1467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7817607" y="6269433"/>
            <a:ext cx="322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Stand: 20.12.2021</a:t>
            </a:r>
          </a:p>
        </p:txBody>
      </p:sp>
    </p:spTree>
    <p:extLst>
      <p:ext uri="{BB962C8B-B14F-4D97-AF65-F5344CB8AC3E}">
        <p14:creationId xmlns:p14="http://schemas.microsoft.com/office/powerpoint/2010/main" val="184120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2008B483-D32B-44D7-8DFB-B926E98F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69" y="3299709"/>
            <a:ext cx="6770079" cy="338504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Dänemark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05F3E-6E33-4F8B-9606-E6CF37355041}"/>
              </a:ext>
            </a:extLst>
          </p:cNvPr>
          <p:cNvSpPr txBox="1">
            <a:spLocks/>
          </p:cNvSpPr>
          <p:nvPr/>
        </p:nvSpPr>
        <p:spPr>
          <a:xfrm>
            <a:off x="1784363" y="992018"/>
            <a:ext cx="2636787" cy="40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89" indent="-457189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ts val="576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Modellierung COVID-Fallzahlen</a:t>
            </a:r>
          </a:p>
          <a:p>
            <a:pPr marL="0" indent="0">
              <a:buNone/>
            </a:pPr>
            <a:endParaRPr lang="de-DE" sz="1467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F8FB322-DB99-43E2-ADC1-D19FB83B5A66}"/>
              </a:ext>
            </a:extLst>
          </p:cNvPr>
          <p:cNvGrpSpPr/>
          <p:nvPr/>
        </p:nvGrpSpPr>
        <p:grpSpPr>
          <a:xfrm>
            <a:off x="1" y="1192210"/>
            <a:ext cx="6594021" cy="3311239"/>
            <a:chOff x="5786826" y="3209507"/>
            <a:chExt cx="6370389" cy="3154924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A4B8FC4-E9CD-432E-B412-61D670963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826" y="3209507"/>
              <a:ext cx="6370389" cy="3154924"/>
            </a:xfrm>
            <a:prstGeom prst="rect">
              <a:avLst/>
            </a:prstGeom>
          </p:spPr>
        </p:pic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DA2F8E9-9E46-4C79-A3BF-70E6CB4974F3}"/>
                </a:ext>
              </a:extLst>
            </p:cNvPr>
            <p:cNvSpPr txBox="1"/>
            <p:nvPr/>
          </p:nvSpPr>
          <p:spPr>
            <a:xfrm rot="5400000">
              <a:off x="10127800" y="4691305"/>
              <a:ext cx="203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relative </a:t>
              </a:r>
              <a:r>
                <a:rPr lang="de-DE" sz="1400" dirty="0" err="1"/>
                <a:t>transmission</a:t>
              </a:r>
              <a:r>
                <a:rPr lang="de-DE" sz="1400" dirty="0"/>
                <a:t> rate</a:t>
              </a: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1504211-CC69-4612-ACAA-51CF3008A7A2}"/>
              </a:ext>
            </a:extLst>
          </p:cNvPr>
          <p:cNvSpPr txBox="1"/>
          <p:nvPr/>
        </p:nvSpPr>
        <p:spPr>
          <a:xfrm>
            <a:off x="789159" y="4503449"/>
            <a:ext cx="3997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SSI, Stand: 20.12.2021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1F52B7-A3F3-43F7-8A17-0A976272ACE6}"/>
              </a:ext>
            </a:extLst>
          </p:cNvPr>
          <p:cNvSpPr txBox="1"/>
          <p:nvPr/>
        </p:nvSpPr>
        <p:spPr>
          <a:xfrm>
            <a:off x="7795602" y="2953408"/>
            <a:ext cx="1968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/>
              <a:t>Altersverteilung</a:t>
            </a:r>
            <a:r>
              <a:rPr lang="de-DE" sz="1200" dirty="0"/>
              <a:t> </a:t>
            </a:r>
            <a:r>
              <a:rPr lang="de-DE" sz="1600" b="1" dirty="0"/>
              <a:t>Fälle</a:t>
            </a:r>
          </a:p>
        </p:txBody>
      </p:sp>
    </p:spTree>
    <p:extLst>
      <p:ext uri="{BB962C8B-B14F-4D97-AF65-F5344CB8AC3E}">
        <p14:creationId xmlns:p14="http://schemas.microsoft.com/office/powerpoint/2010/main" val="345233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4">
            <a:extLst>
              <a:ext uri="{FF2B5EF4-FFF2-40B4-BE49-F238E27FC236}">
                <a16:creationId xmlns:a16="http://schemas.microsoft.com/office/drawing/2014/main" id="{B48E2DC9-6214-4FFB-B6C6-AA15164C7DA4}"/>
              </a:ext>
            </a:extLst>
          </p:cNvPr>
          <p:cNvSpPr txBox="1">
            <a:spLocks/>
          </p:cNvSpPr>
          <p:nvPr/>
        </p:nvSpPr>
        <p:spPr>
          <a:xfrm>
            <a:off x="5608176" y="3059668"/>
            <a:ext cx="975648" cy="3693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0958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933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/>
              <a:t>Backup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9589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1604883" y="6330361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prstClr val="black"/>
                </a:solidFill>
              </a:rPr>
              <a:t>Quelle:WHO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, 21.12.2021, Datenstand 19.12.2021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3FA6D8-1101-4087-B531-8C2CE9B2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" y="919662"/>
            <a:ext cx="6292315" cy="31515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3BD1E7D-4B45-400D-9F17-A964A752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0" y="2655163"/>
            <a:ext cx="6455601" cy="42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/>
              <a:t>% Veränderung der Fallzahlen die letzten 7-Tage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D9422CCF-4304-4A42-9762-3D76FDC832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3676" y="931432"/>
            <a:ext cx="7004649" cy="45765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AEA3F8-5CE5-4F2C-9E44-2937E200B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253" y="3574632"/>
            <a:ext cx="1466850" cy="263842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6397C87-7BD6-4CD9-969E-E75F1D35004F}"/>
              </a:ext>
            </a:extLst>
          </p:cNvPr>
          <p:cNvSpPr txBox="1"/>
          <p:nvPr/>
        </p:nvSpPr>
        <p:spPr>
          <a:xfrm>
            <a:off x="7005558" y="550798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Dashboard, Zugriff: 17.12.2021, </a:t>
            </a:r>
          </a:p>
        </p:txBody>
      </p:sp>
    </p:spTree>
    <p:extLst>
      <p:ext uri="{BB962C8B-B14F-4D97-AF65-F5344CB8AC3E}">
        <p14:creationId xmlns:p14="http://schemas.microsoft.com/office/powerpoint/2010/main" val="255630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3044D6EC-8618-4A65-B8E6-C333112E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06" y="910863"/>
            <a:ext cx="9583189" cy="59735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446814" y="6548075"/>
            <a:ext cx="366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>
                <a:solidFill>
                  <a:prstClr val="black"/>
                </a:solidFill>
              </a:rPr>
              <a:t>Quelle:WHO</a:t>
            </a:r>
            <a:r>
              <a:rPr lang="de-DE" sz="1200" i="1" dirty="0">
                <a:solidFill>
                  <a:prstClr val="black"/>
                </a:solidFill>
              </a:rPr>
              <a:t> </a:t>
            </a:r>
            <a:r>
              <a:rPr lang="de-DE" sz="1200" i="1" dirty="0" err="1">
                <a:solidFill>
                  <a:prstClr val="black"/>
                </a:solidFill>
              </a:rPr>
              <a:t>SitRep</a:t>
            </a:r>
            <a:r>
              <a:rPr lang="de-DE" sz="1200" i="1" dirty="0">
                <a:solidFill>
                  <a:prstClr val="black"/>
                </a:solidFill>
              </a:rPr>
              <a:t>, 21.12.2021, Datenstand 19.12.2021 </a:t>
            </a:r>
          </a:p>
        </p:txBody>
      </p:sp>
    </p:spTree>
    <p:extLst>
      <p:ext uri="{BB962C8B-B14F-4D97-AF65-F5344CB8AC3E}">
        <p14:creationId xmlns:p14="http://schemas.microsoft.com/office/powerpoint/2010/main" val="3299974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816</Words>
  <Application>Microsoft Office PowerPoint</Application>
  <PresentationFormat>Breitbild</PresentationFormat>
  <Paragraphs>179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8" baseType="lpstr">
      <vt:lpstr>Arial</vt:lpstr>
      <vt:lpstr>Calibri</vt:lpstr>
      <vt:lpstr>ＭＳ 明朝</vt:lpstr>
      <vt:lpstr>Scala Sans OT</vt:lpstr>
      <vt:lpstr>Symbol</vt:lpstr>
      <vt:lpstr>Times New Roman</vt:lpstr>
      <vt:lpstr>Wingdings</vt:lpstr>
      <vt:lpstr>1_Office-Design</vt:lpstr>
      <vt:lpstr>Top 10 Länder nach Anzahl neuer COVID-19-Fälle</vt:lpstr>
      <vt:lpstr>ECDC Rapid Risk Assessment 18. Update - Omikron</vt:lpstr>
      <vt:lpstr>7-Tages-Inzidenz pro 100.000 Einwohner EU/EWR</vt:lpstr>
      <vt:lpstr>Dänemark</vt:lpstr>
      <vt:lpstr>Dänemark</vt:lpstr>
      <vt:lpstr>7-Tages-Inzidenz pro 100.000 Einwohner EU/EWR</vt:lpstr>
      <vt:lpstr>7-Tages-Inzidenz pro 100.000 Einwohner weltweit </vt:lpstr>
      <vt:lpstr>% Veränderung der Fallzahlen die letzten 7-Tage </vt:lpstr>
      <vt:lpstr>7-Tages-Inzidenz pro 100.000 Einwohner weltweit </vt:lpstr>
      <vt:lpstr>Virusvariante B.1.1.529 (Omikron) - Weltweit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428</cp:revision>
  <dcterms:created xsi:type="dcterms:W3CDTF">2015-11-02T12:29:13Z</dcterms:created>
  <dcterms:modified xsi:type="dcterms:W3CDTF">2021-12-22T09:57:58Z</dcterms:modified>
</cp:coreProperties>
</file>