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801" r:id="rId2"/>
    <p:sldId id="808" r:id="rId3"/>
    <p:sldId id="813" r:id="rId4"/>
    <p:sldId id="809" r:id="rId5"/>
    <p:sldId id="810" r:id="rId6"/>
    <p:sldId id="811" r:id="rId7"/>
    <p:sldId id="812" r:id="rId8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8AD2"/>
    <a:srgbClr val="80A5DC"/>
    <a:srgbClr val="006EC7"/>
    <a:srgbClr val="66A8DD"/>
    <a:srgbClr val="689CCA"/>
    <a:srgbClr val="338BD2"/>
    <a:srgbClr val="367BB8"/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89"/>
    <p:restoredTop sz="80734" autoAdjust="0"/>
  </p:normalViewPr>
  <p:slideViewPr>
    <p:cSldViewPr snapToGrid="0" snapToObjects="1">
      <p:cViewPr varScale="1">
        <p:scale>
          <a:sx n="68" d="100"/>
          <a:sy n="68" d="100"/>
        </p:scale>
        <p:origin x="2040" y="54"/>
      </p:cViewPr>
      <p:guideLst>
        <p:guide orient="horz" pos="213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14.12.2021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14.12.2021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https://flexikon.doccheck.com/de/National_Early_Warning_Score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https://www.ncbi.nlm.nih.gov/pmc/articles/PMC1115908/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0215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https://www.intensivregister.de/#/faq/79f37572-32ac-4136-bde9-0083c0a0cd96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4203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https://covid19.ncdc.gov.ng/media/files/National_Interim_Guidelines_for_Clinical_Management_of_COVID-19_v3.pdf</a:t>
            </a:r>
          </a:p>
          <a:p>
            <a:endParaRPr lang="de-DE" dirty="0"/>
          </a:p>
          <a:p>
            <a:r>
              <a:rPr lang="de-DE" dirty="0"/>
              <a:t>https://www.ncbi.nlm.nih.gov/pmc/articles/PMC7198848/pdf/main.pdf</a:t>
            </a:r>
          </a:p>
          <a:p>
            <a:endParaRPr lang="de-DE" dirty="0"/>
          </a:p>
          <a:p>
            <a:r>
              <a:rPr lang="de-DE" dirty="0"/>
              <a:t>https://zdhr.uz.ac.zw/bitstream/handle/123456789/1742/Zimbabwe%20COVID-19%20Case%20Management%20guidelines%20November%202020%20Final.pdf?sequence=1&amp;isAllowed=y</a:t>
            </a:r>
          </a:p>
          <a:p>
            <a:endParaRPr lang="de-DE" dirty="0"/>
          </a:p>
          <a:p>
            <a:r>
              <a:rPr lang="de-DE" dirty="0"/>
              <a:t>https://www.icmr.gov.in/pdf/covid/techdoc/COVID_Management_Algorithm_17052021.pdf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2865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https://ourworldindata.org/grapher/intensive-care-beds-per-100000</a:t>
            </a:r>
          </a:p>
          <a:p>
            <a:endParaRPr lang="de-DE" dirty="0"/>
          </a:p>
          <a:p>
            <a:r>
              <a:rPr lang="de-DE" dirty="0"/>
              <a:t>https://www.oecd.org/coronavirus/en/data-insights/intensive-care-beds-capacity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8994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https://www.aerztezeitung.de/Politik/Auf-der-Suche-nach-neuen-Pandemie-Markern-421631.html</a:t>
            </a:r>
          </a:p>
          <a:p>
            <a:endParaRPr lang="de-DE" dirty="0"/>
          </a:p>
          <a:p>
            <a:r>
              <a:rPr lang="de-DE" dirty="0"/>
              <a:t>https://www.sciencemediacenter.de/alle-angebote/press-briefing/details/news/welche-inzidenz-koennen-wir-uns-zukuenftig-erlauben-ausblick-auf-die-nahende-covid-19-welle/</a:t>
            </a:r>
          </a:p>
          <a:p>
            <a:endParaRPr lang="de-DE" dirty="0"/>
          </a:p>
          <a:p>
            <a:r>
              <a:rPr lang="de-DE" dirty="0"/>
              <a:t>https://www.thelancet.com/action/showPdf?pii=S2213-2600%2821%2900101-6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9913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https://www.newcastle-hospitals.nhs.uk/services/nectar/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1095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dirty="0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1A17C3-11D9-4713-B8CF-F041096A73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ITS Aufnahmekriterien im internationalen Vergleich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2A31D14-0ACA-458C-9B32-8CFF57050F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76293C6-0B49-4846-B225-FF63218BB5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r>
              <a:rPr lang="de-DE" dirty="0"/>
              <a:t>ID4582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Anne Meierkord</a:t>
            </a:r>
          </a:p>
        </p:txBody>
      </p:sp>
    </p:spTree>
    <p:extLst>
      <p:ext uri="{BB962C8B-B14F-4D97-AF65-F5344CB8AC3E}">
        <p14:creationId xmlns:p14="http://schemas.microsoft.com/office/powerpoint/2010/main" val="2853157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4732F89-CA38-42D5-AEEC-F34D968B1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17.10.2021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1501C6C-5ED6-4914-BBA5-BFAE16AD9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ITS Aufnahmekriterien im internationalen Vergleich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61BF355-18EA-4AE2-8DF2-C64AFF3F7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464DA85-6597-4F05-8F09-5B5D46AEE69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Patient, der nicht sicher auf einer peripheren Station geführt werden kann</a:t>
            </a:r>
          </a:p>
          <a:p>
            <a:pPr lvl="1"/>
            <a:r>
              <a:rPr lang="de-DE" dirty="0"/>
              <a:t>Respiratorische Insuffizienz</a:t>
            </a:r>
            <a:endParaRPr lang="de-DE" dirty="0">
              <a:sym typeface="Wingdings" panose="05000000000000000000" pitchFamily="2" charset="2"/>
            </a:endParaRPr>
          </a:p>
          <a:p>
            <a:pPr lvl="1"/>
            <a:r>
              <a:rPr lang="de-DE" dirty="0">
                <a:sym typeface="Wingdings" panose="05000000000000000000" pitchFamily="2" charset="2"/>
              </a:rPr>
              <a:t>Kreislaufinstabil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Bewusstseinsstörung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Elektrolythaushalt Imbalance </a:t>
            </a:r>
            <a:br>
              <a:rPr lang="de-DE" dirty="0">
                <a:sym typeface="Wingdings" panose="05000000000000000000" pitchFamily="2" charset="2"/>
              </a:rPr>
            </a:br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Individuelle ärztliche Entscheidung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6A5F059-6634-4D69-B4EA-844377771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Allgemein – was ist ein intensivpflichtiger COVID-19 Patient?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4A1C34F-3CA4-42C3-B926-B769890CC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758" y="4259356"/>
            <a:ext cx="3834757" cy="219859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57E293E-2BBF-45D6-9BE4-8216A8D1CE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1128" y="1851128"/>
            <a:ext cx="239077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759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A55DA65-41B7-402B-8FCA-84749079D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ITS Aufnahmekriterien im internationalen Vergleich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83646F5-956B-41BD-A071-E8B8DB52E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A1FAE3C-2CF6-42EC-B69C-F020CCBBF28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r>
              <a:rPr lang="de-DE" b="1" dirty="0"/>
              <a:t>Low care</a:t>
            </a:r>
            <a:r>
              <a:rPr lang="de-DE" dirty="0"/>
              <a:t>: Patient atmet eigentlich selbstständig, nicht-invasive Beatmung (NIV) möglich - Beatmung durch Gesichtsmaske oder tracheotomierte Patienten im </a:t>
            </a:r>
            <a:r>
              <a:rPr lang="de-DE" dirty="0" err="1"/>
              <a:t>Weaning</a:t>
            </a:r>
            <a:br>
              <a:rPr lang="de-DE" dirty="0"/>
            </a:br>
            <a:endParaRPr lang="de-DE" dirty="0"/>
          </a:p>
          <a:p>
            <a:r>
              <a:rPr lang="de-DE" b="1" dirty="0"/>
              <a:t>High Care</a:t>
            </a:r>
            <a:r>
              <a:rPr lang="de-DE" dirty="0"/>
              <a:t>: Beatmung des Patienten durch Schlauch in der Luftröhre, die Maschine übernimmt das Atmen</a:t>
            </a:r>
            <a:br>
              <a:rPr lang="de-DE" dirty="0"/>
            </a:br>
            <a:endParaRPr lang="de-DE" dirty="0"/>
          </a:p>
          <a:p>
            <a:r>
              <a:rPr lang="de-DE" b="1" dirty="0"/>
              <a:t>ECMO</a:t>
            </a:r>
            <a:r>
              <a:rPr lang="de-DE" dirty="0"/>
              <a:t>: Höchste Versorgungsstufe. Oxygenierung des Bluts außerhalb des Körpers mittels künstlicher Lunge</a:t>
            </a:r>
          </a:p>
          <a:p>
            <a:endParaRPr lang="de-DE" dirty="0"/>
          </a:p>
          <a:p>
            <a:r>
              <a:rPr lang="de-DE" dirty="0"/>
              <a:t>Intermediate Care Unit (IMC) VS Intensivstation (ITS)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C7E1E58-1E5C-4783-8290-7EC64BC25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eine Intensivstation?</a:t>
            </a:r>
          </a:p>
        </p:txBody>
      </p:sp>
      <p:sp>
        <p:nvSpPr>
          <p:cNvPr id="8" name="Datumsplatzhalter 1">
            <a:extLst>
              <a:ext uri="{FF2B5EF4-FFF2-40B4-BE49-F238E27FC236}">
                <a16:creationId xmlns:a16="http://schemas.microsoft.com/office/drawing/2014/main" id="{D3BA865F-3746-448A-8F1A-BD1D8420DC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150" y="6623050"/>
            <a:ext cx="1860550" cy="195263"/>
          </a:xfrm>
        </p:spPr>
        <p:txBody>
          <a:bodyPr/>
          <a:lstStyle/>
          <a:p>
            <a:r>
              <a:rPr lang="de-DE" dirty="0"/>
              <a:t>17.10.2021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74E67617-BB57-49F2-9D32-FD6173E0DC28}"/>
              </a:ext>
            </a:extLst>
          </p:cNvPr>
          <p:cNvSpPr/>
          <p:nvPr/>
        </p:nvSpPr>
        <p:spPr>
          <a:xfrm>
            <a:off x="1051787" y="5702300"/>
            <a:ext cx="2134641" cy="60270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Schwere der Erkrankung 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17A16896-A900-4EAA-BA70-10A8CA83CFC2}"/>
              </a:ext>
            </a:extLst>
          </p:cNvPr>
          <p:cNvSpPr/>
          <p:nvPr/>
        </p:nvSpPr>
        <p:spPr>
          <a:xfrm>
            <a:off x="4000210" y="5702300"/>
            <a:ext cx="2581836" cy="60270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Lokale ITS Ressourcen </a:t>
            </a:r>
          </a:p>
        </p:txBody>
      </p:sp>
      <p:sp>
        <p:nvSpPr>
          <p:cNvPr id="13" name="Additionszeichen 12">
            <a:extLst>
              <a:ext uri="{FF2B5EF4-FFF2-40B4-BE49-F238E27FC236}">
                <a16:creationId xmlns:a16="http://schemas.microsoft.com/office/drawing/2014/main" id="{AF95C4EE-90E9-4332-94DF-0C9E2CB136B1}"/>
              </a:ext>
            </a:extLst>
          </p:cNvPr>
          <p:cNvSpPr/>
          <p:nvPr/>
        </p:nvSpPr>
        <p:spPr>
          <a:xfrm>
            <a:off x="3335919" y="5683028"/>
            <a:ext cx="514800" cy="587665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: nach unten 13">
            <a:extLst>
              <a:ext uri="{FF2B5EF4-FFF2-40B4-BE49-F238E27FC236}">
                <a16:creationId xmlns:a16="http://schemas.microsoft.com/office/drawing/2014/main" id="{8C557DE3-626C-4576-AFB5-F3B8E37FA12F}"/>
              </a:ext>
            </a:extLst>
          </p:cNvPr>
          <p:cNvSpPr/>
          <p:nvPr/>
        </p:nvSpPr>
        <p:spPr>
          <a:xfrm>
            <a:off x="191749" y="1603717"/>
            <a:ext cx="530902" cy="311059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63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C01A4E4-F54D-46EA-8179-A84401B31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ITS Aufnahmekriterien im internationalen Vergleich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270919C-29A5-4A5F-B655-9FBE2F299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95F234D-088E-4596-9AAE-4DD94EDBB37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3014" y="4069463"/>
            <a:ext cx="5497831" cy="5302250"/>
          </a:xfrm>
        </p:spPr>
        <p:txBody>
          <a:bodyPr/>
          <a:lstStyle/>
          <a:p>
            <a:r>
              <a:rPr lang="de-DE" dirty="0" err="1"/>
              <a:t>Complications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COVID-19:</a:t>
            </a:r>
            <a:br>
              <a:rPr lang="de-DE" dirty="0"/>
            </a:br>
            <a:endParaRPr lang="de-DE" dirty="0"/>
          </a:p>
          <a:p>
            <a:r>
              <a:rPr lang="de-DE" dirty="0"/>
              <a:t>Verschlechternde respiratorische Situation trotz Standard O2 Therapie 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de-DE" dirty="0" err="1"/>
              <a:t>Hypoxaemic</a:t>
            </a:r>
            <a:r>
              <a:rPr lang="de-DE" dirty="0"/>
              <a:t> </a:t>
            </a:r>
            <a:r>
              <a:rPr lang="de-DE" dirty="0" err="1"/>
              <a:t>Respiratory</a:t>
            </a:r>
            <a:r>
              <a:rPr lang="de-DE" dirty="0"/>
              <a:t> </a:t>
            </a:r>
            <a:r>
              <a:rPr lang="de-DE" dirty="0" err="1"/>
              <a:t>Failure</a:t>
            </a:r>
            <a:r>
              <a:rPr lang="de-DE" dirty="0"/>
              <a:t> in ARDS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Septischer Schock</a:t>
            </a:r>
          </a:p>
          <a:p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57147C1-61C4-49A8-B256-2CA53D75E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Asien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AE2D7F0-E564-4F5C-AE2D-BCDA5BD4A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020" y="3759134"/>
            <a:ext cx="1993800" cy="2863579"/>
          </a:xfrm>
          <a:prstGeom prst="rect">
            <a:avLst/>
          </a:prstGeom>
        </p:spPr>
      </p:pic>
      <p:sp>
        <p:nvSpPr>
          <p:cNvPr id="8" name="Titel 5">
            <a:extLst>
              <a:ext uri="{FF2B5EF4-FFF2-40B4-BE49-F238E27FC236}">
                <a16:creationId xmlns:a16="http://schemas.microsoft.com/office/drawing/2014/main" id="{C3DF639E-E961-4D9C-B9F7-99A799A64F2A}"/>
              </a:ext>
            </a:extLst>
          </p:cNvPr>
          <p:cNvSpPr txBox="1">
            <a:spLocks/>
          </p:cNvSpPr>
          <p:nvPr/>
        </p:nvSpPr>
        <p:spPr>
          <a:xfrm>
            <a:off x="403014" y="3589857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Afrika </a:t>
            </a:r>
          </a:p>
        </p:txBody>
      </p:sp>
      <p:sp>
        <p:nvSpPr>
          <p:cNvPr id="9" name="Datumsplatzhalter 1">
            <a:extLst>
              <a:ext uri="{FF2B5EF4-FFF2-40B4-BE49-F238E27FC236}">
                <a16:creationId xmlns:a16="http://schemas.microsoft.com/office/drawing/2014/main" id="{01EB3412-0781-4AE8-B9E9-4C4639F77F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150" y="6623050"/>
            <a:ext cx="1860550" cy="195263"/>
          </a:xfrm>
        </p:spPr>
        <p:txBody>
          <a:bodyPr/>
          <a:lstStyle/>
          <a:p>
            <a:r>
              <a:rPr lang="de-DE" dirty="0"/>
              <a:t>17.10.2021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8DF32B1-A4A1-4FCF-A189-4E00D7221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4953" y="717293"/>
            <a:ext cx="4117328" cy="737648"/>
          </a:xfrm>
          <a:prstGeom prst="rect">
            <a:avLst/>
          </a:prstGeom>
        </p:spPr>
      </p:pic>
      <p:sp>
        <p:nvSpPr>
          <p:cNvPr id="12" name="Inhaltsplatzhalter 4">
            <a:extLst>
              <a:ext uri="{FF2B5EF4-FFF2-40B4-BE49-F238E27FC236}">
                <a16:creationId xmlns:a16="http://schemas.microsoft.com/office/drawing/2014/main" id="{2AA3764A-6E21-4347-BF4C-0DAB067B3797}"/>
              </a:ext>
            </a:extLst>
          </p:cNvPr>
          <p:cNvSpPr txBox="1">
            <a:spLocks/>
          </p:cNvSpPr>
          <p:nvPr/>
        </p:nvSpPr>
        <p:spPr>
          <a:xfrm>
            <a:off x="208763" y="1516063"/>
            <a:ext cx="8092593" cy="9027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Eine der ersten Guidelines für ITS Patienten kam aus Asien (ACCCT Group) im Mai 2020</a:t>
            </a:r>
          </a:p>
          <a:p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7DA9ACA0-1B56-45A7-8ABE-6C85B9A8A5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069463"/>
            <a:ext cx="2021695" cy="621869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6D8D26D-65F9-4001-893C-A5661CD9FA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3363" y="1976403"/>
            <a:ext cx="3630332" cy="141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691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794C6C3-F3D1-4C7A-8D60-9676C1F6C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ITS Aufnahmekriterien im internationalen Vergleich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A3FEB26-A9E3-4292-9A8E-8401A4B50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C91A8050-F516-4910-8C99-ADA8EEB13B7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0" y="508466"/>
            <a:ext cx="5647765" cy="341807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DB68BEE-30CE-49FB-85B3-BFEC87EB5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2612" y="3407141"/>
            <a:ext cx="4341388" cy="3124452"/>
          </a:xfrm>
          <a:prstGeom prst="rect">
            <a:avLst/>
          </a:prstGeom>
        </p:spPr>
      </p:pic>
      <p:sp>
        <p:nvSpPr>
          <p:cNvPr id="9" name="Datumsplatzhalter 1">
            <a:extLst>
              <a:ext uri="{FF2B5EF4-FFF2-40B4-BE49-F238E27FC236}">
                <a16:creationId xmlns:a16="http://schemas.microsoft.com/office/drawing/2014/main" id="{04B5D184-DCFF-4264-87D6-CB254BE9F5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150" y="6623050"/>
            <a:ext cx="1860550" cy="195263"/>
          </a:xfrm>
        </p:spPr>
        <p:txBody>
          <a:bodyPr/>
          <a:lstStyle/>
          <a:p>
            <a:r>
              <a:rPr lang="de-DE" dirty="0"/>
              <a:t>17.10.2021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EB746F6-EE99-43D2-A588-64F377F78396}"/>
              </a:ext>
            </a:extLst>
          </p:cNvPr>
          <p:cNvSpPr txBox="1"/>
          <p:nvPr/>
        </p:nvSpPr>
        <p:spPr>
          <a:xfrm>
            <a:off x="4935818" y="1270388"/>
            <a:ext cx="43413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</a:pPr>
            <a:r>
              <a:rPr lang="de-DE" sz="2200" dirty="0">
                <a:solidFill>
                  <a:prstClr val="black"/>
                </a:solidFill>
              </a:rPr>
              <a:t>Deutschland hat im internationalen Vergleich viele Krankenhäuser und viele Intensivbetten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BE4A2FF-F76E-413E-88D1-EED2C0E29704}"/>
              </a:ext>
            </a:extLst>
          </p:cNvPr>
          <p:cNvSpPr txBox="1"/>
          <p:nvPr/>
        </p:nvSpPr>
        <p:spPr>
          <a:xfrm>
            <a:off x="403785" y="4594278"/>
            <a:ext cx="4341388" cy="1805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</a:pPr>
            <a:r>
              <a:rPr lang="de-DE" dirty="0">
                <a:solidFill>
                  <a:prstClr val="black"/>
                </a:solidFill>
              </a:rPr>
              <a:t>50% mehr stationäre Fälle als im Durchschnitt mit den Nachbarländern</a:t>
            </a:r>
          </a:p>
          <a:p>
            <a:pPr marL="342900" lvl="0" indent="-342900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</a:pPr>
            <a:r>
              <a:rPr lang="de-DE" dirty="0">
                <a:solidFill>
                  <a:prstClr val="black"/>
                </a:solidFill>
              </a:rPr>
              <a:t>Limitationen dieses Vergleichs: Definition Intensivbett, Definition Intensivmedizin, Definition Intensivbereich</a:t>
            </a:r>
          </a:p>
        </p:txBody>
      </p:sp>
      <p:sp>
        <p:nvSpPr>
          <p:cNvPr id="12" name="Flussdiagramm: Prozess 11">
            <a:extLst>
              <a:ext uri="{FF2B5EF4-FFF2-40B4-BE49-F238E27FC236}">
                <a16:creationId xmlns:a16="http://schemas.microsoft.com/office/drawing/2014/main" id="{2CEA22C1-A51F-4BA4-B240-5CC417E6B39F}"/>
              </a:ext>
            </a:extLst>
          </p:cNvPr>
          <p:cNvSpPr/>
          <p:nvPr/>
        </p:nvSpPr>
        <p:spPr>
          <a:xfrm>
            <a:off x="4935818" y="3834594"/>
            <a:ext cx="3926828" cy="114196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3469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2722462-A6F2-4422-AD6E-A1FF3956B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17.10.2021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071FC60-796C-451D-ABC6-3FFA7FFBC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ITS Aufnahmekriterien im internationalen Vergleich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548B2D2-7686-419C-99A4-12BAB6D4C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9A9F81F-E870-4F02-A7F5-7051B5E7B3C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de-DE" dirty="0"/>
          </a:p>
          <a:p>
            <a:endParaRPr lang="de-DE" dirty="0"/>
          </a:p>
          <a:p>
            <a:r>
              <a:rPr lang="de-DE" dirty="0"/>
              <a:t>März – Mai 2021 </a:t>
            </a:r>
            <a:br>
              <a:rPr lang="de-DE" dirty="0"/>
            </a:br>
            <a:r>
              <a:rPr lang="de-DE" dirty="0"/>
              <a:t>Anteil an Positiven, die intensivmedizinisch behandelt wurde:</a:t>
            </a:r>
          </a:p>
          <a:p>
            <a:pPr lvl="1"/>
            <a:r>
              <a:rPr lang="de-DE" dirty="0"/>
              <a:t>2% Deutschland</a:t>
            </a:r>
          </a:p>
          <a:p>
            <a:pPr lvl="1"/>
            <a:r>
              <a:rPr lang="de-DE" dirty="0"/>
              <a:t>1,6% Spanien</a:t>
            </a:r>
          </a:p>
          <a:p>
            <a:pPr lvl="1"/>
            <a:r>
              <a:rPr lang="de-DE" dirty="0"/>
              <a:t>1,5% Frankreich</a:t>
            </a:r>
          </a:p>
          <a:p>
            <a:pPr lvl="1"/>
            <a:r>
              <a:rPr lang="de-DE" dirty="0"/>
              <a:t>0,7% Niederlande</a:t>
            </a:r>
          </a:p>
          <a:p>
            <a:pPr lvl="1"/>
            <a:r>
              <a:rPr lang="de-DE" dirty="0"/>
              <a:t>0,5% Großbritannien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r>
              <a:rPr lang="de-DE" dirty="0"/>
              <a:t>Mögliche Gründe: Erfahrung des Personals, Struktur des Gesundheitssystems und ökonomische Anreize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714F63E-DAD8-422F-8C31-7F39A429B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677108"/>
          </a:xfrm>
        </p:spPr>
        <p:txBody>
          <a:bodyPr/>
          <a:lstStyle/>
          <a:p>
            <a:r>
              <a:rPr lang="de-DE" dirty="0"/>
              <a:t>ITS Aufnahmen - Fokus des Krankenhauses im deutschen Gesundheitssystem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57A0489-1AA9-4B9B-B1D0-48B937F58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827" y="2709970"/>
            <a:ext cx="5169166" cy="137802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8B64044-B11E-4342-BD9B-823924430372}"/>
              </a:ext>
            </a:extLst>
          </p:cNvPr>
          <p:cNvSpPr txBox="1"/>
          <p:nvPr/>
        </p:nvSpPr>
        <p:spPr>
          <a:xfrm>
            <a:off x="489885" y="4087991"/>
            <a:ext cx="8322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Prof. Dr. Busse, Science Media Center Press </a:t>
            </a:r>
            <a:r>
              <a:rPr lang="de-DE" sz="1400" i="1" dirty="0" err="1">
                <a:solidFill>
                  <a:prstClr val="black"/>
                </a:solidFill>
              </a:rPr>
              <a:t>briefing</a:t>
            </a:r>
            <a:r>
              <a:rPr lang="de-DE" sz="1400" i="1" dirty="0">
                <a:solidFill>
                  <a:prstClr val="black"/>
                </a:solidFill>
              </a:rPr>
              <a:t>, 27.07.21 </a:t>
            </a:r>
          </a:p>
        </p:txBody>
      </p:sp>
    </p:spTree>
    <p:extLst>
      <p:ext uri="{BB962C8B-B14F-4D97-AF65-F5344CB8AC3E}">
        <p14:creationId xmlns:p14="http://schemas.microsoft.com/office/powerpoint/2010/main" val="2547077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852A37F-4325-429D-88DB-91397CEC4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17.10.2021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3FF14EA-6730-41F3-8302-8041480A5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ITS Aufnahmekriterien im internationalen Vergleich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AD42577-3406-48E1-A381-8A306F8AC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1E74799-001C-4476-A57C-4E3BB59AA1C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ITS Aufnahmekriterien ähneln sich sehr im internationalen Vergleich</a:t>
            </a:r>
            <a:br>
              <a:rPr lang="de-DE" dirty="0"/>
            </a:br>
            <a:endParaRPr lang="de-DE" dirty="0"/>
          </a:p>
          <a:p>
            <a:r>
              <a:rPr lang="de-DE" dirty="0"/>
              <a:t>Intensivstation ≠ Intensivstation</a:t>
            </a:r>
          </a:p>
          <a:p>
            <a:pPr lvl="1"/>
            <a:r>
              <a:rPr lang="de-DE" dirty="0"/>
              <a:t>Ressourcen im Gesundheitssystem sind entscheidend</a:t>
            </a:r>
            <a:br>
              <a:rPr lang="de-DE" dirty="0"/>
            </a:br>
            <a:endParaRPr lang="de-DE" dirty="0"/>
          </a:p>
          <a:p>
            <a:r>
              <a:rPr lang="de-DE" dirty="0"/>
              <a:t>Deutschland hat viele Krankenhausbetten und viele Intensivbetten</a:t>
            </a:r>
          </a:p>
          <a:p>
            <a:pPr lvl="1"/>
            <a:r>
              <a:rPr lang="de-DE" dirty="0"/>
              <a:t>Und nimmt viele positiv getesteten Pat. stationär auf und verlegt prozentual viele auf Intensivstation</a:t>
            </a:r>
          </a:p>
          <a:p>
            <a:pPr lvl="1"/>
            <a:endParaRPr lang="de-DE" dirty="0"/>
          </a:p>
          <a:p>
            <a:r>
              <a:rPr lang="de-DE" dirty="0"/>
              <a:t>International müssen auch COVID ITS Patienten verlegt werden </a:t>
            </a:r>
          </a:p>
          <a:p>
            <a:pPr lvl="1"/>
            <a:r>
              <a:rPr lang="de-DE" dirty="0"/>
              <a:t>NECTAR </a:t>
            </a:r>
            <a:r>
              <a:rPr lang="de-DE" dirty="0" err="1"/>
              <a:t>system</a:t>
            </a:r>
            <a:r>
              <a:rPr lang="de-DE" dirty="0"/>
              <a:t> in UK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701930E-E97B-4935-BDED-B19EDDBEE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</a:t>
            </a:r>
          </a:p>
        </p:txBody>
      </p:sp>
    </p:spTree>
    <p:extLst>
      <p:ext uri="{BB962C8B-B14F-4D97-AF65-F5344CB8AC3E}">
        <p14:creationId xmlns:p14="http://schemas.microsoft.com/office/powerpoint/2010/main" val="1655349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605</Words>
  <Application>Microsoft Office PowerPoint</Application>
  <PresentationFormat>Bildschirmpräsentation (4:3)</PresentationFormat>
  <Paragraphs>98</Paragraphs>
  <Slides>7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ＭＳ 明朝</vt:lpstr>
      <vt:lpstr>Wingdings</vt:lpstr>
      <vt:lpstr>Office-Design</vt:lpstr>
      <vt:lpstr>ITS Aufnahmekriterien im internationalen Vergleich</vt:lpstr>
      <vt:lpstr>Allgemein – was ist ein intensivpflichtiger COVID-19 Patient?</vt:lpstr>
      <vt:lpstr>Was ist eine Intensivstation?</vt:lpstr>
      <vt:lpstr>Asien </vt:lpstr>
      <vt:lpstr>PowerPoint-Präsentation</vt:lpstr>
      <vt:lpstr>ITS Aufnahmen - Fokus des Krankenhauses im deutschen Gesundheitssystem</vt:lpstr>
      <vt:lpstr>Zusammenfassung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Meierkord, Anne</cp:lastModifiedBy>
  <cp:revision>394</cp:revision>
  <dcterms:created xsi:type="dcterms:W3CDTF">2015-11-02T12:29:13Z</dcterms:created>
  <dcterms:modified xsi:type="dcterms:W3CDTF">2021-12-17T09:40:00Z</dcterms:modified>
</cp:coreProperties>
</file>