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98" r:id="rId3"/>
    <p:sldId id="490" r:id="rId4"/>
    <p:sldId id="493" r:id="rId5"/>
    <p:sldId id="804" r:id="rId6"/>
    <p:sldId id="806" r:id="rId7"/>
    <p:sldId id="520" r:id="rId8"/>
    <p:sldId id="805" r:id="rId9"/>
    <p:sldId id="803" r:id="rId10"/>
    <p:sldId id="802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napToObjects="1">
      <p:cViewPr>
        <p:scale>
          <a:sx n="125" d="100"/>
          <a:sy n="125" d="100"/>
        </p:scale>
        <p:origin x="438" y="-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KW50-2021\Daten\2021-12-20_sequencing_desh_report_KW49_c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Anteil der Gesamtgenomsequenzierungen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'Datenquellen (2)'!$K$1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'Datenquellen (2)'!$K$2:$K$50</c:f>
              <c:numCache>
                <c:formatCode>General</c:formatCode>
                <c:ptCount val="49"/>
                <c:pt idx="0">
                  <c:v>659</c:v>
                </c:pt>
                <c:pt idx="1">
                  <c:v>1334</c:v>
                </c:pt>
                <c:pt idx="2">
                  <c:v>2654</c:v>
                </c:pt>
                <c:pt idx="3">
                  <c:v>3969</c:v>
                </c:pt>
                <c:pt idx="4">
                  <c:v>5264</c:v>
                </c:pt>
                <c:pt idx="5">
                  <c:v>6465</c:v>
                </c:pt>
                <c:pt idx="6">
                  <c:v>7476</c:v>
                </c:pt>
                <c:pt idx="7">
                  <c:v>7796</c:v>
                </c:pt>
                <c:pt idx="8">
                  <c:v>8711</c:v>
                </c:pt>
                <c:pt idx="9">
                  <c:v>10155</c:v>
                </c:pt>
                <c:pt idx="10">
                  <c:v>11587</c:v>
                </c:pt>
                <c:pt idx="11">
                  <c:v>11805</c:v>
                </c:pt>
                <c:pt idx="12">
                  <c:v>12348</c:v>
                </c:pt>
                <c:pt idx="13">
                  <c:v>12360</c:v>
                </c:pt>
                <c:pt idx="14">
                  <c:v>16385</c:v>
                </c:pt>
                <c:pt idx="15">
                  <c:v>15860</c:v>
                </c:pt>
                <c:pt idx="16">
                  <c:v>14447</c:v>
                </c:pt>
                <c:pt idx="17">
                  <c:v>13430</c:v>
                </c:pt>
                <c:pt idx="18">
                  <c:v>9876</c:v>
                </c:pt>
                <c:pt idx="19">
                  <c:v>8875</c:v>
                </c:pt>
                <c:pt idx="20">
                  <c:v>6462</c:v>
                </c:pt>
                <c:pt idx="21">
                  <c:v>4999</c:v>
                </c:pt>
                <c:pt idx="22">
                  <c:v>3629</c:v>
                </c:pt>
                <c:pt idx="23">
                  <c:v>2271</c:v>
                </c:pt>
                <c:pt idx="24">
                  <c:v>1690</c:v>
                </c:pt>
                <c:pt idx="25">
                  <c:v>1846</c:v>
                </c:pt>
                <c:pt idx="26">
                  <c:v>2093</c:v>
                </c:pt>
                <c:pt idx="27">
                  <c:v>2832</c:v>
                </c:pt>
                <c:pt idx="28">
                  <c:v>4290</c:v>
                </c:pt>
                <c:pt idx="29">
                  <c:v>4417</c:v>
                </c:pt>
                <c:pt idx="30">
                  <c:v>5245</c:v>
                </c:pt>
                <c:pt idx="31">
                  <c:v>7784</c:v>
                </c:pt>
                <c:pt idx="32">
                  <c:v>10257</c:v>
                </c:pt>
                <c:pt idx="33">
                  <c:v>12948</c:v>
                </c:pt>
                <c:pt idx="34">
                  <c:v>13326</c:v>
                </c:pt>
                <c:pt idx="35">
                  <c:v>14083</c:v>
                </c:pt>
                <c:pt idx="36">
                  <c:v>12143</c:v>
                </c:pt>
                <c:pt idx="37">
                  <c:v>11295</c:v>
                </c:pt>
                <c:pt idx="38">
                  <c:v>9833</c:v>
                </c:pt>
                <c:pt idx="39">
                  <c:v>9229</c:v>
                </c:pt>
                <c:pt idx="40">
                  <c:v>8207</c:v>
                </c:pt>
                <c:pt idx="41">
                  <c:v>10958</c:v>
                </c:pt>
                <c:pt idx="42">
                  <c:v>11263</c:v>
                </c:pt>
                <c:pt idx="43">
                  <c:v>11425</c:v>
                </c:pt>
                <c:pt idx="44">
                  <c:v>12762</c:v>
                </c:pt>
                <c:pt idx="45">
                  <c:v>15840</c:v>
                </c:pt>
                <c:pt idx="46">
                  <c:v>15786</c:v>
                </c:pt>
                <c:pt idx="47">
                  <c:v>14529</c:v>
                </c:pt>
                <c:pt idx="48">
                  <c:v>9542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88-4AD2-9ECC-06A46A4D76FF}"/>
            </c:ext>
          </c:extLst>
        </c:ser>
        <c:ser>
          <c:idx val="3"/>
          <c:order val="3"/>
          <c:tx>
            <c:strRef>
              <c:f>'Datenquellen (2)'!$L$1</c:f>
              <c:strCache>
                <c:ptCount val="1"/>
                <c:pt idx="0">
                  <c:v>Anzahl der COVID19-Fälle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'Datenquellen (2)'!$L$2:$L$50</c:f>
              <c:numCache>
                <c:formatCode>General</c:formatCode>
                <c:ptCount val="49"/>
                <c:pt idx="0">
                  <c:v>145437</c:v>
                </c:pt>
                <c:pt idx="1">
                  <c:v>118874</c:v>
                </c:pt>
                <c:pt idx="2">
                  <c:v>95513</c:v>
                </c:pt>
                <c:pt idx="3">
                  <c:v>78125</c:v>
                </c:pt>
                <c:pt idx="4">
                  <c:v>64554</c:v>
                </c:pt>
                <c:pt idx="5">
                  <c:v>50802</c:v>
                </c:pt>
                <c:pt idx="6">
                  <c:v>52387</c:v>
                </c:pt>
                <c:pt idx="7">
                  <c:v>56343</c:v>
                </c:pt>
                <c:pt idx="8">
                  <c:v>58368</c:v>
                </c:pt>
                <c:pt idx="9">
                  <c:v>71318</c:v>
                </c:pt>
                <c:pt idx="10">
                  <c:v>92581</c:v>
                </c:pt>
                <c:pt idx="11">
                  <c:v>116269</c:v>
                </c:pt>
                <c:pt idx="12">
                  <c:v>110102</c:v>
                </c:pt>
                <c:pt idx="13">
                  <c:v>118274</c:v>
                </c:pt>
                <c:pt idx="14">
                  <c:v>142056</c:v>
                </c:pt>
                <c:pt idx="15">
                  <c:v>144745</c:v>
                </c:pt>
                <c:pt idx="16">
                  <c:v>124793</c:v>
                </c:pt>
                <c:pt idx="17">
                  <c:v>100976</c:v>
                </c:pt>
                <c:pt idx="18">
                  <c:v>70801</c:v>
                </c:pt>
                <c:pt idx="19">
                  <c:v>52687</c:v>
                </c:pt>
                <c:pt idx="20">
                  <c:v>29881</c:v>
                </c:pt>
                <c:pt idx="21">
                  <c:v>20680</c:v>
                </c:pt>
                <c:pt idx="22">
                  <c:v>14036</c:v>
                </c:pt>
                <c:pt idx="23">
                  <c:v>7272</c:v>
                </c:pt>
                <c:pt idx="24">
                  <c:v>4826</c:v>
                </c:pt>
                <c:pt idx="25">
                  <c:v>4358</c:v>
                </c:pt>
                <c:pt idx="26">
                  <c:v>5576</c:v>
                </c:pt>
                <c:pt idx="27">
                  <c:v>9099</c:v>
                </c:pt>
                <c:pt idx="28">
                  <c:v>12623</c:v>
                </c:pt>
                <c:pt idx="29">
                  <c:v>15504</c:v>
                </c:pt>
                <c:pt idx="30">
                  <c:v>20412</c:v>
                </c:pt>
                <c:pt idx="31">
                  <c:v>32067</c:v>
                </c:pt>
                <c:pt idx="32">
                  <c:v>49625</c:v>
                </c:pt>
                <c:pt idx="33">
                  <c:v>66342</c:v>
                </c:pt>
                <c:pt idx="34">
                  <c:v>74676</c:v>
                </c:pt>
                <c:pt idx="35">
                  <c:v>71662</c:v>
                </c:pt>
                <c:pt idx="36">
                  <c:v>61454</c:v>
                </c:pt>
                <c:pt idx="37">
                  <c:v>53608</c:v>
                </c:pt>
                <c:pt idx="38">
                  <c:v>56461</c:v>
                </c:pt>
                <c:pt idx="39">
                  <c:v>57980</c:v>
                </c:pt>
                <c:pt idx="40">
                  <c:v>65300</c:v>
                </c:pt>
                <c:pt idx="41">
                  <c:v>97603</c:v>
                </c:pt>
                <c:pt idx="42">
                  <c:v>136971</c:v>
                </c:pt>
                <c:pt idx="43">
                  <c:v>177824</c:v>
                </c:pt>
                <c:pt idx="44">
                  <c:v>271229</c:v>
                </c:pt>
                <c:pt idx="45">
                  <c:v>351611</c:v>
                </c:pt>
                <c:pt idx="46">
                  <c:v>403165</c:v>
                </c:pt>
                <c:pt idx="47">
                  <c:v>388179</c:v>
                </c:pt>
                <c:pt idx="48">
                  <c:v>336072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88-4AD2-9ECC-06A46A4D7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2107400"/>
        <c:axId val="692105104"/>
      </c:barChart>
      <c:lineChart>
        <c:grouping val="standard"/>
        <c:varyColors val="0"/>
        <c:ser>
          <c:idx val="0"/>
          <c:order val="0"/>
          <c:tx>
            <c:strRef>
              <c:f>'Datenquellen (2)'!$N$1</c:f>
              <c:strCache>
                <c:ptCount val="1"/>
                <c:pt idx="0">
                  <c:v>Anteil der Stichprobe (zufällig ausgewählte Proben)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'Datenquellen (2)'!$N$2:$N$50</c:f>
              <c:numCache>
                <c:formatCode>0.0%</c:formatCode>
                <c:ptCount val="49"/>
                <c:pt idx="0">
                  <c:v>1.2995317560180696E-3</c:v>
                </c:pt>
                <c:pt idx="1">
                  <c:v>4.7697562124602516E-3</c:v>
                </c:pt>
                <c:pt idx="2">
                  <c:v>1.7809094050024604E-2</c:v>
                </c:pt>
                <c:pt idx="3">
                  <c:v>3.4048000000000002E-2</c:v>
                </c:pt>
                <c:pt idx="4">
                  <c:v>4.7650029432722993E-2</c:v>
                </c:pt>
                <c:pt idx="5">
                  <c:v>6.6375339553560883E-2</c:v>
                </c:pt>
                <c:pt idx="6">
                  <c:v>6.9291999923645181E-2</c:v>
                </c:pt>
                <c:pt idx="7">
                  <c:v>7.5448591661785844E-2</c:v>
                </c:pt>
                <c:pt idx="8">
                  <c:v>6.3322368421052627E-2</c:v>
                </c:pt>
                <c:pt idx="9">
                  <c:v>5.3604980509829217E-2</c:v>
                </c:pt>
                <c:pt idx="10">
                  <c:v>4.4047914798932823E-2</c:v>
                </c:pt>
                <c:pt idx="11">
                  <c:v>3.1143297009521023E-2</c:v>
                </c:pt>
                <c:pt idx="12">
                  <c:v>3.4095656754645695E-2</c:v>
                </c:pt>
                <c:pt idx="13">
                  <c:v>3.3574581057544343E-2</c:v>
                </c:pt>
                <c:pt idx="14">
                  <c:v>3.140310863321507E-2</c:v>
                </c:pt>
                <c:pt idx="15">
                  <c:v>3.3265397768489413E-2</c:v>
                </c:pt>
                <c:pt idx="16">
                  <c:v>3.1203673282956576E-2</c:v>
                </c:pt>
                <c:pt idx="17">
                  <c:v>4.8377832356203451E-2</c:v>
                </c:pt>
                <c:pt idx="18">
                  <c:v>5.5677179700851682E-2</c:v>
                </c:pt>
                <c:pt idx="19">
                  <c:v>7.5958016208932E-2</c:v>
                </c:pt>
                <c:pt idx="20">
                  <c:v>9.6549646932833577E-2</c:v>
                </c:pt>
                <c:pt idx="21">
                  <c:v>0.11097678916827854</c:v>
                </c:pt>
                <c:pt idx="22">
                  <c:v>0.11812482188657737</c:v>
                </c:pt>
                <c:pt idx="23">
                  <c:v>0.14425192519251925</c:v>
                </c:pt>
                <c:pt idx="24">
                  <c:v>0.1632822213012847</c:v>
                </c:pt>
                <c:pt idx="25">
                  <c:v>0.20399265718219367</c:v>
                </c:pt>
                <c:pt idx="26">
                  <c:v>0.16122668579626973</c:v>
                </c:pt>
                <c:pt idx="27">
                  <c:v>0.12473898230574788</c:v>
                </c:pt>
                <c:pt idx="28">
                  <c:v>0.154796799492989</c:v>
                </c:pt>
                <c:pt idx="29">
                  <c:v>0.10526315789473684</c:v>
                </c:pt>
                <c:pt idx="30">
                  <c:v>0.10170487948265726</c:v>
                </c:pt>
                <c:pt idx="31">
                  <c:v>8.482240309352293E-2</c:v>
                </c:pt>
                <c:pt idx="32">
                  <c:v>7.6957178841309828E-2</c:v>
                </c:pt>
                <c:pt idx="33">
                  <c:v>6.7649452835307947E-2</c:v>
                </c:pt>
                <c:pt idx="34">
                  <c:v>5.9255985858910495E-2</c:v>
                </c:pt>
                <c:pt idx="35">
                  <c:v>6.5404258881973709E-2</c:v>
                </c:pt>
                <c:pt idx="36">
                  <c:v>6.9173690890747555E-2</c:v>
                </c:pt>
                <c:pt idx="37">
                  <c:v>7.3869571705715564E-2</c:v>
                </c:pt>
                <c:pt idx="38">
                  <c:v>6.7869857069481593E-2</c:v>
                </c:pt>
                <c:pt idx="39">
                  <c:v>7.202483615039669E-2</c:v>
                </c:pt>
                <c:pt idx="40">
                  <c:v>4.2113323124042881E-2</c:v>
                </c:pt>
                <c:pt idx="41">
                  <c:v>3.7785723799473377E-2</c:v>
                </c:pt>
                <c:pt idx="42">
                  <c:v>2.7852611136663964E-2</c:v>
                </c:pt>
                <c:pt idx="43">
                  <c:v>2.2966528702537341E-2</c:v>
                </c:pt>
                <c:pt idx="44">
                  <c:v>1.7111002142101324E-2</c:v>
                </c:pt>
                <c:pt idx="45">
                  <c:v>1.7621746759913653E-2</c:v>
                </c:pt>
                <c:pt idx="46">
                  <c:v>2.0341547505363808E-2</c:v>
                </c:pt>
                <c:pt idx="47">
                  <c:v>1.9506464801032512E-2</c:v>
                </c:pt>
                <c:pt idx="48">
                  <c:v>1.3348330119736247E-2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88-4AD2-9ECC-06A46A4D76FF}"/>
            </c:ext>
          </c:extLst>
        </c:ser>
        <c:ser>
          <c:idx val="1"/>
          <c:order val="1"/>
          <c:tx>
            <c:strRef>
              <c:f>'Datenquellen (2)'!$M$1</c:f>
              <c:strCache>
                <c:ptCount val="1"/>
                <c:pt idx="0">
                  <c:v>Anteil Global (alle DESH Seq.)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'Datenquellen (2)'!$M$2:$M$50</c:f>
              <c:numCache>
                <c:formatCode>0.0%</c:formatCode>
                <c:ptCount val="49"/>
                <c:pt idx="0">
                  <c:v>4.5311715725709417E-3</c:v>
                </c:pt>
                <c:pt idx="1">
                  <c:v>1.1221966115382674E-2</c:v>
                </c:pt>
                <c:pt idx="2">
                  <c:v>2.7786793420790885E-2</c:v>
                </c:pt>
                <c:pt idx="3">
                  <c:v>5.08032E-2</c:v>
                </c:pt>
                <c:pt idx="4">
                  <c:v>8.1544133593580564E-2</c:v>
                </c:pt>
                <c:pt idx="5">
                  <c:v>0.12725876933978977</c:v>
                </c:pt>
                <c:pt idx="6">
                  <c:v>0.14270716017332544</c:v>
                </c:pt>
                <c:pt idx="7">
                  <c:v>0.1383667891308592</c:v>
                </c:pt>
                <c:pt idx="8">
                  <c:v>0.14924273574561403</c:v>
                </c:pt>
                <c:pt idx="9">
                  <c:v>0.14239042037073391</c:v>
                </c:pt>
                <c:pt idx="10">
                  <c:v>0.12515526943973385</c:v>
                </c:pt>
                <c:pt idx="11">
                  <c:v>0.10153179265324377</c:v>
                </c:pt>
                <c:pt idx="12">
                  <c:v>0.1121505513069699</c:v>
                </c:pt>
                <c:pt idx="13">
                  <c:v>0.10450310296430323</c:v>
                </c:pt>
                <c:pt idx="14">
                  <c:v>0.11534183702201949</c:v>
                </c:pt>
                <c:pt idx="15">
                  <c:v>0.10957200594148329</c:v>
                </c:pt>
                <c:pt idx="16">
                  <c:v>0.11576771132996241</c:v>
                </c:pt>
                <c:pt idx="17">
                  <c:v>0.13300190144192681</c:v>
                </c:pt>
                <c:pt idx="18">
                  <c:v>0.13948955523227072</c:v>
                </c:pt>
                <c:pt idx="19">
                  <c:v>0.16844762465124224</c:v>
                </c:pt>
                <c:pt idx="20">
                  <c:v>0.21625782269669691</c:v>
                </c:pt>
                <c:pt idx="21">
                  <c:v>0.24173114119922631</c:v>
                </c:pt>
                <c:pt idx="22">
                  <c:v>0.25854944428612142</c:v>
                </c:pt>
                <c:pt idx="23">
                  <c:v>0.31229372937293731</c:v>
                </c:pt>
                <c:pt idx="24">
                  <c:v>0.3501864898466639</c:v>
                </c:pt>
                <c:pt idx="25">
                  <c:v>0.42358880220284534</c:v>
                </c:pt>
                <c:pt idx="26">
                  <c:v>0.37535868005738882</c:v>
                </c:pt>
                <c:pt idx="27">
                  <c:v>0.31124299373557535</c:v>
                </c:pt>
                <c:pt idx="28">
                  <c:v>0.33985581874356335</c:v>
                </c:pt>
                <c:pt idx="29">
                  <c:v>0.28489422084623323</c:v>
                </c:pt>
                <c:pt idx="30">
                  <c:v>0.25695669214187733</c:v>
                </c:pt>
                <c:pt idx="31">
                  <c:v>0.24274175944117005</c:v>
                </c:pt>
                <c:pt idx="32">
                  <c:v>0.20669017632241812</c:v>
                </c:pt>
                <c:pt idx="33">
                  <c:v>0.19517048023876277</c:v>
                </c:pt>
                <c:pt idx="34">
                  <c:v>0.17845090792222401</c:v>
                </c:pt>
                <c:pt idx="35">
                  <c:v>0.19651977338059223</c:v>
                </c:pt>
                <c:pt idx="36">
                  <c:v>0.19759494906759528</c:v>
                </c:pt>
                <c:pt idx="37">
                  <c:v>0.21069616475152964</c:v>
                </c:pt>
                <c:pt idx="38">
                  <c:v>0.17415561183826003</c:v>
                </c:pt>
                <c:pt idx="39">
                  <c:v>0.15917557778544325</c:v>
                </c:pt>
                <c:pt idx="40">
                  <c:v>0.12568147013782541</c:v>
                </c:pt>
                <c:pt idx="41">
                  <c:v>0.11227113920678668</c:v>
                </c:pt>
                <c:pt idx="42">
                  <c:v>8.222908498879325E-2</c:v>
                </c:pt>
                <c:pt idx="43">
                  <c:v>6.4248920280727012E-2</c:v>
                </c:pt>
                <c:pt idx="44">
                  <c:v>4.7052490699740809E-2</c:v>
                </c:pt>
                <c:pt idx="45">
                  <c:v>4.5049785131864473E-2</c:v>
                </c:pt>
                <c:pt idx="46">
                  <c:v>3.9155184601837957E-2</c:v>
                </c:pt>
                <c:pt idx="47">
                  <c:v>3.7428608966481959E-2</c:v>
                </c:pt>
                <c:pt idx="48">
                  <c:v>2.8392725368373443E-2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88-4AD2-9ECC-06A46A4D7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18520"/>
        <c:axId val="689918848"/>
      </c:lineChart>
      <c:catAx>
        <c:axId val="68991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 in 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848"/>
        <c:crosses val="autoZero"/>
        <c:auto val="1"/>
        <c:lblAlgn val="ctr"/>
        <c:lblOffset val="100"/>
        <c:noMultiLvlLbl val="0"/>
      </c:catAx>
      <c:valAx>
        <c:axId val="6899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Anteil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520"/>
        <c:crosses val="autoZero"/>
        <c:crossBetween val="between"/>
      </c:valAx>
      <c:valAx>
        <c:axId val="6921051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2107400"/>
        <c:crosses val="max"/>
        <c:crossBetween val="between"/>
      </c:valAx>
      <c:catAx>
        <c:axId val="692107400"/>
        <c:scaling>
          <c:orientation val="minMax"/>
        </c:scaling>
        <c:delete val="1"/>
        <c:axPos val="b"/>
        <c:majorTickMark val="out"/>
        <c:minorTickMark val="none"/>
        <c:tickLblPos val="nextTo"/>
        <c:crossAx val="692105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22.12.2021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22.12.2021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22.12.2021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file:///\\rki.local\daten\Wissdaten\RKI_nCoV-Lage\2.Themen\2.1.Epidemiologie\VOC\Berichte\Omikron_daily\Latest_omicron_report_web.htm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</a:t>
            </a:r>
            <a:br>
              <a:rPr lang="de-DE" dirty="0"/>
            </a:br>
            <a:r>
              <a:rPr lang="de-DE" dirty="0"/>
              <a:t>Berlin, 22.12.2021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22.12.2021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55C3C57-71A9-4A46-A353-8797524D56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0461"/>
            <a:ext cx="5201798" cy="3244635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de-DE" sz="1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0C6342-3739-4304-963A-6787103C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DDC5E7D-0C44-46D8-8C9C-378B49E0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7" y="281258"/>
            <a:ext cx="7983646" cy="714291"/>
          </a:xfrm>
        </p:spPr>
        <p:txBody>
          <a:bodyPr/>
          <a:lstStyle/>
          <a:p>
            <a:r>
              <a:rPr lang="de-DE" dirty="0"/>
              <a:t>Omikron international (PHI Bericht, ZIG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22E5D62B-0B84-426E-A966-6C8B85795A5A}"/>
              </a:ext>
            </a:extLst>
          </p:cNvPr>
          <p:cNvSpPr txBox="1">
            <a:spLocks/>
          </p:cNvSpPr>
          <p:nvPr/>
        </p:nvSpPr>
        <p:spPr>
          <a:xfrm>
            <a:off x="391159" y="973133"/>
            <a:ext cx="7983646" cy="32446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&gt; 100 Länder mit Omikron Nachweisen, davon 28 in EU/EAA : ~82.000 Fälle weltweit</a:t>
            </a:r>
          </a:p>
          <a:p>
            <a:r>
              <a:rPr lang="de-DE" dirty="0"/>
              <a:t>UK: meisten „Nachweisen“ (SGTF), ca. 4.500:  London 40% Omikron</a:t>
            </a:r>
          </a:p>
          <a:p>
            <a:r>
              <a:rPr lang="de-DE" dirty="0"/>
              <a:t>UK: R </a:t>
            </a:r>
            <a:r>
              <a:rPr lang="de-DE" dirty="0" err="1"/>
              <a:t>value</a:t>
            </a:r>
            <a:r>
              <a:rPr lang="de-DE" dirty="0"/>
              <a:t>: 5.5 (CI 4.7-6.4), </a:t>
            </a:r>
            <a:r>
              <a:rPr lang="de-DE" dirty="0" err="1"/>
              <a:t>doubling</a:t>
            </a:r>
            <a:r>
              <a:rPr lang="de-DE" dirty="0"/>
              <a:t> time: 2.04 d (CI 1.87-2.23), 22% PR </a:t>
            </a:r>
          </a:p>
          <a:p>
            <a:r>
              <a:rPr lang="de-DE" dirty="0"/>
              <a:t>DK :lt. Modell bis zu 10.000 Omikron-Fällen, heute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49F6296-C819-46DA-8193-CE0DC1F44EFC}"/>
              </a:ext>
            </a:extLst>
          </p:cNvPr>
          <p:cNvGrpSpPr/>
          <p:nvPr/>
        </p:nvGrpSpPr>
        <p:grpSpPr>
          <a:xfrm>
            <a:off x="704266" y="2764632"/>
            <a:ext cx="2982098" cy="2276475"/>
            <a:chOff x="352286" y="2867025"/>
            <a:chExt cx="2982098" cy="2276475"/>
          </a:xfrm>
        </p:grpSpPr>
        <p:pic>
          <p:nvPicPr>
            <p:cNvPr id="1026" name="Grafik 10" descr="image002">
              <a:extLst>
                <a:ext uri="{FF2B5EF4-FFF2-40B4-BE49-F238E27FC236}">
                  <a16:creationId xmlns:a16="http://schemas.microsoft.com/office/drawing/2014/main" id="{CDCECD3E-2724-46A6-A59E-E64C8B7C2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59" y="2867025"/>
              <a:ext cx="2943225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AB9BD8B6-2558-429B-8B86-06076C9D75FF}"/>
                </a:ext>
              </a:extLst>
            </p:cNvPr>
            <p:cNvSpPr/>
            <p:nvPr/>
          </p:nvSpPr>
          <p:spPr>
            <a:xfrm>
              <a:off x="352286" y="2867025"/>
              <a:ext cx="8338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ea typeface="Calibri" panose="020F0502020204030204" pitchFamily="34" charset="0"/>
                </a:rPr>
                <a:t>UKHSA</a:t>
              </a:r>
              <a:endParaRPr lang="de-DE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37A3088-BCE1-4799-8009-12DBAA20E4FC}"/>
              </a:ext>
            </a:extLst>
          </p:cNvPr>
          <p:cNvGrpSpPr/>
          <p:nvPr/>
        </p:nvGrpSpPr>
        <p:grpSpPr>
          <a:xfrm>
            <a:off x="5638550" y="2306122"/>
            <a:ext cx="3505450" cy="3002103"/>
            <a:chOff x="5638550" y="2306122"/>
            <a:chExt cx="3505450" cy="3002103"/>
          </a:xfrm>
        </p:grpSpPr>
        <p:pic>
          <p:nvPicPr>
            <p:cNvPr id="1027" name="Grafik 1" descr="image007">
              <a:extLst>
                <a:ext uri="{FF2B5EF4-FFF2-40B4-BE49-F238E27FC236}">
                  <a16:creationId xmlns:a16="http://schemas.microsoft.com/office/drawing/2014/main" id="{DE23E3B9-B7F1-4D10-A4F0-FE683B02DC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550" y="2306122"/>
              <a:ext cx="3505450" cy="300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77BBFCEA-644C-4CCE-A22F-B77422792CBD}"/>
                </a:ext>
              </a:extLst>
            </p:cNvPr>
            <p:cNvSpPr/>
            <p:nvPr/>
          </p:nvSpPr>
          <p:spPr>
            <a:xfrm>
              <a:off x="6181121" y="2595450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ea typeface="Calibri" panose="020F0502020204030204" pitchFamily="34" charset="0"/>
                </a:rPr>
                <a:t>SSI</a:t>
              </a:r>
              <a:endParaRPr lang="de-DE" dirty="0"/>
            </a:p>
          </p:txBody>
        </p:sp>
      </p:grp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C57F78E-D8C9-4C65-A244-2DB219FA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22.12.2021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34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EC4A98A-F109-4D19-AE21-8E782826C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061" y="0"/>
            <a:ext cx="2228926" cy="239025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1FA9353-CDEA-49B7-BA99-8E9224573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61" y="2443471"/>
            <a:ext cx="3710940" cy="270002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22.12.2021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VOC/VOI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365548"/>
              </p:ext>
            </p:extLst>
          </p:nvPr>
        </p:nvGraphicFramePr>
        <p:xfrm>
          <a:off x="129540" y="810836"/>
          <a:ext cx="5145010" cy="2406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880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442529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  <a:gridCol w="408488">
                  <a:extLst>
                    <a:ext uri="{9D8B030D-6E8A-4147-A177-3AD203B41FA5}">
                      <a16:colId xmlns:a16="http://schemas.microsoft.com/office/drawing/2014/main" val="1770831066"/>
                    </a:ext>
                  </a:extLst>
                </a:gridCol>
                <a:gridCol w="334325">
                  <a:extLst>
                    <a:ext uri="{9D8B030D-6E8A-4147-A177-3AD203B41FA5}">
                      <a16:colId xmlns:a16="http://schemas.microsoft.com/office/drawing/2014/main" val="963980210"/>
                    </a:ext>
                  </a:extLst>
                </a:gridCol>
                <a:gridCol w="408488">
                  <a:extLst>
                    <a:ext uri="{9D8B030D-6E8A-4147-A177-3AD203B41FA5}">
                      <a16:colId xmlns:a16="http://schemas.microsoft.com/office/drawing/2014/main" val="2452908274"/>
                    </a:ext>
                  </a:extLst>
                </a:gridCol>
                <a:gridCol w="668650">
                  <a:extLst>
                    <a:ext uri="{9D8B030D-6E8A-4147-A177-3AD203B41FA5}">
                      <a16:colId xmlns:a16="http://schemas.microsoft.com/office/drawing/2014/main" val="156776686"/>
                    </a:ext>
                  </a:extLst>
                </a:gridCol>
                <a:gridCol w="668650">
                  <a:extLst>
                    <a:ext uri="{9D8B030D-6E8A-4147-A177-3AD203B41FA5}">
                      <a16:colId xmlns:a16="http://schemas.microsoft.com/office/drawing/2014/main" val="3857956715"/>
                    </a:ext>
                  </a:extLst>
                </a:gridCol>
              </a:tblGrid>
              <a:tr h="344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Genomsequenzierung (IMS Stichprobe)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IfSG-Daten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63332"/>
                  </a:ext>
                </a:extLst>
              </a:tr>
              <a:tr h="330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B.1.1.7 (Alpha)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B.1.351 (Beta)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P.1 (Gamma)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259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An-zahl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An-teil</a:t>
                      </a: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An-zahl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An-teil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6.254</a:t>
                      </a:r>
                      <a:endParaRPr lang="de-DE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8.242</a:t>
                      </a:r>
                      <a:endParaRPr lang="de-DE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de-DE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48</a:t>
                      </a:r>
                      <a:endParaRPr lang="de-DE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7.545</a:t>
                      </a:r>
                      <a:endParaRPr lang="de-DE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de-DE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88566880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49</a:t>
                      </a:r>
                      <a:endParaRPr lang="de-DE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4.412</a:t>
                      </a:r>
                      <a:endParaRPr lang="de-DE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</a:t>
                      </a:r>
                      <a:endParaRPr lang="de-DE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023238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50</a:t>
                      </a:r>
                      <a:endParaRPr lang="de-DE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217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AF77F06-3F81-4D9C-845D-D234B3C0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19" y="533427"/>
            <a:ext cx="6069444" cy="253916"/>
          </a:xfrm>
        </p:spPr>
        <p:txBody>
          <a:bodyPr/>
          <a:lstStyle/>
          <a:p>
            <a:r>
              <a:rPr lang="de-DE" dirty="0"/>
              <a:t>Übermittelte Omikron-Fälle (PCR, Seq.)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18A66EC-9478-4986-9452-2B19C25ACF5A}"/>
              </a:ext>
            </a:extLst>
          </p:cNvPr>
          <p:cNvSpPr/>
          <p:nvPr/>
        </p:nvSpPr>
        <p:spPr>
          <a:xfrm>
            <a:off x="5806273" y="3453398"/>
            <a:ext cx="195556" cy="125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6C76D35-80B2-4EA8-A3E3-426D10F68F70}"/>
              </a:ext>
            </a:extLst>
          </p:cNvPr>
          <p:cNvSpPr/>
          <p:nvPr/>
        </p:nvSpPr>
        <p:spPr>
          <a:xfrm>
            <a:off x="5801503" y="3169536"/>
            <a:ext cx="343416" cy="125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2BF114-E0A7-42F2-BD9E-1862440D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22.12.2021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45A1BC-C7BC-4B1E-BA0C-CD48A52F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8E4585B-8B75-455D-BE48-60A65CCB8346}"/>
              </a:ext>
            </a:extLst>
          </p:cNvPr>
          <p:cNvSpPr txBox="1"/>
          <p:nvPr/>
        </p:nvSpPr>
        <p:spPr>
          <a:xfrm>
            <a:off x="7634932" y="4455645"/>
            <a:ext cx="1278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Stand 21.12.21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D92BD20-CB14-4EDE-B6E1-265830372E54}"/>
              </a:ext>
            </a:extLst>
          </p:cNvPr>
          <p:cNvSpPr/>
          <p:nvPr/>
        </p:nvSpPr>
        <p:spPr>
          <a:xfrm>
            <a:off x="299477" y="869044"/>
            <a:ext cx="3696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N= </a:t>
            </a:r>
            <a:r>
              <a:rPr lang="de-DE" b="1" dirty="0"/>
              <a:t>2388</a:t>
            </a:r>
            <a:r>
              <a:rPr lang="de-DE" dirty="0"/>
              <a:t> (Stand: 22.12.21,</a:t>
            </a:r>
            <a:r>
              <a:rPr lang="de-DE" altLang="de-DE" dirty="0">
                <a:latin typeface="Arial Unicode MS"/>
              </a:rPr>
              <a:t> </a:t>
            </a:r>
            <a:r>
              <a:rPr lang="de-DE" altLang="de-DE" sz="1200" dirty="0">
                <a:latin typeface="Arial Unicode MS"/>
              </a:rPr>
              <a:t>753</a:t>
            </a:r>
            <a:r>
              <a:rPr lang="de-DE" altLang="de-DE" sz="800" dirty="0"/>
              <a:t> </a:t>
            </a:r>
            <a:r>
              <a:rPr lang="de-DE" altLang="de-DE" sz="1400" dirty="0"/>
              <a:t>Hinweise</a:t>
            </a:r>
            <a:r>
              <a:rPr lang="de-DE" dirty="0"/>
              <a:t>)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2CA658F3-A8C3-4E38-87A6-F7F4BD4AD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307566"/>
              </p:ext>
            </p:extLst>
          </p:nvPr>
        </p:nvGraphicFramePr>
        <p:xfrm>
          <a:off x="405376" y="1273981"/>
          <a:ext cx="2179320" cy="1511808"/>
        </p:xfrm>
        <a:graphic>
          <a:graphicData uri="http://schemas.openxmlformats.org/drawingml/2006/table">
            <a:tbl>
              <a:tblPr/>
              <a:tblGrid>
                <a:gridCol w="615704">
                  <a:extLst>
                    <a:ext uri="{9D8B030D-6E8A-4147-A177-3AD203B41FA5}">
                      <a16:colId xmlns:a16="http://schemas.microsoft.com/office/drawing/2014/main" val="543114123"/>
                    </a:ext>
                  </a:extLst>
                </a:gridCol>
                <a:gridCol w="473956">
                  <a:extLst>
                    <a:ext uri="{9D8B030D-6E8A-4147-A177-3AD203B41FA5}">
                      <a16:colId xmlns:a16="http://schemas.microsoft.com/office/drawing/2014/main" val="1182498498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296729729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2753931128"/>
                    </a:ext>
                  </a:extLst>
                </a:gridCol>
              </a:tblGrid>
              <a:tr h="277363"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effectLst/>
                        </a:rPr>
                        <a:t>MW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Anzahl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Änderung zum Vortag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dirty="0" err="1">
                          <a:effectLst/>
                        </a:rPr>
                        <a:t>Infek</a:t>
                      </a:r>
                      <a:r>
                        <a:rPr lang="de-DE" sz="900" dirty="0">
                          <a:effectLst/>
                        </a:rPr>
                        <a:t>. pro 100.000 EW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468109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900">
                          <a:effectLst/>
                        </a:rPr>
                        <a:t>46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1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+0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0.0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6043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900">
                          <a:effectLst/>
                        </a:rPr>
                        <a:t>47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28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+0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0.0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308312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900">
                          <a:effectLst/>
                        </a:rPr>
                        <a:t>48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169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+5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0.2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561953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900">
                          <a:effectLst/>
                        </a:rPr>
                        <a:t>49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530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+32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dirty="0">
                          <a:effectLst/>
                        </a:rPr>
                        <a:t>0.6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709176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900">
                          <a:effectLst/>
                        </a:rPr>
                        <a:t>50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1494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+345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1.8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026697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900" i="1">
                          <a:effectLst/>
                        </a:rPr>
                        <a:t>51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i="1">
                          <a:effectLst/>
                        </a:rPr>
                        <a:t>166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i="1">
                          <a:effectLst/>
                        </a:rPr>
                        <a:t>+127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i="1" dirty="0">
                          <a:effectLst/>
                        </a:rPr>
                        <a:t>0.2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216639"/>
                  </a:ext>
                </a:extLst>
              </a:tr>
            </a:tbl>
          </a:graphicData>
        </a:graphic>
      </p:graphicFrame>
      <p:pic>
        <p:nvPicPr>
          <p:cNvPr id="1028" name="Picture 4" descr="Abbildung 1: Anzahl der übermittelten Fälle pro Meldewoche. Der graue Bereich markiert den Zeitraum mit besonders großer Unsicherheit. Für diesen Bereich wird mit einer hohen Anzahl an Neu- und Nachmeldungen gerechnet.">
            <a:extLst>
              <a:ext uri="{FF2B5EF4-FFF2-40B4-BE49-F238E27FC236}">
                <a16:creationId xmlns:a16="http://schemas.microsoft.com/office/drawing/2014/main" id="{B519EF82-72E5-4E9C-91CB-CB85F7E99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4" y="2859494"/>
            <a:ext cx="2181613" cy="218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0E1197B-A46D-42F7-8F4B-50EB96EBF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29" y="787490"/>
            <a:ext cx="3223260" cy="32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8336ED7-EB1F-45D8-8F52-A9C0A60A9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06" y="1677133"/>
            <a:ext cx="3223260" cy="32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8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730732B-3050-42C8-AAAA-ECF765F54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6" y="2468562"/>
            <a:ext cx="2406535" cy="24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6A37C126-8968-4D66-948E-08E977B1B3E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25841983"/>
              </p:ext>
            </p:extLst>
          </p:nvPr>
        </p:nvGraphicFramePr>
        <p:xfrm>
          <a:off x="3873003" y="1010781"/>
          <a:ext cx="2177117" cy="1423978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906979">
                  <a:extLst>
                    <a:ext uri="{9D8B030D-6E8A-4147-A177-3AD203B41FA5}">
                      <a16:colId xmlns:a16="http://schemas.microsoft.com/office/drawing/2014/main" val="1561750367"/>
                    </a:ext>
                  </a:extLst>
                </a:gridCol>
                <a:gridCol w="514138">
                  <a:extLst>
                    <a:ext uri="{9D8B030D-6E8A-4147-A177-3AD203B41FA5}">
                      <a16:colId xmlns:a16="http://schemas.microsoft.com/office/drawing/2014/main" val="2869349871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40366735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420111035"/>
                    </a:ext>
                  </a:extLst>
                </a:gridCol>
              </a:tblGrid>
              <a:tr h="339658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Ja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</a:rPr>
                        <a:t>Nein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</a:rPr>
                        <a:t>NA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2388417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 err="1">
                          <a:effectLst/>
                        </a:rPr>
                        <a:t>Hospitalisiert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1,6 %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67 %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36571275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200" dirty="0" err="1">
                          <a:effectLst/>
                        </a:rPr>
                        <a:t>Verstorben</a:t>
                      </a:r>
                      <a:endParaRPr lang="de-DE" sz="9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kern="1200" dirty="0">
                          <a:effectLst/>
                        </a:rPr>
                        <a:t>0,04% (n=1)</a:t>
                      </a:r>
                      <a:endParaRPr lang="de-DE" sz="9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98 %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de-DE" sz="9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24986691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Symptome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54 %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10 %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36 %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4017702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Reinfektionen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/>
                        <a:t>2346 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631241503"/>
                  </a:ext>
                </a:extLst>
              </a:tr>
            </a:tbl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695DBDA1-EBD5-4B6E-A81E-68D4B1D2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17660"/>
            <a:ext cx="7983646" cy="714291"/>
          </a:xfrm>
        </p:spPr>
        <p:txBody>
          <a:bodyPr/>
          <a:lstStyle/>
          <a:p>
            <a:r>
              <a:rPr lang="de-DE" dirty="0"/>
              <a:t>Beschreibung der übermittelten Fälle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8A13C21-30AF-4345-8361-97396152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22.12.2021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217EF90-534F-4792-B1A2-1281C8D2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48C9F3B-6404-4EC2-95BC-E32FC8CDE21B}"/>
              </a:ext>
            </a:extLst>
          </p:cNvPr>
          <p:cNvSpPr txBox="1"/>
          <p:nvPr/>
        </p:nvSpPr>
        <p:spPr>
          <a:xfrm>
            <a:off x="2553721" y="4875097"/>
            <a:ext cx="1278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Stand 21.12.21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98BD37ED-241C-42C2-92C1-B28FE3266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574486"/>
              </p:ext>
            </p:extLst>
          </p:nvPr>
        </p:nvGraphicFramePr>
        <p:xfrm>
          <a:off x="355787" y="1152114"/>
          <a:ext cx="1899733" cy="12834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68879">
                  <a:extLst>
                    <a:ext uri="{9D8B030D-6E8A-4147-A177-3AD203B41FA5}">
                      <a16:colId xmlns:a16="http://schemas.microsoft.com/office/drawing/2014/main" val="422709998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389224358"/>
                    </a:ext>
                  </a:extLst>
                </a:gridCol>
                <a:gridCol w="535554">
                  <a:extLst>
                    <a:ext uri="{9D8B030D-6E8A-4147-A177-3AD203B41FA5}">
                      <a16:colId xmlns:a16="http://schemas.microsoft.com/office/drawing/2014/main" val="2150683532"/>
                    </a:ext>
                  </a:extLst>
                </a:gridCol>
              </a:tblGrid>
              <a:tr h="130016">
                <a:tc>
                  <a:txBody>
                    <a:bodyPr/>
                    <a:lstStyle/>
                    <a:p>
                      <a:pPr algn="l"/>
                      <a:r>
                        <a:rPr lang="de-DE" sz="1000" dirty="0">
                          <a:effectLst/>
                        </a:rPr>
                        <a:t>Impfkategorie </a:t>
                      </a:r>
                      <a:endParaRPr lang="de-DE" sz="1000" b="1" dirty="0">
                        <a:effectLst/>
                      </a:endParaRPr>
                    </a:p>
                  </a:txBody>
                  <a:tcPr marL="43339" marR="43339" marT="21669" marB="216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effectLst/>
                        </a:rPr>
                        <a:t>Anzahl </a:t>
                      </a:r>
                      <a:endParaRPr lang="de-DE" sz="1000" b="1" dirty="0">
                        <a:effectLst/>
                      </a:endParaRPr>
                    </a:p>
                  </a:txBody>
                  <a:tcPr marL="43339" marR="43339" marT="21669" marB="216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effectLst/>
                        </a:rPr>
                        <a:t>Anteil </a:t>
                      </a:r>
                      <a:endParaRPr lang="de-DE" sz="1000" b="1" dirty="0">
                        <a:effectLst/>
                      </a:endParaRPr>
                    </a:p>
                  </a:txBody>
                  <a:tcPr marL="43339" marR="43339" marT="21669" marB="21669" anchor="ctr"/>
                </a:tc>
                <a:extLst>
                  <a:ext uri="{0D108BD9-81ED-4DB2-BD59-A6C34878D82A}">
                    <a16:rowId xmlns:a16="http://schemas.microsoft.com/office/drawing/2014/main" val="1327299433"/>
                  </a:ext>
                </a:extLst>
              </a:tr>
              <a:tr h="130016">
                <a:tc>
                  <a:txBody>
                    <a:bodyPr/>
                    <a:lstStyle/>
                    <a:p>
                      <a:pPr algn="l"/>
                      <a:r>
                        <a:rPr lang="de-DE" sz="1000" dirty="0">
                          <a:effectLst/>
                        </a:rPr>
                        <a:t>Nicht geimpft </a:t>
                      </a:r>
                    </a:p>
                  </a:txBody>
                  <a:tcPr marL="43339" marR="43339" marT="21669" marB="216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270 </a:t>
                      </a:r>
                    </a:p>
                  </a:txBody>
                  <a:tcPr marL="43339" marR="43339" marT="21669" marB="216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effectLst/>
                        </a:rPr>
                        <a:t>18.3% </a:t>
                      </a:r>
                    </a:p>
                  </a:txBody>
                  <a:tcPr marL="43339" marR="43339" marT="21669" marB="21669" anchor="ctr"/>
                </a:tc>
                <a:extLst>
                  <a:ext uri="{0D108BD9-81ED-4DB2-BD59-A6C34878D82A}">
                    <a16:rowId xmlns:a16="http://schemas.microsoft.com/office/drawing/2014/main" val="3787546628"/>
                  </a:ext>
                </a:extLst>
              </a:tr>
              <a:tr h="130016">
                <a:tc>
                  <a:txBody>
                    <a:bodyPr/>
                    <a:lstStyle/>
                    <a:p>
                      <a:pPr algn="l"/>
                      <a:r>
                        <a:rPr lang="de-DE" sz="1000">
                          <a:effectLst/>
                        </a:rPr>
                        <a:t>Unvollständig geimpft </a:t>
                      </a:r>
                    </a:p>
                  </a:txBody>
                  <a:tcPr marL="43339" marR="43339" marT="21669" marB="216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102 </a:t>
                      </a:r>
                    </a:p>
                  </a:txBody>
                  <a:tcPr marL="43339" marR="43339" marT="21669" marB="216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6.9% </a:t>
                      </a:r>
                    </a:p>
                  </a:txBody>
                  <a:tcPr marL="43339" marR="43339" marT="21669" marB="21669" anchor="ctr"/>
                </a:tc>
                <a:extLst>
                  <a:ext uri="{0D108BD9-81ED-4DB2-BD59-A6C34878D82A}">
                    <a16:rowId xmlns:a16="http://schemas.microsoft.com/office/drawing/2014/main" val="2119278868"/>
                  </a:ext>
                </a:extLst>
              </a:tr>
              <a:tr h="130016">
                <a:tc>
                  <a:txBody>
                    <a:bodyPr/>
                    <a:lstStyle/>
                    <a:p>
                      <a:pPr algn="l"/>
                      <a:r>
                        <a:rPr lang="de-DE" sz="1000">
                          <a:effectLst/>
                        </a:rPr>
                        <a:t>Vollständig geimpft </a:t>
                      </a:r>
                    </a:p>
                  </a:txBody>
                  <a:tcPr marL="43339" marR="43339" marT="21669" marB="216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903 </a:t>
                      </a:r>
                    </a:p>
                  </a:txBody>
                  <a:tcPr marL="43339" marR="43339" marT="21669" marB="216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61.1% </a:t>
                      </a:r>
                    </a:p>
                  </a:txBody>
                  <a:tcPr marL="43339" marR="43339" marT="21669" marB="21669" anchor="ctr"/>
                </a:tc>
                <a:extLst>
                  <a:ext uri="{0D108BD9-81ED-4DB2-BD59-A6C34878D82A}">
                    <a16:rowId xmlns:a16="http://schemas.microsoft.com/office/drawing/2014/main" val="3513676832"/>
                  </a:ext>
                </a:extLst>
              </a:tr>
              <a:tr h="130016">
                <a:tc>
                  <a:txBody>
                    <a:bodyPr/>
                    <a:lstStyle/>
                    <a:p>
                      <a:pPr algn="l"/>
                      <a:r>
                        <a:rPr lang="de-DE" sz="1000" dirty="0" err="1">
                          <a:effectLst/>
                        </a:rPr>
                        <a:t>Auffrischimpf</a:t>
                      </a:r>
                      <a:r>
                        <a:rPr lang="de-DE" sz="1000" dirty="0">
                          <a:effectLst/>
                        </a:rPr>
                        <a:t>. </a:t>
                      </a:r>
                    </a:p>
                  </a:txBody>
                  <a:tcPr marL="43339" marR="43339" marT="21669" marB="216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202 </a:t>
                      </a:r>
                    </a:p>
                  </a:txBody>
                  <a:tcPr marL="43339" marR="43339" marT="21669" marB="216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effectLst/>
                        </a:rPr>
                        <a:t>13.7% </a:t>
                      </a:r>
                    </a:p>
                  </a:txBody>
                  <a:tcPr marL="43339" marR="43339" marT="21669" marB="21669" anchor="ctr"/>
                </a:tc>
                <a:extLst>
                  <a:ext uri="{0D108BD9-81ED-4DB2-BD59-A6C34878D82A}">
                    <a16:rowId xmlns:a16="http://schemas.microsoft.com/office/drawing/2014/main" val="3807650620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EA41B060-F130-433F-99F4-7D8A0AA7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19047"/>
            <a:ext cx="52730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n= 1477 Fälle mit vollständige Informationen über Impfstatus</a:t>
            </a:r>
            <a:b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</a:t>
            </a:r>
            <a:r>
              <a:rPr lang="de-DE" altLang="de-DE" sz="1000" dirty="0">
                <a:latin typeface="Arial Unicode MS"/>
              </a:rPr>
              <a:t>= 911 ohne vollständige 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Informationen</a:t>
            </a:r>
            <a:r>
              <a:rPr kumimoji="0" lang="de-DE" altLang="de-DE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D3336B4-E34C-4D42-89F2-82BC4A419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660291"/>
              </p:ext>
            </p:extLst>
          </p:nvPr>
        </p:nvGraphicFramePr>
        <p:xfrm>
          <a:off x="6932483" y="1759448"/>
          <a:ext cx="2200453" cy="3297542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180933">
                  <a:extLst>
                    <a:ext uri="{9D8B030D-6E8A-4147-A177-3AD203B41FA5}">
                      <a16:colId xmlns:a16="http://schemas.microsoft.com/office/drawing/2014/main" val="1859859626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561216879"/>
                    </a:ext>
                  </a:extLst>
                </a:gridCol>
                <a:gridCol w="472440">
                  <a:extLst>
                    <a:ext uri="{9D8B030D-6E8A-4147-A177-3AD203B41FA5}">
                      <a16:colId xmlns:a16="http://schemas.microsoft.com/office/drawing/2014/main" val="294541223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626301831"/>
                    </a:ext>
                  </a:extLst>
                </a:gridCol>
              </a:tblGrid>
              <a:tr h="168151">
                <a:tc>
                  <a:txBody>
                    <a:bodyPr/>
                    <a:lstStyle/>
                    <a:p>
                      <a:r>
                        <a:rPr lang="de-DE" sz="800"/>
                        <a:t>SymptomAllgemein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876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68.49%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18</a:t>
                      </a:r>
                    </a:p>
                  </a:txBody>
                  <a:tcPr marL="42038" marR="42038" marT="21019" marB="21019" anchor="ctr"/>
                </a:tc>
                <a:extLst>
                  <a:ext uri="{0D108BD9-81ED-4DB2-BD59-A6C34878D82A}">
                    <a16:rowId xmlns:a16="http://schemas.microsoft.com/office/drawing/2014/main" val="185341984"/>
                  </a:ext>
                </a:extLst>
              </a:tr>
              <a:tr h="168151">
                <a:tc>
                  <a:txBody>
                    <a:bodyPr/>
                    <a:lstStyle/>
                    <a:p>
                      <a:r>
                        <a:rPr lang="de-DE" sz="800"/>
                        <a:t>SymptomHusten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759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59.34%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10</a:t>
                      </a:r>
                    </a:p>
                  </a:txBody>
                  <a:tcPr marL="42038" marR="42038" marT="21019" marB="21019" anchor="ctr"/>
                </a:tc>
                <a:extLst>
                  <a:ext uri="{0D108BD9-81ED-4DB2-BD59-A6C34878D82A}">
                    <a16:rowId xmlns:a16="http://schemas.microsoft.com/office/drawing/2014/main" val="1603266438"/>
                  </a:ext>
                </a:extLst>
              </a:tr>
              <a:tr h="354895">
                <a:tc>
                  <a:txBody>
                    <a:bodyPr/>
                    <a:lstStyle/>
                    <a:p>
                      <a:r>
                        <a:rPr lang="de-DE" sz="800"/>
                        <a:t>SymptomSchnupfen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721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56.37%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7</a:t>
                      </a:r>
                    </a:p>
                  </a:txBody>
                  <a:tcPr marL="42038" marR="42038" marT="21019" marB="21019" anchor="ctr"/>
                </a:tc>
                <a:extLst>
                  <a:ext uri="{0D108BD9-81ED-4DB2-BD59-A6C34878D82A}">
                    <a16:rowId xmlns:a16="http://schemas.microsoft.com/office/drawing/2014/main" val="1361515720"/>
                  </a:ext>
                </a:extLst>
              </a:tr>
              <a:tr h="294265">
                <a:tc>
                  <a:txBody>
                    <a:bodyPr/>
                    <a:lstStyle/>
                    <a:p>
                      <a:r>
                        <a:rPr lang="de-DE" sz="800"/>
                        <a:t>SymptomSchmerzHals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512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40.03%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7</a:t>
                      </a:r>
                    </a:p>
                  </a:txBody>
                  <a:tcPr marL="42038" marR="42038" marT="21019" marB="21019" anchor="ctr"/>
                </a:tc>
                <a:extLst>
                  <a:ext uri="{0D108BD9-81ED-4DB2-BD59-A6C34878D82A}">
                    <a16:rowId xmlns:a16="http://schemas.microsoft.com/office/drawing/2014/main" val="1044844785"/>
                  </a:ext>
                </a:extLst>
              </a:tr>
              <a:tr h="168151">
                <a:tc>
                  <a:txBody>
                    <a:bodyPr/>
                    <a:lstStyle/>
                    <a:p>
                      <a:r>
                        <a:rPr lang="de-DE" sz="800"/>
                        <a:t>SymptomFieber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402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31.43%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10</a:t>
                      </a:r>
                    </a:p>
                  </a:txBody>
                  <a:tcPr marL="42038" marR="42038" marT="21019" marB="21019" anchor="ctr"/>
                </a:tc>
                <a:extLst>
                  <a:ext uri="{0D108BD9-81ED-4DB2-BD59-A6C34878D82A}">
                    <a16:rowId xmlns:a16="http://schemas.microsoft.com/office/drawing/2014/main" val="1027947198"/>
                  </a:ext>
                </a:extLst>
              </a:tr>
              <a:tr h="294265">
                <a:tc>
                  <a:txBody>
                    <a:bodyPr/>
                    <a:lstStyle/>
                    <a:p>
                      <a:r>
                        <a:rPr lang="de-DE" sz="800"/>
                        <a:t>SymptomGeschmack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91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7.11%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1</a:t>
                      </a:r>
                    </a:p>
                  </a:txBody>
                  <a:tcPr marL="42038" marR="42038" marT="21019" marB="21019" anchor="ctr"/>
                </a:tc>
                <a:extLst>
                  <a:ext uri="{0D108BD9-81ED-4DB2-BD59-A6C34878D82A}">
                    <a16:rowId xmlns:a16="http://schemas.microsoft.com/office/drawing/2014/main" val="2077423380"/>
                  </a:ext>
                </a:extLst>
              </a:tr>
              <a:tr h="168151">
                <a:tc>
                  <a:txBody>
                    <a:bodyPr/>
                    <a:lstStyle/>
                    <a:p>
                      <a:r>
                        <a:rPr lang="de-DE" sz="800"/>
                        <a:t>SymptomGeruch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82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6.41%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2</a:t>
                      </a:r>
                    </a:p>
                  </a:txBody>
                  <a:tcPr marL="42038" marR="42038" marT="21019" marB="21019" anchor="ctr"/>
                </a:tc>
                <a:extLst>
                  <a:ext uri="{0D108BD9-81ED-4DB2-BD59-A6C34878D82A}">
                    <a16:rowId xmlns:a16="http://schemas.microsoft.com/office/drawing/2014/main" val="541281770"/>
                  </a:ext>
                </a:extLst>
              </a:tr>
              <a:tr h="168151">
                <a:tc>
                  <a:txBody>
                    <a:bodyPr/>
                    <a:lstStyle/>
                    <a:p>
                      <a:r>
                        <a:rPr lang="de-DE" sz="800"/>
                        <a:t>SymptomDurchfall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60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4.69%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3</a:t>
                      </a:r>
                    </a:p>
                  </a:txBody>
                  <a:tcPr marL="42038" marR="42038" marT="21019" marB="21019" anchor="ctr"/>
                </a:tc>
                <a:extLst>
                  <a:ext uri="{0D108BD9-81ED-4DB2-BD59-A6C34878D82A}">
                    <a16:rowId xmlns:a16="http://schemas.microsoft.com/office/drawing/2014/main" val="930243776"/>
                  </a:ext>
                </a:extLst>
              </a:tr>
              <a:tr h="168151">
                <a:tc>
                  <a:txBody>
                    <a:bodyPr/>
                    <a:lstStyle/>
                    <a:p>
                      <a:r>
                        <a:rPr lang="de-DE" sz="800"/>
                        <a:t>SymptomDyspnoe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29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2.27%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4</a:t>
                      </a:r>
                    </a:p>
                  </a:txBody>
                  <a:tcPr marL="42038" marR="42038" marT="21019" marB="21019" anchor="ctr"/>
                </a:tc>
                <a:extLst>
                  <a:ext uri="{0D108BD9-81ED-4DB2-BD59-A6C34878D82A}">
                    <a16:rowId xmlns:a16="http://schemas.microsoft.com/office/drawing/2014/main" val="1753246154"/>
                  </a:ext>
                </a:extLst>
              </a:tr>
              <a:tr h="168151">
                <a:tc>
                  <a:txBody>
                    <a:bodyPr/>
                    <a:lstStyle/>
                    <a:p>
                      <a:r>
                        <a:rPr lang="de-DE" sz="800"/>
                        <a:t>SymptomARDS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7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0.55%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2</a:t>
                      </a:r>
                    </a:p>
                  </a:txBody>
                  <a:tcPr marL="42038" marR="42038" marT="21019" marB="21019" anchor="ctr"/>
                </a:tc>
                <a:extLst>
                  <a:ext uri="{0D108BD9-81ED-4DB2-BD59-A6C34878D82A}">
                    <a16:rowId xmlns:a16="http://schemas.microsoft.com/office/drawing/2014/main" val="64251679"/>
                  </a:ext>
                </a:extLst>
              </a:tr>
              <a:tr h="294265">
                <a:tc>
                  <a:txBody>
                    <a:bodyPr/>
                    <a:lstStyle/>
                    <a:p>
                      <a:r>
                        <a:rPr lang="de-DE" sz="800"/>
                        <a:t>SymptomTachypnoe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4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0.31%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1</a:t>
                      </a:r>
                    </a:p>
                  </a:txBody>
                  <a:tcPr marL="42038" marR="42038" marT="21019" marB="21019" anchor="ctr"/>
                </a:tc>
                <a:extLst>
                  <a:ext uri="{0D108BD9-81ED-4DB2-BD59-A6C34878D82A}">
                    <a16:rowId xmlns:a16="http://schemas.microsoft.com/office/drawing/2014/main" val="3897307952"/>
                  </a:ext>
                </a:extLst>
              </a:tr>
              <a:tr h="294265">
                <a:tc>
                  <a:txBody>
                    <a:bodyPr/>
                    <a:lstStyle/>
                    <a:p>
                      <a:r>
                        <a:rPr lang="de-DE" sz="800"/>
                        <a:t>SymptomBeatmung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2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0.16%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0</a:t>
                      </a:r>
                    </a:p>
                  </a:txBody>
                  <a:tcPr marL="42038" marR="42038" marT="21019" marB="21019" anchor="ctr"/>
                </a:tc>
                <a:extLst>
                  <a:ext uri="{0D108BD9-81ED-4DB2-BD59-A6C34878D82A}">
                    <a16:rowId xmlns:a16="http://schemas.microsoft.com/office/drawing/2014/main" val="882690766"/>
                  </a:ext>
                </a:extLst>
              </a:tr>
              <a:tr h="294265">
                <a:tc>
                  <a:txBody>
                    <a:bodyPr/>
                    <a:lstStyle/>
                    <a:p>
                      <a:r>
                        <a:rPr lang="de-DE" sz="800"/>
                        <a:t>SymptomPneumonie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2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0.16%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1</a:t>
                      </a:r>
                    </a:p>
                  </a:txBody>
                  <a:tcPr marL="42038" marR="42038" marT="21019" marB="21019" anchor="ctr"/>
                </a:tc>
                <a:extLst>
                  <a:ext uri="{0D108BD9-81ED-4DB2-BD59-A6C34878D82A}">
                    <a16:rowId xmlns:a16="http://schemas.microsoft.com/office/drawing/2014/main" val="602659960"/>
                  </a:ext>
                </a:extLst>
              </a:tr>
              <a:tr h="294265">
                <a:tc>
                  <a:txBody>
                    <a:bodyPr/>
                    <a:lstStyle/>
                    <a:p>
                      <a:r>
                        <a:rPr lang="de-DE" sz="800"/>
                        <a:t>SymptomTachykardie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2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/>
                        <a:t>0.16%</a:t>
                      </a:r>
                    </a:p>
                  </a:txBody>
                  <a:tcPr marL="42038" marR="42038" marT="21019" marB="21019" anchor="ctr"/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0</a:t>
                      </a:r>
                    </a:p>
                  </a:txBody>
                  <a:tcPr marL="42038" marR="42038" marT="21019" marB="21019" anchor="ctr"/>
                </a:tc>
                <a:extLst>
                  <a:ext uri="{0D108BD9-81ED-4DB2-BD59-A6C34878D82A}">
                    <a16:rowId xmlns:a16="http://schemas.microsoft.com/office/drawing/2014/main" val="308173544"/>
                  </a:ext>
                </a:extLst>
              </a:tr>
            </a:tbl>
          </a:graphicData>
        </a:graphic>
      </p:graphicFrame>
      <p:sp>
        <p:nvSpPr>
          <p:cNvPr id="14" name="Rectangle 3">
            <a:extLst>
              <a:ext uri="{FF2B5EF4-FFF2-40B4-BE49-F238E27FC236}">
                <a16:creationId xmlns:a16="http://schemas.microsoft.com/office/drawing/2014/main" id="{73233D05-A6A0-49F0-B501-8C1BBCAA7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1" y="1528616"/>
            <a:ext cx="52730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54% mit COVID-19 spezifischen Symptomen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B8DD06D1-9A25-40F1-8CBA-2D2B388D2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03" y="2434759"/>
            <a:ext cx="2413901" cy="241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91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6EC6F5A-45ED-492B-99B0-AC30160D0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86" y="750159"/>
            <a:ext cx="8091814" cy="435026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C24FB6-C5AB-4D12-B201-E0F75E9C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22.12.2021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123A20-2E13-48D0-A9B5-8C0ADDE1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E563733-B14A-416C-92EC-03A1CCD6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26" y="180991"/>
            <a:ext cx="7983646" cy="714291"/>
          </a:xfrm>
        </p:spPr>
        <p:txBody>
          <a:bodyPr/>
          <a:lstStyle/>
          <a:p>
            <a:r>
              <a:rPr lang="de-DE" dirty="0"/>
              <a:t>Modell: Anstieg des Anteil in der Stichprobe (</a:t>
            </a:r>
            <a:r>
              <a:rPr lang="de-DE" dirty="0" err="1"/>
              <a:t>Genomseq</a:t>
            </a:r>
            <a:r>
              <a:rPr lang="de-DE" dirty="0"/>
              <a:t>.)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63ADA15-DB58-4C03-8DED-BF5A0214A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314131" y="750159"/>
            <a:ext cx="7983646" cy="3244635"/>
          </a:xfrm>
        </p:spPr>
        <p:txBody>
          <a:bodyPr>
            <a:normAutofit/>
          </a:bodyPr>
          <a:lstStyle/>
          <a:p>
            <a:r>
              <a:rPr lang="de-DE" sz="1600" dirty="0"/>
              <a:t>Exponentieller Trend</a:t>
            </a:r>
          </a:p>
        </p:txBody>
      </p:sp>
    </p:spTree>
    <p:extLst>
      <p:ext uri="{BB962C8B-B14F-4D97-AF65-F5344CB8AC3E}">
        <p14:creationId xmlns:p14="http://schemas.microsoft.com/office/powerpoint/2010/main" val="300292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B0ADC7-B970-4275-9EF6-F8703C3E9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22.12.2021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21A31E-EB09-4EC7-B28C-77CE6E4B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D531DF6-95A1-4F55-8E0A-22DF8F2C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-1676"/>
            <a:ext cx="7983646" cy="714291"/>
          </a:xfrm>
        </p:spPr>
        <p:txBody>
          <a:bodyPr/>
          <a:lstStyle/>
          <a:p>
            <a:r>
              <a:rPr lang="de-DE" dirty="0"/>
              <a:t>Daily report</a:t>
            </a:r>
          </a:p>
        </p:txBody>
      </p:sp>
      <p:pic>
        <p:nvPicPr>
          <p:cNvPr id="6" name="Grafik 5">
            <a:hlinkClick r:id="rId2"/>
            <a:extLst>
              <a:ext uri="{FF2B5EF4-FFF2-40B4-BE49-F238E27FC236}">
                <a16:creationId xmlns:a16="http://schemas.microsoft.com/office/drawing/2014/main" id="{B8D766C5-35E6-4BE7-851D-B9BBE68CF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821" y="126279"/>
            <a:ext cx="46484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8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19F93A-F8AA-4C64-8550-980BB03C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22.12.2021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AAC6DD-0E11-4EB2-AA2F-7BD12795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77652E4-AE81-40D9-A719-152D0865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4604"/>
            <a:ext cx="7983646" cy="714291"/>
          </a:xfrm>
        </p:spPr>
        <p:txBody>
          <a:bodyPr/>
          <a:lstStyle/>
          <a:p>
            <a:pPr algn="ctr"/>
            <a:r>
              <a:rPr lang="de-DE" dirty="0"/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43764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5BA1AFA-F406-4D90-B73A-0B76CF18C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4" y="0"/>
            <a:ext cx="7072312" cy="51435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00FE235-81AC-4D1E-8092-493213D801D4}"/>
              </a:ext>
            </a:extLst>
          </p:cNvPr>
          <p:cNvSpPr txBox="1"/>
          <p:nvPr/>
        </p:nvSpPr>
        <p:spPr>
          <a:xfrm>
            <a:off x="3643312" y="1487941"/>
            <a:ext cx="5902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>
                <a:solidFill>
                  <a:schemeClr val="bg1"/>
                </a:solidFill>
              </a:rPr>
              <a:t>Alpha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9A0465-C2F4-40B6-B6A7-5E0F38161D56}"/>
              </a:ext>
            </a:extLst>
          </p:cNvPr>
          <p:cNvSpPr txBox="1"/>
          <p:nvPr/>
        </p:nvSpPr>
        <p:spPr>
          <a:xfrm>
            <a:off x="6757827" y="3716792"/>
            <a:ext cx="7973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>
                <a:solidFill>
                  <a:schemeClr val="bg1"/>
                </a:solidFill>
              </a:rPr>
              <a:t>Omikron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A4071A3-C4CA-4AF4-B2F4-BCF16A026DBB}"/>
              </a:ext>
            </a:extLst>
          </p:cNvPr>
          <p:cNvSpPr txBox="1"/>
          <p:nvPr/>
        </p:nvSpPr>
        <p:spPr>
          <a:xfrm>
            <a:off x="5751578" y="1602241"/>
            <a:ext cx="5560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>
                <a:solidFill>
                  <a:schemeClr val="bg1"/>
                </a:solidFill>
              </a:rPr>
              <a:t>Delta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059DCBB-114C-4B80-811D-EDD6D06816C4}"/>
              </a:ext>
            </a:extLst>
          </p:cNvPr>
          <p:cNvCxnSpPr>
            <a:stCxn id="7" idx="2"/>
          </p:cNvCxnSpPr>
          <p:nvPr/>
        </p:nvCxnSpPr>
        <p:spPr>
          <a:xfrm>
            <a:off x="7156526" y="4016874"/>
            <a:ext cx="717927" cy="336732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B2E139-393E-4A0E-AE9E-6003CB3CC5BD}"/>
              </a:ext>
            </a:extLst>
          </p:cNvPr>
          <p:cNvSpPr txBox="1"/>
          <p:nvPr/>
        </p:nvSpPr>
        <p:spPr>
          <a:xfrm>
            <a:off x="5184322" y="3481482"/>
            <a:ext cx="7360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>
                <a:solidFill>
                  <a:schemeClr val="bg1"/>
                </a:solidFill>
              </a:rPr>
              <a:t>Gamma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DDAD1A4-018C-4466-9F7D-D292A7ED160E}"/>
              </a:ext>
            </a:extLst>
          </p:cNvPr>
          <p:cNvSpPr txBox="1"/>
          <p:nvPr/>
        </p:nvSpPr>
        <p:spPr>
          <a:xfrm>
            <a:off x="3767819" y="3465448"/>
            <a:ext cx="5037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>
                <a:solidFill>
                  <a:schemeClr val="bg1"/>
                </a:solidFill>
              </a:rPr>
              <a:t>Beta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98AE68B-ACFA-4FC5-A7E3-6CA06CE2105B}"/>
              </a:ext>
            </a:extLst>
          </p:cNvPr>
          <p:cNvCxnSpPr/>
          <p:nvPr/>
        </p:nvCxnSpPr>
        <p:spPr>
          <a:xfrm flipH="1">
            <a:off x="3863748" y="3758481"/>
            <a:ext cx="95931" cy="47878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360F6764-5AA8-40EB-B3DB-E793E2899DBE}"/>
              </a:ext>
            </a:extLst>
          </p:cNvPr>
          <p:cNvCxnSpPr/>
          <p:nvPr/>
        </p:nvCxnSpPr>
        <p:spPr>
          <a:xfrm flipH="1">
            <a:off x="5145891" y="3758481"/>
            <a:ext cx="377249" cy="6502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1A89A14-3B5F-4E31-9FA1-5B7B9F587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22.12.2021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A388FB-7796-47A4-8C9C-33AC0DCD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01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0E4AA4-553F-4A6C-8EC9-097503B2C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22.12.2021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82B197B-726A-4BB7-A0AF-B91D87CD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8B196A0-AC66-47E3-9E7C-60A91AF97CF3}"/>
              </a:ext>
            </a:extLst>
          </p:cNvPr>
          <p:cNvGraphicFramePr>
            <a:graphicFrameLocks/>
          </p:cNvGraphicFramePr>
          <p:nvPr/>
        </p:nvGraphicFramePr>
        <p:xfrm>
          <a:off x="1106749" y="862012"/>
          <a:ext cx="6930501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3733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Bildschirmpräsentation (16:9)</PresentationFormat>
  <Paragraphs>232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Arial</vt:lpstr>
      <vt:lpstr>Arial Unicode MS</vt:lpstr>
      <vt:lpstr>Calibri</vt:lpstr>
      <vt:lpstr>Cambria</vt:lpstr>
      <vt:lpstr>ＭＳ 明朝</vt:lpstr>
      <vt:lpstr>Scala Sans OT</vt:lpstr>
      <vt:lpstr>Times New Roman</vt:lpstr>
      <vt:lpstr>Wingdings</vt:lpstr>
      <vt:lpstr>Office-Design</vt:lpstr>
      <vt:lpstr>VOC/VOI in Deutschland  aktuelle Situation  </vt:lpstr>
      <vt:lpstr>Übersicht VOC/VOI in Erhebungssystemen</vt:lpstr>
      <vt:lpstr>Übermittelte Omikron-Fälle (PCR, Seq.)</vt:lpstr>
      <vt:lpstr>Beschreibung der übermittelten Fälle</vt:lpstr>
      <vt:lpstr>Modell: Anstieg des Anteil in der Stichprobe (Genomseq.)</vt:lpstr>
      <vt:lpstr>Daily report</vt:lpstr>
      <vt:lpstr>extra</vt:lpstr>
      <vt:lpstr>PowerPoint-Präsentation</vt:lpstr>
      <vt:lpstr>PowerPoint-Präsentation</vt:lpstr>
      <vt:lpstr>Omikron international (PHI Bericht, ZIG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824</cp:revision>
  <dcterms:created xsi:type="dcterms:W3CDTF">2015-11-02T12:29:13Z</dcterms:created>
  <dcterms:modified xsi:type="dcterms:W3CDTF">2021-12-23T22:32:34Z</dcterms:modified>
</cp:coreProperties>
</file>