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6" r:id="rId2"/>
    <p:sldId id="588" r:id="rId3"/>
    <p:sldId id="578" r:id="rId4"/>
    <p:sldId id="664" r:id="rId5"/>
    <p:sldId id="655" r:id="rId6"/>
    <p:sldId id="656" r:id="rId7"/>
    <p:sldId id="662" r:id="rId8"/>
    <p:sldId id="657" r:id="rId9"/>
    <p:sldId id="658" r:id="rId10"/>
    <p:sldId id="659" r:id="rId11"/>
    <p:sldId id="667" r:id="rId12"/>
    <p:sldId id="638" r:id="rId13"/>
    <p:sldId id="642" r:id="rId14"/>
    <p:sldId id="283" r:id="rId15"/>
    <p:sldId id="285" r:id="rId1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EC7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1637" autoAdjust="0"/>
  </p:normalViewPr>
  <p:slideViewPr>
    <p:cSldViewPr snapToGrid="0" snapToObjects="1">
      <p:cViewPr varScale="1">
        <p:scale>
          <a:sx n="55" d="100"/>
          <a:sy n="55" d="100"/>
        </p:scale>
        <p:origin x="1508" y="2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deutlicher Rückgang der Anzahl COVID-SARI-Fälle in den AG ab 35 Jahre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Vergleich COVID-SARI, COVID-SARI mit Intensivbehandlungen, und verstorbene COVID-SARI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Rückgang in AG 80+ seit 3 Wochen, Rückgang in AG 60-79 seit 2 Wochen (insbes. </a:t>
            </a:r>
            <a:r>
              <a:rPr lang="de-DE" b="0" dirty="0" err="1"/>
              <a:t>Intensivbeh</a:t>
            </a:r>
            <a:r>
              <a:rPr lang="de-DE" b="0" dirty="0"/>
              <a:t>.)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Rückgang in AG 35-59 weniger deutlich (nur letzte Woche, und dort noch Nachmeldungen </a:t>
            </a:r>
            <a:r>
              <a:rPr lang="de-DE" b="0"/>
              <a:t>zu erwarten) </a:t>
            </a:r>
            <a:endParaRPr lang="de-DE" b="0" dirty="0"/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/>
          </a:p>
          <a:p>
            <a:pPr marL="0" indent="0">
              <a:buFont typeface="Wingdings" panose="05000000000000000000" pitchFamily="2" charset="2"/>
              <a:buNone/>
            </a:pPr>
            <a:endParaRPr lang="de-DE" b="0" dirty="0"/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sng" dirty="0"/>
              <a:t>KITAs:</a:t>
            </a:r>
            <a:r>
              <a:rPr lang="de-DE" dirty="0"/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Rückgang an Ausbrüchen seit Mitte Nov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0-5 nimmt weiter zu; Ende Nov bei 58%; Anteil AG 15+ nimmt ab, möglicherweise bedingt durch zunehmende </a:t>
            </a:r>
            <a:r>
              <a:rPr lang="de-DE" dirty="0" err="1"/>
              <a:t>Boosterung</a:t>
            </a:r>
            <a:r>
              <a:rPr lang="de-DE" dirty="0"/>
              <a:t> des Personals</a:t>
            </a:r>
          </a:p>
          <a:p>
            <a:pPr marL="171450" indent="-171450">
              <a:buFontTx/>
              <a:buChar char="-"/>
            </a:pPr>
            <a:r>
              <a:rPr lang="de-DE" dirty="0"/>
              <a:t>Eckdaten der </a:t>
            </a:r>
            <a:r>
              <a:rPr lang="de-DE" b="1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Bisher 583 Ausbrüche  (27% davon in BW)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Ausbruchsgröße: durchschnitt: 5 Fälle pro Ausbruch, median: 4 Fälle; (etwa 12% Ausbrüche &gt;=10 Fällen)</a:t>
            </a:r>
          </a:p>
          <a:p>
            <a:pPr marL="628650" lvl="1" indent="-171450">
              <a:buFontTx/>
              <a:buChar char="-"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u="sng" dirty="0"/>
              <a:t>Schulen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Rückgang an Ausbrüchen seit Mitte Nov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Mitte Nov etwa 5-mal mehr Ausbrüche als im Vorjahr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Ende Nov überwiegend AG 6-10 in Schulausbrüchen übermittelt (56%; AG 11-14: 30%; AG 15-20: 9%, AG 21+: 5%)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Eckdaten der </a:t>
            </a:r>
            <a:r>
              <a:rPr lang="de-DE" b="1" dirty="0"/>
              <a:t>letzten 4 Wochen</a:t>
            </a:r>
            <a:r>
              <a:rPr lang="de-DE" dirty="0"/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dirty="0"/>
              <a:t>Bisher 1.393 Ausbrüche (34% davon in BW)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Ausbruchsgröße: durchschnitt: 6 Fälle, median: 4 Fälle pro Ausbruch; etwa 13% der Ausbrüche mit &gt;=10 Fällen 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7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gesunken in 50. KW zur Vorwoche (3,4 %; Vorwoche: 3,8 %)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Erwachsenen und Kindern Niveau des Vorjahres erreicht, Gesamt-ARE-Rate liegt in der 50. KW insgesamt auf Niveau des Vorjahres (Pandemiejahr)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gesunken. In  50. KW: 1.069  (Vorwoche:1. 358)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hat den Vorjahreswert erreicht.</a:t>
            </a:r>
          </a:p>
          <a:p>
            <a:r>
              <a:rPr lang="de-DE" dirty="0"/>
              <a:t>-   </a:t>
            </a:r>
            <a:r>
              <a:rPr lang="de-DE" sz="1200" dirty="0">
                <a:highlight>
                  <a:srgbClr val="FFFFFF"/>
                </a:highlight>
              </a:rPr>
              <a:t>Werte in allen Altersgruppen gesunken. Liegen auf dem Niveau wie 2020. Altersgruppen der Erwachsenen eher drunter, Kinder bis 14 eher etwas über dem Niveau von 2020. Regionale (BL) Unterschiede!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der Konsultationen wegen neu aufgetretenen ARE bei kleinen Kindern besonders hoch, Anteil mit zusätzlicher COVID-19-Diagnose dagegen gering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besondere ältere Personen konsultieren Arzt seltener wegen ARE, erhalten aber vergleichsweise häufig eine COVID-19-Diagnose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Altersklassen 5-79 Jahre ist der Anteil von ARE mit COVID-19 in den letzten zwei Wochen gesunken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34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gesunkenen </a:t>
            </a:r>
            <a:r>
              <a:rPr lang="de-DE" dirty="0">
                <a:sym typeface="Wingdings" panose="05000000000000000000" pitchFamily="2" charset="2"/>
              </a:rPr>
              <a:t> Seit Saisonbeginn hohes Niveau deutlich über den Vorsaisons, seit einigen Wochen Rückgang und aktuelle unter Niveau von 2020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allen AG ab 15 Jahre Rückgang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0-4 wieder auf Niveau der vor-pandemischen Saisons, 32% der SARI-Fälle in AG 0-4 mit RSV-Diagnose, Vorwoche 40%; Anteil geht seit KW 43/44 merklich zurück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35-59 weiterhin sehr hohes bzw. hohes Niveau;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60-79 Jahre seit einigen Wochen sogar leicht über Niveau der Vorsaison (hoch bis sehr hoch)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Deutlicher Rückgang in AG 80+, mittlerweile fast wieder auf vor-pandemischen 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gesunkenen </a:t>
            </a:r>
            <a:r>
              <a:rPr lang="de-DE" dirty="0">
                <a:sym typeface="Wingdings" panose="05000000000000000000" pitchFamily="2" charset="2"/>
              </a:rPr>
              <a:t> Seit Saisonbeginn hohes Niveau deutlich über den Vorsaisons, seit einigen Wochen Rückgang und aktuelle unter Niveau von 2020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allen AG ab 15 Jahre Rückgang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0-4 wieder auf Niveau der vor-pandemischen Saisons, 32% der SARI-Fälle in AG 0-4 mit RSV-Diagnose, Vorwoche 40%; Anteil geht seit KW 43/44 merklich zurück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35-59 weiterhin sehr hohes Niveau, aber deutlicher Rückgang; CAVE: durch Nachmeldungen wird Fallzahl vermutl. auch in KW 50 über der von 2020 liegen!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60-79 Jahre deutlicher Rückgang, weiterhin hoch (aber nicht mehr sehr hoch, auch nach Nachmeldungen)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Deutlicher Rückgang in AG 80+, mittlerweile fast wieder auf vor-pandemischen Niveau (fast, weil noch Nachmeldungen zu erwarten)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--&gt; Vergleich Niveau Intensivbehandlungen (AG 35-59, 60-79) zu Saison 2017/18!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Starker Rückgang in den AG ab 35 Jahre, auch Anteil COVID-19 an Intensiv sinkt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Insbesondere in den AG 35-59 und 60-79 noch Niveau von 2020 (bzw. darüber nach Nachmeldungen)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(Anmerkung zu AG 15-34: seit KW 40: 41 SARI mit Intensivbehandlung, davon 72% mit COVID-19; SARI insgesamt: 64% COVID-19; 22% der SARI-COVID in AG 15-34 erhalten Intensivbehandlung)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Rückgang beim </a:t>
            </a:r>
            <a:r>
              <a:rPr lang="de-DE" b="0" dirty="0"/>
              <a:t>Anteil SARI-COVID-Fälle bei SARI (Hospitalisierungen und Intensiv)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COVID-19 an SARI 54% (KW 49: 60%)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71% (KW 49: 80%)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1" dirty="0">
                <a:sym typeface="Wingdings" panose="05000000000000000000" pitchFamily="2" charset="2"/>
              </a:rPr>
              <a:t>Anzahl SARI-COVID (insgesamt und mit Intensivbehandlungen) deutlich zurück gegangen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S:\Projekte\FG36_INV_ICOSARI\Arbeitsordner\Wochenbericht\Wochenbericht_allVWD.xlsx - </a:t>
            </a:r>
            <a:r>
              <a:rPr lang="de-DE" b="0" dirty="0" err="1">
                <a:sym typeface="Wingdings" panose="05000000000000000000" pitchFamily="2" charset="2"/>
              </a:rPr>
              <a:t>Anteil_COVID</a:t>
            </a:r>
            <a:r>
              <a:rPr lang="de-DE" b="0" dirty="0">
                <a:sym typeface="Wingdings" panose="05000000000000000000" pitchFamily="2" charset="2"/>
              </a:rPr>
              <a:t>, </a:t>
            </a:r>
            <a:r>
              <a:rPr lang="de-DE" b="0" dirty="0" err="1">
                <a:sym typeface="Wingdings" panose="05000000000000000000" pitchFamily="2" charset="2"/>
              </a:rPr>
              <a:t>Intensiv_Anteil_COVID</a:t>
            </a: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</a:t>
            </a:r>
            <a:r>
              <a:rPr lang="de-DE" sz="2000" dirty="0" err="1"/>
              <a:t>syndromischen</a:t>
            </a:r>
            <a:r>
              <a:rPr lang="de-DE" sz="2000" dirty="0"/>
              <a:t>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21.12.2021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50.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50.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</p:cNvCxnSpPr>
          <p:nvPr/>
        </p:nvCxnSpPr>
        <p:spPr>
          <a:xfrm flipH="1">
            <a:off x="8328079" y="5292336"/>
            <a:ext cx="179094" cy="181102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467449" y="492122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>
            <a:off x="8103110" y="2020941"/>
            <a:ext cx="333924" cy="128383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387223" y="1797403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</p:cNvCxnSpPr>
          <p:nvPr/>
        </p:nvCxnSpPr>
        <p:spPr>
          <a:xfrm flipH="1">
            <a:off x="8328079" y="4742512"/>
            <a:ext cx="221713" cy="342533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83307" y="432893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</p:cNvCxnSpPr>
          <p:nvPr/>
        </p:nvCxnSpPr>
        <p:spPr>
          <a:xfrm flipH="1">
            <a:off x="8103110" y="1607565"/>
            <a:ext cx="237882" cy="32939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271375" y="1289785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3B703AB-64CE-4EC6-9D7F-D9E4CD057DFD}"/>
              </a:ext>
            </a:extLst>
          </p:cNvPr>
          <p:cNvCxnSpPr>
            <a:cxnSpLocks/>
          </p:cNvCxnSpPr>
          <p:nvPr/>
        </p:nvCxnSpPr>
        <p:spPr>
          <a:xfrm flipH="1" flipV="1">
            <a:off x="8103110" y="2259068"/>
            <a:ext cx="237882" cy="135468"/>
          </a:xfrm>
          <a:prstGeom prst="straightConnector1">
            <a:avLst/>
          </a:prstGeom>
          <a:ln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AC798535-424B-4B19-91F9-E5E6AC9442B9}"/>
              </a:ext>
            </a:extLst>
          </p:cNvPr>
          <p:cNvSpPr txBox="1"/>
          <p:nvPr/>
        </p:nvSpPr>
        <p:spPr>
          <a:xfrm>
            <a:off x="8288355" y="2316575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80 Jahre und älter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71D4217-122C-45BD-AEB8-5A0AA14DD9F6}"/>
              </a:ext>
            </a:extLst>
          </p:cNvPr>
          <p:cNvCxnSpPr>
            <a:cxnSpLocks/>
          </p:cNvCxnSpPr>
          <p:nvPr/>
        </p:nvCxnSpPr>
        <p:spPr>
          <a:xfrm flipH="1" flipV="1">
            <a:off x="8275278" y="5614538"/>
            <a:ext cx="169672" cy="145348"/>
          </a:xfrm>
          <a:prstGeom prst="straightConnector1">
            <a:avLst/>
          </a:prstGeom>
          <a:ln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BBDAB61F-EE5A-491B-8182-76A3B9C0B0CE}"/>
              </a:ext>
            </a:extLst>
          </p:cNvPr>
          <p:cNvSpPr txBox="1"/>
          <p:nvPr/>
        </p:nvSpPr>
        <p:spPr>
          <a:xfrm>
            <a:off x="8417626" y="5573735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80 Jahre und älter</a:t>
            </a:r>
          </a:p>
        </p:txBody>
      </p:sp>
    </p:spTree>
    <p:extLst>
      <p:ext uri="{BB962C8B-B14F-4D97-AF65-F5344CB8AC3E}">
        <p14:creationId xmlns:p14="http://schemas.microsoft.com/office/powerpoint/2010/main" val="326652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3" y="518227"/>
            <a:ext cx="3530548" cy="211832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Vgl. Herbst 2020 und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7.12.2021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4083148" y="563526"/>
            <a:ext cx="23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KW 40 - KW 50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8227"/>
            <a:ext cx="3530548" cy="2118328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492403" y="579031"/>
            <a:ext cx="2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KW 40 - KW 50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73" y="2491801"/>
            <a:ext cx="3530128" cy="211807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2" y="2511304"/>
            <a:ext cx="3530549" cy="211832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9594C8-560C-433E-84DD-3233683E1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0" y="4524137"/>
            <a:ext cx="3530128" cy="211807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375" y="4524889"/>
            <a:ext cx="3530126" cy="211807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C0A3C2A-2020-4A05-A02D-2AB33EA1693B}"/>
              </a:ext>
            </a:extLst>
          </p:cNvPr>
          <p:cNvSpPr txBox="1"/>
          <p:nvPr/>
        </p:nvSpPr>
        <p:spPr>
          <a:xfrm>
            <a:off x="649666" y="2534081"/>
            <a:ext cx="65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5E872B-48A8-4CEA-B1F3-0FA21AFC5406}"/>
              </a:ext>
            </a:extLst>
          </p:cNvPr>
          <p:cNvSpPr txBox="1"/>
          <p:nvPr/>
        </p:nvSpPr>
        <p:spPr>
          <a:xfrm>
            <a:off x="564825" y="4523228"/>
            <a:ext cx="65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93BB8-D336-4790-8C88-D02F364999CA}"/>
              </a:ext>
            </a:extLst>
          </p:cNvPr>
          <p:cNvSpPr txBox="1"/>
          <p:nvPr/>
        </p:nvSpPr>
        <p:spPr>
          <a:xfrm>
            <a:off x="4126757" y="2539639"/>
            <a:ext cx="65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1145AC-8EE7-4231-AF3F-2C53D64A837E}"/>
              </a:ext>
            </a:extLst>
          </p:cNvPr>
          <p:cNvSpPr txBox="1"/>
          <p:nvPr/>
        </p:nvSpPr>
        <p:spPr>
          <a:xfrm>
            <a:off x="4064119" y="4549683"/>
            <a:ext cx="65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7099662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952960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7030251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(n=5.623)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21.12.2021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4472627" y="3538274"/>
            <a:ext cx="3983226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in Schulen (n=8.620)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3D125B-10F2-48A2-8B39-FF757311F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94" y="750937"/>
            <a:ext cx="5749026" cy="28287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52B46D4-C0F6-49AE-9F11-DBAAA7E8E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87" y="3934475"/>
            <a:ext cx="5651482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1E0E7D-EB46-43B1-BF0C-6723BEC2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20.12.2021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071FF1-4BD2-45CB-A8FB-D3ED6B7F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8F00-31B4-4DD2-9D42-BD6B14B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F0C48748-8C0F-4241-8F78-828A378A8FEA}"/>
              </a:ext>
            </a:extLst>
          </p:cNvPr>
          <p:cNvSpPr txBox="1">
            <a:spLocks/>
          </p:cNvSpPr>
          <p:nvPr/>
        </p:nvSpPr>
        <p:spPr>
          <a:xfrm>
            <a:off x="208764" y="370433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Hospitalisierte Kinder (0 5 Jahre)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18A761-8449-4E88-99CE-8D4404BC69A1}"/>
              </a:ext>
            </a:extLst>
          </p:cNvPr>
          <p:cNvSpPr txBox="1"/>
          <p:nvPr/>
        </p:nvSpPr>
        <p:spPr>
          <a:xfrm>
            <a:off x="370391" y="1037436"/>
            <a:ext cx="8488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COVID-19 ALLE KH (Vollerfassung) AG 0-5: Anzahl &amp; Anteil im Vergleich zum Vorjahr                         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82113D2-ECF2-4F62-BE0E-8E92BD1E3329}"/>
              </a:ext>
            </a:extLst>
          </p:cNvPr>
          <p:cNvSpPr txBox="1"/>
          <p:nvPr/>
        </p:nvSpPr>
        <p:spPr>
          <a:xfrm>
            <a:off x="409350" y="5868956"/>
            <a:ext cx="832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Meldesystem</a:t>
            </a:r>
            <a:r>
              <a:rPr lang="de-DE" dirty="0"/>
              <a:t>: theoretisch Vollerfassung der neu hospitalisierten COVID-19-Fälle, in der 48. KW (Stand 20.12.2021  158 hospitalisierte Kinder 0 bis 5 Jahre mit COVID-19)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DCDAFC-C572-498D-AF07-F1108E966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73" y="1704439"/>
            <a:ext cx="6319776" cy="40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576275"/>
            <a:ext cx="1818207" cy="365125"/>
          </a:xfrm>
        </p:spPr>
        <p:txBody>
          <a:bodyPr/>
          <a:lstStyle/>
          <a:p>
            <a:r>
              <a:rPr lang="de-DE" dirty="0"/>
              <a:t>22.12.2021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5878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A9C1DCC-D0E1-4B9A-8069-BD24B1522FB0}"/>
              </a:ext>
            </a:extLst>
          </p:cNvPr>
          <p:cNvSpPr txBox="1"/>
          <p:nvPr/>
        </p:nvSpPr>
        <p:spPr>
          <a:xfrm>
            <a:off x="852824" y="365012"/>
            <a:ext cx="546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KW50 2021: 184 Einsendungen aus 53 Arztpraxen aus 14 Bundesländern</a:t>
            </a:r>
          </a:p>
          <a:p>
            <a:endParaRPr lang="de-DE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574E5B-B5BA-4846-80A1-FDA7DBB6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79" y="1025186"/>
            <a:ext cx="8413209" cy="27434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9436F62-9D45-40F7-8B6B-CE9FD1C9F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06" y="905167"/>
            <a:ext cx="2719282" cy="14138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57038B-ADBB-4692-93DE-FD78C2B41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79" y="3690768"/>
            <a:ext cx="834614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587850"/>
            <a:ext cx="1860421" cy="365125"/>
          </a:xfrm>
        </p:spPr>
        <p:txBody>
          <a:bodyPr/>
          <a:lstStyle/>
          <a:p>
            <a:r>
              <a:rPr lang="de-DE" dirty="0"/>
              <a:t>22.12.2021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611000"/>
            <a:ext cx="5243070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610991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6F1DDC6-E7E2-4BF5-B8F8-C5A26D7787DA}"/>
              </a:ext>
            </a:extLst>
          </p:cNvPr>
          <p:cNvSpPr txBox="1"/>
          <p:nvPr/>
        </p:nvSpPr>
        <p:spPr>
          <a:xfrm>
            <a:off x="8231161" y="5593807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PIV-4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C0E856-9175-4FBF-A5C3-912F9CEEE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5" y="896363"/>
            <a:ext cx="8333954" cy="27434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E29E351-98AB-42D8-BD1E-1B6DFD918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5" y="3532996"/>
            <a:ext cx="8352244" cy="27434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267A044-B3DC-4CF8-BD21-2A34743F3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752" y="3674211"/>
            <a:ext cx="2292294" cy="119187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3F6A5FC-6045-4F94-82CE-83167C6F552A}"/>
              </a:ext>
            </a:extLst>
          </p:cNvPr>
          <p:cNvSpPr txBox="1"/>
          <p:nvPr/>
        </p:nvSpPr>
        <p:spPr>
          <a:xfrm>
            <a:off x="8439734" y="5491795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PIV-4, -2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50.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21.12.2021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185469" y="929926"/>
            <a:ext cx="331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50. KW </a:t>
            </a:r>
            <a:r>
              <a:rPr lang="de-DE" dirty="0"/>
              <a:t>2021 </a:t>
            </a:r>
            <a:r>
              <a:rPr lang="de-DE" dirty="0">
                <a:highlight>
                  <a:srgbClr val="FFFFFF"/>
                </a:highlight>
              </a:rPr>
              <a:t>bei 3.400 ARE pro </a:t>
            </a:r>
            <a:r>
              <a:rPr lang="de-DE" dirty="0"/>
              <a:t>100.000 Einwohner.</a:t>
            </a:r>
          </a:p>
          <a:p>
            <a:endParaRPr lang="de-DE" dirty="0"/>
          </a:p>
          <a:p>
            <a:r>
              <a:rPr lang="de-DE" dirty="0"/>
              <a:t>Entspricht einer Gesamtzahl von ca. </a:t>
            </a:r>
            <a:r>
              <a:rPr lang="de-DE" dirty="0">
                <a:highlight>
                  <a:srgbClr val="FFFFFF"/>
                </a:highlight>
              </a:rPr>
              <a:t>2,8 Millionen akuten Atem­wegs­er­kran­kungen in der 50. KW </a:t>
            </a:r>
            <a:br>
              <a:rPr lang="de-DE" dirty="0">
                <a:highlight>
                  <a:srgbClr val="FFFFFF"/>
                </a:highlight>
              </a:rPr>
            </a:br>
            <a:r>
              <a:rPr lang="de-DE" dirty="0">
                <a:highlight>
                  <a:srgbClr val="FFFFFF"/>
                </a:highlight>
              </a:rPr>
              <a:t>(49. KW: ca. 3,2 Millionen</a:t>
            </a:r>
            <a:r>
              <a:rPr lang="de-DE" dirty="0"/>
              <a:t>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407774" y="3896114"/>
            <a:ext cx="357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Im Vergleich zur 49. KW 2021:</a:t>
            </a:r>
          </a:p>
          <a:p>
            <a:r>
              <a:rPr lang="de-DE" dirty="0">
                <a:highlight>
                  <a:srgbClr val="FFFFFF"/>
                </a:highlight>
              </a:rPr>
              <a:t>Deutlicher Rückgang bei den Kindern, leichter Anstieg bei den Erwachsenen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EF282CA-3A85-4B7F-BD54-C422A265F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15" t="81519" b="3106"/>
          <a:stretch/>
        </p:blipFill>
        <p:spPr>
          <a:xfrm>
            <a:off x="4923324" y="5720496"/>
            <a:ext cx="3577025" cy="61614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82FCD1-ADBE-44A1-84AA-76DCAD6CA31C}"/>
              </a:ext>
            </a:extLst>
          </p:cNvPr>
          <p:cNvSpPr txBox="1"/>
          <p:nvPr/>
        </p:nvSpPr>
        <p:spPr>
          <a:xfrm>
            <a:off x="2092492" y="1794219"/>
            <a:ext cx="1505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Austauschen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716D99-A06C-4597-8D1F-30E75EA02E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512"/>
          <a:stretch/>
        </p:blipFill>
        <p:spPr>
          <a:xfrm>
            <a:off x="321012" y="899892"/>
            <a:ext cx="4320000" cy="259671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13" y="1110029"/>
            <a:ext cx="1031980" cy="749888"/>
          </a:xfrm>
          <a:prstGeom prst="rect">
            <a:avLst/>
          </a:prstGeom>
          <a:ln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8BEA424-10E7-4839-8A93-211089DDCF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567"/>
          <a:stretch/>
        </p:blipFill>
        <p:spPr>
          <a:xfrm>
            <a:off x="539394" y="3656178"/>
            <a:ext cx="4248150" cy="25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50.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21.12.2021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F37A33-3E87-4737-8E91-8BACB2E1357A}"/>
              </a:ext>
            </a:extLst>
          </p:cNvPr>
          <p:cNvSpPr txBox="1"/>
          <p:nvPr/>
        </p:nvSpPr>
        <p:spPr>
          <a:xfrm>
            <a:off x="5833641" y="1290764"/>
            <a:ext cx="2937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50. KW 2021: auf Niveau des Vorjahres (Pandemie)</a:t>
            </a:r>
            <a:br>
              <a:rPr lang="de-DE" dirty="0">
                <a:highlight>
                  <a:srgbClr val="FFFFFF"/>
                </a:highlight>
              </a:rPr>
            </a:br>
            <a:br>
              <a:rPr lang="de-DE" dirty="0">
                <a:highlight>
                  <a:srgbClr val="FFFFFF"/>
                </a:highlight>
              </a:rPr>
            </a:br>
            <a:r>
              <a:rPr lang="de-DE" dirty="0">
                <a:highlight>
                  <a:srgbClr val="FFFFFF"/>
                </a:highlight>
              </a:rPr>
              <a:t>Rund 1.100 Arzt­konsul­ta­tionen wegen ARE pro 100.000 EW (=ca. 900.000 Arzt­besuche wegen ARE)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639085-8152-46E8-BDB8-2C541C2A2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59"/>
          <a:stretch/>
        </p:blipFill>
        <p:spPr>
          <a:xfrm>
            <a:off x="239360" y="1230857"/>
            <a:ext cx="5400000" cy="25542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163" b="8171"/>
          <a:stretch/>
        </p:blipFill>
        <p:spPr>
          <a:xfrm>
            <a:off x="4109014" y="3738420"/>
            <a:ext cx="4661684" cy="2799083"/>
          </a:xfrm>
          <a:prstGeom prst="rect">
            <a:avLst/>
          </a:prstGeom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BE7358E-413E-4A74-878F-374AD50DC6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9724" b="-1"/>
          <a:stretch/>
        </p:blipFill>
        <p:spPr>
          <a:xfrm>
            <a:off x="4123955" y="3824512"/>
            <a:ext cx="4425837" cy="330356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664452" y="4039296"/>
            <a:ext cx="2782915" cy="200054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SEED</a:t>
            </a:r>
            <a:r>
              <a:rPr lang="de-DE" sz="2200" b="1" baseline="30000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ARE</a:t>
            </a:r>
            <a: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>
                <a:latin typeface="+mj-lt"/>
                <a:ea typeface="+mj-ea"/>
                <a:cs typeface="+mj-cs"/>
              </a:rPr>
              <a:t>Anteil COVID-19-Diagnosen an ARE-Konsultationsinzidenz bis zur 50. KW 2021</a:t>
            </a:r>
          </a:p>
          <a:p>
            <a:pPr>
              <a:spcBef>
                <a:spcPct val="0"/>
              </a:spcBef>
            </a:pPr>
            <a:r>
              <a:rPr lang="de-DE" dirty="0">
                <a:latin typeface="+mj-lt"/>
                <a:ea typeface="+mj-ea"/>
                <a:cs typeface="+mj-cs"/>
              </a:rPr>
              <a:t>Anteil ARE mit COVID-19 Diagnose auf rund 10 % gesunken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0" y="353489"/>
            <a:ext cx="9144000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SEED</a:t>
            </a:r>
            <a:r>
              <a:rPr lang="de-DE" baseline="30000" dirty="0"/>
              <a:t>ARE</a:t>
            </a:r>
            <a:r>
              <a:rPr lang="de-DE" dirty="0"/>
              <a:t> - Anteil COVID-19 an ARE in Altersgruppen bis zur 50. KW 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16" y="689026"/>
            <a:ext cx="3204000" cy="23272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466" y="2578326"/>
            <a:ext cx="3204000" cy="23272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496" y="4489741"/>
            <a:ext cx="3204000" cy="232726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858" y="689026"/>
            <a:ext cx="3204000" cy="232726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9638" y="2578326"/>
            <a:ext cx="3204000" cy="232726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608" y="4473963"/>
            <a:ext cx="3204000" cy="232726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14.12.2021</a:t>
            </a:r>
          </a:p>
        </p:txBody>
      </p:sp>
    </p:spTree>
    <p:extLst>
      <p:ext uri="{BB962C8B-B14F-4D97-AF65-F5344CB8AC3E}">
        <p14:creationId xmlns:p14="http://schemas.microsoft.com/office/powerpoint/2010/main" val="122970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50.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21.12.2021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4" y="3615559"/>
            <a:ext cx="7463780" cy="29855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744285"/>
            <a:ext cx="7292360" cy="291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50. KW 2021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21.12.2021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026409" y="1288800"/>
            <a:ext cx="291570" cy="436092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109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32 % RSV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239075" y="1195551"/>
            <a:ext cx="368202" cy="39906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77 %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202202" y="5032408"/>
            <a:ext cx="339616" cy="508296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329969" y="4669687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55 %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259855" y="3102014"/>
            <a:ext cx="347422" cy="435980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95859" y="2810885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68 %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50. KW 2021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14.12.2021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221780" y="1361048"/>
            <a:ext cx="340846" cy="390358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392203" y="98631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76 %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166116" y="5171509"/>
            <a:ext cx="295808" cy="497382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259855" y="4898970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57 %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166116" y="3133180"/>
            <a:ext cx="271815" cy="349824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364886" y="2903398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77 % COVID-19</a:t>
            </a:r>
          </a:p>
        </p:txBody>
      </p:sp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43" y="661003"/>
            <a:ext cx="7690568" cy="2819874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034" y="3964869"/>
            <a:ext cx="7690568" cy="281987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50.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21.12.2021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50.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28785" y="144709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54%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42110" y="1634356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09690" y="442114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71%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739570" y="4605806"/>
            <a:ext cx="938091" cy="32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223540" y="4540734"/>
            <a:ext cx="5561559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FD625E6F-ABA8-4106-B9A8-D93D7E1F7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705" y="3558428"/>
            <a:ext cx="5632599" cy="27580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9C53B73-DB62-4281-AE7D-7C3EA5CE2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321" y="1061090"/>
            <a:ext cx="5632599" cy="275803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50.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77063C4-E59A-461A-A5FB-68229C0AC5AB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7580671" y="1285506"/>
            <a:ext cx="521630" cy="30319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BC7DFCD-615E-42FE-B346-B85FC786E770}"/>
              </a:ext>
            </a:extLst>
          </p:cNvPr>
          <p:cNvCxnSpPr>
            <a:cxnSpLocks/>
          </p:cNvCxnSpPr>
          <p:nvPr/>
        </p:nvCxnSpPr>
        <p:spPr>
          <a:xfrm>
            <a:off x="7504734" y="4137991"/>
            <a:ext cx="0" cy="70490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95FFEA71-5D6F-45AF-BDE4-AB01880D1BBF}"/>
              </a:ext>
            </a:extLst>
          </p:cNvPr>
          <p:cNvCxnSpPr>
            <a:cxnSpLocks/>
          </p:cNvCxnSpPr>
          <p:nvPr/>
        </p:nvCxnSpPr>
        <p:spPr>
          <a:xfrm flipH="1">
            <a:off x="7933149" y="1798505"/>
            <a:ext cx="369792" cy="1464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AC6B4ACB-488B-4A19-8E65-2136A823F293}"/>
              </a:ext>
            </a:extLst>
          </p:cNvPr>
          <p:cNvCxnSpPr>
            <a:cxnSpLocks/>
          </p:cNvCxnSpPr>
          <p:nvPr/>
        </p:nvCxnSpPr>
        <p:spPr>
          <a:xfrm flipH="1">
            <a:off x="7970462" y="4109201"/>
            <a:ext cx="366647" cy="3767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41D2FE7B-B287-4070-A6C9-6CE1EEB39E93}"/>
              </a:ext>
            </a:extLst>
          </p:cNvPr>
          <p:cNvSpPr txBox="1"/>
          <p:nvPr/>
        </p:nvSpPr>
        <p:spPr>
          <a:xfrm>
            <a:off x="8102301" y="1100840"/>
            <a:ext cx="61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RSV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EEE5C8-737E-4196-ACF8-49D0594310DA}"/>
              </a:ext>
            </a:extLst>
          </p:cNvPr>
          <p:cNvSpPr txBox="1"/>
          <p:nvPr/>
        </p:nvSpPr>
        <p:spPr>
          <a:xfrm>
            <a:off x="7229388" y="3712340"/>
            <a:ext cx="101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RSV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717EE9C-D20F-408E-BA08-7A540F7B8D38}"/>
              </a:ext>
            </a:extLst>
          </p:cNvPr>
          <p:cNvSpPr txBox="1"/>
          <p:nvPr/>
        </p:nvSpPr>
        <p:spPr>
          <a:xfrm>
            <a:off x="8111913" y="1464281"/>
            <a:ext cx="11586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>
                <a:solidFill>
                  <a:srgbClr val="C00000"/>
                </a:solidFill>
              </a:rPr>
              <a:t>COVID-19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1E02D69-5252-4E1D-A875-19CF7A510DBA}"/>
              </a:ext>
            </a:extLst>
          </p:cNvPr>
          <p:cNvSpPr txBox="1"/>
          <p:nvPr/>
        </p:nvSpPr>
        <p:spPr>
          <a:xfrm>
            <a:off x="7970462" y="3712340"/>
            <a:ext cx="11586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>
                <a:solidFill>
                  <a:srgbClr val="C00000"/>
                </a:solidFill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358556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1518</Words>
  <Application>Microsoft Office PowerPoint</Application>
  <PresentationFormat>Bildschirmpräsentation (4:3)</PresentationFormat>
  <Paragraphs>181</Paragraphs>
  <Slides>15</Slides>
  <Notes>13</Notes>
  <HiddenSlides>8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21.12.2021</vt:lpstr>
      <vt:lpstr>GrippeWeb bis zur 50. KW 2021 </vt:lpstr>
      <vt:lpstr>Arbeitsgemeinschaft Influenza ARE-Konsultationen / 100.000 Einwohner bis zur 50.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(n=5.623)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2857</cp:revision>
  <cp:lastPrinted>2020-05-13T06:04:10Z</cp:lastPrinted>
  <dcterms:created xsi:type="dcterms:W3CDTF">2015-11-02T12:29:13Z</dcterms:created>
  <dcterms:modified xsi:type="dcterms:W3CDTF">2021-12-22T08:49:23Z</dcterms:modified>
</cp:coreProperties>
</file>