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0"/>
  </p:notesMasterIdLst>
  <p:handoutMasterIdLst>
    <p:handoutMasterId r:id="rId11"/>
  </p:handoutMasterIdLst>
  <p:sldIdLst>
    <p:sldId id="823" r:id="rId2"/>
    <p:sldId id="814" r:id="rId3"/>
    <p:sldId id="815" r:id="rId4"/>
    <p:sldId id="817" r:id="rId5"/>
    <p:sldId id="824" r:id="rId6"/>
    <p:sldId id="816" r:id="rId7"/>
    <p:sldId id="818" r:id="rId8"/>
    <p:sldId id="822" r:id="rId9"/>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de, Anna" initials="AMR" lastIdx="4" clrIdx="0">
    <p:extLst>
      <p:ext uri="{19B8F6BF-5375-455C-9EA6-DF929625EA0E}">
        <p15:presenceInfo xmlns:p15="http://schemas.microsoft.com/office/powerpoint/2012/main" userId="Rohde, Anna" providerId="None"/>
      </p:ext>
    </p:extLst>
  </p:cmAuthor>
  <p:cmAuthor id="2" name="Raiser, Sofie Gillesberg" initials="SGR" lastIdx="1" clrIdx="1">
    <p:extLst>
      <p:ext uri="{19B8F6BF-5375-455C-9EA6-DF929625EA0E}">
        <p15:presenceInfo xmlns:p15="http://schemas.microsoft.com/office/powerpoint/2012/main" userId="Raiser, Sofie Gilles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7BB8"/>
    <a:srgbClr val="4D8AD2"/>
    <a:srgbClr val="80A5DC"/>
    <a:srgbClr val="006EC7"/>
    <a:srgbClr val="66A8DD"/>
    <a:srgbClr val="689CCA"/>
    <a:srgbClr val="338BD2"/>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9"/>
    <p:restoredTop sz="84165" autoAdjust="0"/>
  </p:normalViewPr>
  <p:slideViewPr>
    <p:cSldViewPr snapToGrid="0" snapToObjects="1">
      <p:cViewPr varScale="1">
        <p:scale>
          <a:sx n="69" d="100"/>
          <a:sy n="69" d="100"/>
        </p:scale>
        <p:origin x="1373" y="72"/>
      </p:cViewPr>
      <p:guideLst>
        <p:guide orient="horz" pos="2137"/>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29.12.2021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29.12.2021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Woche kein neuen Länder dazugekommen</a:t>
            </a:r>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182124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01760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Hohe und Steigende Inzidenzen in Länder Weltweit: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Afrika – insbesondere Südafrikanische Länder berichten höhere Inzidenzen aber auch Kenia, Nigeria, Süd Sudan und DRC haben zurzeit die Höchste Inzidenzen seit Anfang der Pandemie und in mehrere Länder sind die Fallzahlen die letzte Wochen wieder gestiegen</a:t>
            </a:r>
          </a:p>
          <a:p>
            <a:r>
              <a:rPr lang="de-DE" dirty="0"/>
              <a:t>Amerikas – insbesondere USA, Kanada, Argentinien. IN USA ist Omikron schon dominierend. In Kanada wird die Zahlen erst am 29.12.2021 ein update bekommen</a:t>
            </a:r>
          </a:p>
          <a:p>
            <a:r>
              <a:rPr lang="de-DE" dirty="0" err="1"/>
              <a:t>Oceanien</a:t>
            </a:r>
            <a:r>
              <a:rPr lang="de-DE" dirty="0"/>
              <a:t> – insbesondere Australien – Anteil Omikron steigt – insbesondere viele Fälle in NSW</a:t>
            </a:r>
          </a:p>
          <a:p>
            <a:r>
              <a:rPr lang="de-DE" dirty="0"/>
              <a:t>Asien – hier ist die Lage ruhiger, allerding sind hohe Fallzahl Steigerungen auch in Israel und die Vereinigte Arabische Emirate zu beobachten. In Südkorea scheint die Fallzahlen sich zu Stabilisieren.  </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85393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Importierte Omikron-Fälle werden aus fast allen europäischen Ländern gemeldet.</a:t>
            </a:r>
          </a:p>
          <a:p>
            <a:r>
              <a:rPr lang="de-DE" dirty="0"/>
              <a:t>Importierte Fälle aus Drittstaaten: USA</a:t>
            </a:r>
            <a:r>
              <a:rPr lang="de-DE"/>
              <a:t>, Nigeria, UAE</a:t>
            </a:r>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73020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Viellecht</a:t>
            </a:r>
            <a:r>
              <a:rPr lang="de-DE" dirty="0"/>
              <a:t> nicht notwendig. Kann all </a:t>
            </a:r>
            <a:r>
              <a:rPr lang="de-DE" dirty="0" err="1"/>
              <a:t>ergänzung</a:t>
            </a:r>
            <a:r>
              <a:rPr lang="de-DE" dirty="0"/>
              <a:t> zur Inzidenzen genutzt werden</a:t>
            </a:r>
          </a:p>
        </p:txBody>
      </p:sp>
      <p:sp>
        <p:nvSpPr>
          <p:cNvPr id="4" name="Foliennummernplatzhalter 3"/>
          <p:cNvSpPr>
            <a:spLocks noGrp="1"/>
          </p:cNvSpPr>
          <p:nvPr>
            <p:ph type="sldNum" sz="quarter" idx="5"/>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353401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Karte ist noch alt</a:t>
            </a:r>
          </a:p>
        </p:txBody>
      </p:sp>
      <p:sp>
        <p:nvSpPr>
          <p:cNvPr id="4" name="Foliennummernplatzhalter 3"/>
          <p:cNvSpPr>
            <a:spLocks noGrp="1"/>
          </p:cNvSpPr>
          <p:nvPr>
            <p:ph type="sldNum" sz="quarter" idx="5"/>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277056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Vielleicht nicht mitnehmen wegen</a:t>
            </a:r>
          </a:p>
          <a:p>
            <a:r>
              <a:rPr lang="de-DE" dirty="0"/>
              <a:t>OBS!</a:t>
            </a:r>
          </a:p>
          <a:p>
            <a:r>
              <a:rPr lang="de-DE" dirty="0"/>
              <a:t>- Alte daten</a:t>
            </a:r>
          </a:p>
          <a:p>
            <a:r>
              <a:rPr lang="de-DE" dirty="0"/>
              <a:t>- Nur Sequenzierungen</a:t>
            </a:r>
          </a:p>
          <a:p>
            <a:pPr marL="171450" indent="-171450">
              <a:buFontTx/>
              <a:buChar char="-"/>
            </a:pPr>
            <a:r>
              <a:rPr lang="de-DE" dirty="0" err="1"/>
              <a:t>selection</a:t>
            </a:r>
            <a:r>
              <a:rPr lang="de-DE" dirty="0"/>
              <a:t> </a:t>
            </a:r>
            <a:r>
              <a:rPr lang="de-DE" dirty="0" err="1"/>
              <a:t>bias</a:t>
            </a:r>
            <a:endParaRPr lang="de-DE" dirty="0"/>
          </a:p>
          <a:p>
            <a:pPr marL="171450" indent="-171450">
              <a:buFontTx/>
              <a:buChar char="-"/>
            </a:pPr>
            <a:r>
              <a:rPr lang="de-DE" dirty="0"/>
              <a:t>Teilweise Tessy daten, teilweise GISAID </a:t>
            </a:r>
          </a:p>
        </p:txBody>
      </p:sp>
      <p:sp>
        <p:nvSpPr>
          <p:cNvPr id="4" name="Foliennummernplatzhalter 3"/>
          <p:cNvSpPr>
            <a:spLocks noGrp="1"/>
          </p:cNvSpPr>
          <p:nvPr>
            <p:ph type="sldNum" sz="quarter" idx="5"/>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199628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384875"/>
            <a:ext cx="11669813" cy="4355539"/>
          </a:xfrm>
          <a:prstGeom prst="rect">
            <a:avLst/>
          </a:prstGeom>
          <a:solidFill>
            <a:srgbClr val="045AA6"/>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9" name="Textfeld 8"/>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864000" tIns="312000" rIns="912000" bIns="600000" numCol="1" spcCol="0" rtlCol="0" fromWordArt="0" anchor="t"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FD635380-D2E5-4D7E-8AF5-49FDFD86C2D4}" type="datetime1">
              <a:rPr lang="de-BE" smtClean="0"/>
              <a:t>12/29/2021</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5246520" y="2015660"/>
            <a:ext cx="0" cy="316041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11252979" y="2009670"/>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11664621"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13" name="Rechteck 12"/>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5" name="Bildplatzhalter 14"/>
          <p:cNvSpPr>
            <a:spLocks noGrp="1"/>
          </p:cNvSpPr>
          <p:nvPr>
            <p:ph type="pic" sz="quarter" idx="13"/>
          </p:nvPr>
        </p:nvSpPr>
        <p:spPr>
          <a:xfrm>
            <a:off x="1" y="1384301"/>
            <a:ext cx="4425951" cy="4356100"/>
          </a:xfrm>
        </p:spPr>
        <p:txBody>
          <a:bodyPr/>
          <a:lstStyle/>
          <a:p>
            <a:endParaRPr lang="de-DE"/>
          </a:p>
        </p:txBody>
      </p:sp>
      <p:sp>
        <p:nvSpPr>
          <p:cNvPr id="20" name="Rechteck 19"/>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21"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206744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2175"/>
            <a:ext cx="11663680" cy="4356608"/>
          </a:xfrm>
          <a:prstGeom prst="rect">
            <a:avLst/>
          </a:prstGeom>
        </p:spPr>
      </p:pic>
      <p:sp>
        <p:nvSpPr>
          <p:cNvPr id="21" name="Textfeld 20"/>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336000" tIns="312000" rIns="336000" bIns="600000" numCol="1" spcCol="0" rtlCol="0" fromWordArt="0" anchor="ctr"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cxnSp>
        <p:nvCxnSpPr>
          <p:cNvPr id="23" name="Gerade Verbindung 22"/>
          <p:cNvCxnSpPr/>
          <p:nvPr userDrawn="1"/>
        </p:nvCxnSpPr>
        <p:spPr>
          <a:xfrm>
            <a:off x="5246520" y="2015660"/>
            <a:ext cx="0" cy="316041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11252979" y="2009670"/>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11664621"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3" name="Datumsplatzhalter 2"/>
          <p:cNvSpPr>
            <a:spLocks noGrp="1"/>
          </p:cNvSpPr>
          <p:nvPr>
            <p:ph type="dt" sz="half" idx="10"/>
          </p:nvPr>
        </p:nvSpPr>
        <p:spPr/>
        <p:txBody>
          <a:bodyPr/>
          <a:lstStyle/>
          <a:p>
            <a:fld id="{B7E28FF3-C575-43F5-83A0-D72C9C7D9975}" type="datetime1">
              <a:rPr lang="de-BE" smtClean="0"/>
              <a:t>12/29/2021</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1" name="Rechteck 10"/>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3"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39474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609600" y="1901759"/>
            <a:ext cx="10644861" cy="43261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DB5E0F7-4362-4531-9452-9CCBDA3E8E86}" type="datetime1">
              <a:rPr lang="de-BE" smtClean="0"/>
              <a:t>12/29/2021</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65382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BF3E683-FBD8-4C41-A9F2-1650D06B57E7}" type="datetime1">
              <a:rPr lang="de-BE" smtClean="0"/>
              <a:t>12/29/2021</a:t>
            </a:fld>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609600" y="1902509"/>
            <a:ext cx="5177227"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6106834" y="1902509"/>
            <a:ext cx="5147628"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384245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FC9AFA-9F57-4565-BD33-61CBFB2986E3}" type="datetime1">
              <a:rPr lang="de-BE" smtClean="0"/>
              <a:t>12/29/2021</a:t>
            </a:fld>
            <a:endParaRPr lang="de-DE"/>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825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CE20AB-E9F1-48C9-8320-B5ADCD7C0058}" type="datetime1">
              <a:rPr lang="de-BE" smtClean="0"/>
              <a:t>12/29/2021</a:t>
            </a:fld>
            <a:endParaRPr lang="de-DE"/>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69723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e-DE"/>
          </a:p>
        </p:txBody>
      </p:sp>
      <p:sp>
        <p:nvSpPr>
          <p:cNvPr id="4" name="Textplatzhalt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DE"/>
              <a:t>Mastertextformat bearbeiten</a:t>
            </a:r>
          </a:p>
        </p:txBody>
      </p:sp>
      <p:sp>
        <p:nvSpPr>
          <p:cNvPr id="5" name="Datumsplatzhalter 4"/>
          <p:cNvSpPr>
            <a:spLocks noGrp="1"/>
          </p:cNvSpPr>
          <p:nvPr>
            <p:ph type="dt" sz="half" idx="10"/>
          </p:nvPr>
        </p:nvSpPr>
        <p:spPr/>
        <p:txBody>
          <a:bodyPr/>
          <a:lstStyle/>
          <a:p>
            <a:fld id="{7A6B9A26-8B9F-4FF7-8E55-3B8C18B1109C}" type="datetime1">
              <a:rPr lang="de-BE" smtClean="0"/>
              <a:t>12/29/2021</a:t>
            </a:fld>
            <a:endParaRPr lang="de-DE"/>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82955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ECB5B1E-E4CE-45BD-8171-F7AE2BADA9CD}" type="datetime1">
              <a:rPr lang="de-BE" smtClean="0"/>
              <a:t>12/29/2021</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7947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BC1A73-2049-422F-800D-2B838B815AD9}" type="datetime1">
              <a:rPr lang="de-BE" smtClean="0"/>
              <a:t>12/29/2021</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1337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609600" y="1902509"/>
            <a:ext cx="10644861" cy="4315971"/>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53102" y="6356351"/>
            <a:ext cx="2480561" cy="365125"/>
          </a:xfrm>
          <a:prstGeom prst="rect">
            <a:avLst/>
          </a:prstGeom>
        </p:spPr>
        <p:txBody>
          <a:bodyPr vert="horz" lIns="0" tIns="45720" rIns="0" bIns="45720" rtlCol="0" anchor="ctr"/>
          <a:lstStyle>
            <a:lvl1pPr algn="l">
              <a:defRPr sz="1600">
                <a:solidFill>
                  <a:srgbClr val="045AA6"/>
                </a:solidFill>
              </a:defRPr>
            </a:lvl1pPr>
          </a:lstStyle>
          <a:p>
            <a:fld id="{E34949FC-7B04-428C-A27E-7C7F441574F1}" type="datetime1">
              <a:rPr lang="de-BE" smtClean="0"/>
              <a:t>12/29/2021</a:t>
            </a:fld>
            <a:endParaRPr lang="de-DE" dirty="0"/>
          </a:p>
        </p:txBody>
      </p:sp>
      <p:sp>
        <p:nvSpPr>
          <p:cNvPr id="5" name="Fußzeilenplatzhalter 4"/>
          <p:cNvSpPr>
            <a:spLocks noGrp="1"/>
          </p:cNvSpPr>
          <p:nvPr>
            <p:ph type="ftr" sz="quarter" idx="3"/>
          </p:nvPr>
        </p:nvSpPr>
        <p:spPr>
          <a:xfrm>
            <a:off x="3599723" y="6356351"/>
            <a:ext cx="3860800" cy="365125"/>
          </a:xfrm>
          <a:prstGeom prst="rect">
            <a:avLst/>
          </a:prstGeom>
        </p:spPr>
        <p:txBody>
          <a:bodyPr vert="horz" lIns="0" tIns="45720" rIns="0" bIns="45720" rtlCol="0" anchor="ctr"/>
          <a:lstStyle>
            <a:lvl1pPr algn="l">
              <a:defRPr sz="1600">
                <a:solidFill>
                  <a:srgbClr val="045AA6"/>
                </a:solidFill>
              </a:defRPr>
            </a:lvl1pPr>
          </a:lstStyle>
          <a:p>
            <a:r>
              <a:rPr lang="de-DE"/>
              <a:t>Lorem ipsum dolor sit</a:t>
            </a:r>
            <a:endParaRPr lang="de-DE" dirty="0"/>
          </a:p>
        </p:txBody>
      </p:sp>
      <p:sp>
        <p:nvSpPr>
          <p:cNvPr id="6" name="Foliennummernplatzhalter 5"/>
          <p:cNvSpPr>
            <a:spLocks noGrp="1"/>
          </p:cNvSpPr>
          <p:nvPr>
            <p:ph type="sldNum" sz="quarter" idx="4"/>
          </p:nvPr>
        </p:nvSpPr>
        <p:spPr>
          <a:xfrm>
            <a:off x="10590483" y="6356351"/>
            <a:ext cx="662496" cy="365125"/>
          </a:xfrm>
          <a:prstGeom prst="rect">
            <a:avLst/>
          </a:prstGeom>
        </p:spPr>
        <p:txBody>
          <a:bodyPr vert="horz" lIns="0" tIns="45720" rIns="0" bIns="45720" rtlCol="0" anchor="ctr"/>
          <a:lstStyle>
            <a:lvl1pPr algn="ctr">
              <a:defRPr sz="16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9579051" y="326666"/>
            <a:ext cx="2041215" cy="595685"/>
          </a:xfrm>
          <a:prstGeom prst="rect">
            <a:avLst/>
          </a:prstGeom>
          <a:extLst>
            <a:ext uri="{FAA26D3D-D897-4be2-8F04-BA451C77F1D7}">
              <ma14:placeholderFlag xmlns:ma14="http://schemas.microsoft.com/office/mac/drawingml/2011/main" xmlns=""/>
            </a:ext>
          </a:extLst>
        </p:spPr>
      </p:pic>
      <p:grpSp>
        <p:nvGrpSpPr>
          <p:cNvPr id="19" name="Gruppierung 18"/>
          <p:cNvGrpSpPr/>
          <p:nvPr userDrawn="1"/>
        </p:nvGrpSpPr>
        <p:grpSpPr>
          <a:xfrm>
            <a:off x="609602" y="6458251"/>
            <a:ext cx="10662508" cy="424727"/>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03716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lvl1pPr algn="l" defTabSz="609585" rtl="0" eaLnBrk="1" latinLnBrk="0" hangingPunct="1">
        <a:lnSpc>
          <a:spcPct val="100000"/>
        </a:lnSpc>
        <a:spcBef>
          <a:spcPct val="0"/>
        </a:spcBef>
        <a:buNone/>
        <a:defRPr sz="2933" b="1" kern="1200">
          <a:solidFill>
            <a:srgbClr val="045AA6"/>
          </a:solidFill>
          <a:latin typeface="+mj-lt"/>
          <a:ea typeface="+mj-ea"/>
          <a:cs typeface="+mj-cs"/>
        </a:defRPr>
      </a:lvl1pPr>
    </p:titleStyle>
    <p:bodyStyle>
      <a:lvl1pPr marL="457189" indent="-457189" algn="l" defTabSz="609585" rtl="0" eaLnBrk="1" latinLnBrk="0" hangingPunct="1">
        <a:spcBef>
          <a:spcPts val="576"/>
        </a:spcBef>
        <a:buClr>
          <a:srgbClr val="045AA6"/>
        </a:buClr>
        <a:buFont typeface="Wingdings" charset="2"/>
        <a:buChar char="§"/>
        <a:defRPr sz="2667" kern="1200">
          <a:solidFill>
            <a:schemeClr val="tx1"/>
          </a:solidFill>
          <a:latin typeface="+mn-lt"/>
          <a:ea typeface="+mn-ea"/>
          <a:cs typeface="+mn-cs"/>
        </a:defRPr>
      </a:lvl1pPr>
      <a:lvl2pPr marL="990575" indent="-380990" algn="l" defTabSz="609585" rtl="0" eaLnBrk="1" latinLnBrk="0" hangingPunct="1">
        <a:spcBef>
          <a:spcPts val="576"/>
        </a:spcBef>
        <a:buClr>
          <a:srgbClr val="045AA6"/>
        </a:buClr>
        <a:buFont typeface="Wingdings" charset="2"/>
        <a:buChar char="§"/>
        <a:defRPr sz="2400" kern="1200">
          <a:solidFill>
            <a:schemeClr val="tx1"/>
          </a:solidFill>
          <a:latin typeface="+mn-lt"/>
          <a:ea typeface="+mn-ea"/>
          <a:cs typeface="+mn-cs"/>
        </a:defRPr>
      </a:lvl2pPr>
      <a:lvl3pPr marL="1523962" indent="-304792" algn="l" defTabSz="609585" rtl="0" eaLnBrk="1" latinLnBrk="0" hangingPunct="1">
        <a:spcBef>
          <a:spcPts val="576"/>
        </a:spcBef>
        <a:buClr>
          <a:srgbClr val="045AA6"/>
        </a:buClr>
        <a:buFont typeface="Wingdings" charset="2"/>
        <a:buChar char="§"/>
        <a:defRPr sz="2133" kern="1200">
          <a:solidFill>
            <a:schemeClr val="tx1"/>
          </a:solidFill>
          <a:latin typeface="+mn-lt"/>
          <a:ea typeface="+mn-ea"/>
          <a:cs typeface="+mn-cs"/>
        </a:defRPr>
      </a:lvl3pPr>
      <a:lvl4pPr marL="2133547" indent="-304792" algn="l" defTabSz="609585" rtl="0" eaLnBrk="1" latinLnBrk="0" hangingPunct="1">
        <a:spcBef>
          <a:spcPts val="576"/>
        </a:spcBef>
        <a:buClr>
          <a:srgbClr val="045AA6"/>
        </a:buClr>
        <a:buFont typeface="Wingdings" charset="2"/>
        <a:buChar char="§"/>
        <a:defRPr sz="1867" kern="1200">
          <a:solidFill>
            <a:schemeClr val="tx1"/>
          </a:solidFill>
          <a:latin typeface="+mn-lt"/>
          <a:ea typeface="+mn-ea"/>
          <a:cs typeface="+mn-cs"/>
        </a:defRPr>
      </a:lvl4pPr>
      <a:lvl5pPr marL="2743131" indent="-304792" algn="l" defTabSz="609585" rtl="0" eaLnBrk="1" latinLnBrk="0" hangingPunct="1">
        <a:spcBef>
          <a:spcPts val="576"/>
        </a:spcBef>
        <a:buClr>
          <a:srgbClr val="045AA6"/>
        </a:buClr>
        <a:buFont typeface="Wingdings" charset="2"/>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urworldindata.org/covid-vaccination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solidFill>
                  <a:srgbClr val="006EC7"/>
                </a:solidFill>
                <a:latin typeface="Scala Sans OT" panose="020B0504030101020104" pitchFamily="34" charset="0"/>
              </a:rPr>
              <a:t>Top 10 Länder nach Anzahl neuer COVID-19-Fälle</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8B4BB605-11E8-4405-864A-ADF9CEF0B713}"/>
              </a:ext>
            </a:extLst>
          </p:cNvPr>
          <p:cNvSpPr txBox="1"/>
          <p:nvPr/>
        </p:nvSpPr>
        <p:spPr>
          <a:xfrm>
            <a:off x="595714" y="972243"/>
            <a:ext cx="11088965" cy="400110"/>
          </a:xfrm>
          <a:prstGeom prst="rect">
            <a:avLst/>
          </a:prstGeom>
          <a:noFill/>
        </p:spPr>
        <p:txBody>
          <a:bodyPr wrap="square" rtlCol="0">
            <a:spAutoFit/>
          </a:bodyPr>
          <a:lstStyle/>
          <a:p>
            <a:r>
              <a:rPr lang="de-DE" sz="2000" b="1" dirty="0">
                <a:solidFill>
                  <a:schemeClr val="tx2"/>
                </a:solidFill>
              </a:rPr>
              <a:t>280.119.931 Fälle (</a:t>
            </a:r>
            <a:r>
              <a:rPr lang="de-DE" sz="2000" b="1" dirty="0">
                <a:solidFill>
                  <a:srgbClr val="FF0000"/>
                </a:solidFill>
              </a:rPr>
              <a:t>+10,8%</a:t>
            </a:r>
            <a:r>
              <a:rPr lang="de-DE" sz="2000" b="1" dirty="0">
                <a:solidFill>
                  <a:srgbClr val="00B050"/>
                </a:solidFill>
              </a:rPr>
              <a:t> </a:t>
            </a:r>
            <a:r>
              <a:rPr lang="de-DE" sz="2000" b="1" dirty="0">
                <a:solidFill>
                  <a:schemeClr val="tx2"/>
                </a:solidFill>
              </a:rPr>
              <a:t>im Vergleich zu Vorwoche) </a:t>
            </a:r>
          </a:p>
        </p:txBody>
      </p:sp>
      <p:graphicFrame>
        <p:nvGraphicFramePr>
          <p:cNvPr id="11" name="Tabelle 10">
            <a:extLst>
              <a:ext uri="{FF2B5EF4-FFF2-40B4-BE49-F238E27FC236}">
                <a16:creationId xmlns:a16="http://schemas.microsoft.com/office/drawing/2014/main" id="{F83562AA-82F9-41F3-AD4A-F05023BB6E1C}"/>
              </a:ext>
            </a:extLst>
          </p:cNvPr>
          <p:cNvGraphicFramePr>
            <a:graphicFrameLocks noGrp="1"/>
          </p:cNvGraphicFramePr>
          <p:nvPr>
            <p:extLst>
              <p:ext uri="{D42A27DB-BD31-4B8C-83A1-F6EECF244321}">
                <p14:modId xmlns:p14="http://schemas.microsoft.com/office/powerpoint/2010/main" val="2233971495"/>
              </p:ext>
            </p:extLst>
          </p:nvPr>
        </p:nvGraphicFramePr>
        <p:xfrm>
          <a:off x="310896" y="1630948"/>
          <a:ext cx="11658602" cy="4781421"/>
        </p:xfrm>
        <a:graphic>
          <a:graphicData uri="http://schemas.openxmlformats.org/drawingml/2006/table">
            <a:tbl>
              <a:tblPr firstRow="1" firstCol="1" bandRow="1"/>
              <a:tblGrid>
                <a:gridCol w="2551176">
                  <a:extLst>
                    <a:ext uri="{9D8B030D-6E8A-4147-A177-3AD203B41FA5}">
                      <a16:colId xmlns:a16="http://schemas.microsoft.com/office/drawing/2014/main" val="20000"/>
                    </a:ext>
                  </a:extLst>
                </a:gridCol>
                <a:gridCol w="16550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133856">
                  <a:extLst>
                    <a:ext uri="{9D8B030D-6E8A-4147-A177-3AD203B41FA5}">
                      <a16:colId xmlns:a16="http://schemas.microsoft.com/office/drawing/2014/main" val="20003"/>
                    </a:ext>
                  </a:extLst>
                </a:gridCol>
                <a:gridCol w="640080">
                  <a:extLst>
                    <a:ext uri="{9D8B030D-6E8A-4147-A177-3AD203B41FA5}">
                      <a16:colId xmlns:a16="http://schemas.microsoft.com/office/drawing/2014/main" val="590020219"/>
                    </a:ext>
                  </a:extLst>
                </a:gridCol>
                <a:gridCol w="1252728">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58952">
                  <a:extLst>
                    <a:ext uri="{9D8B030D-6E8A-4147-A177-3AD203B41FA5}">
                      <a16:colId xmlns:a16="http://schemas.microsoft.com/office/drawing/2014/main" val="2829287116"/>
                    </a:ext>
                  </a:extLst>
                </a:gridCol>
                <a:gridCol w="832106">
                  <a:extLst>
                    <a:ext uri="{9D8B030D-6E8A-4147-A177-3AD203B41FA5}">
                      <a16:colId xmlns:a16="http://schemas.microsoft.com/office/drawing/2014/main" val="542636771"/>
                    </a:ext>
                  </a:extLst>
                </a:gridCol>
              </a:tblGrid>
              <a:tr h="80504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Land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Fälle kumulativ</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Neue Fälle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err="1">
                          <a:solidFill>
                            <a:srgbClr val="366092"/>
                          </a:solidFill>
                          <a:effectLst/>
                          <a:latin typeface="+mn-lt"/>
                          <a:ea typeface="+mn-ea"/>
                          <a:cs typeface="+mn-cs"/>
                        </a:rPr>
                        <a:t>Verände-rung</a:t>
                      </a:r>
                      <a:r>
                        <a:rPr lang="de-DE" sz="1600" b="1" i="0" u="none" strike="noStrike" kern="1200" dirty="0">
                          <a:solidFill>
                            <a:srgbClr val="366092"/>
                          </a:solidFill>
                          <a:effectLst/>
                          <a:latin typeface="+mn-lt"/>
                          <a:ea typeface="+mn-ea"/>
                          <a:cs typeface="+mn-cs"/>
                        </a:rPr>
                        <a:t> %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Trend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7T-Inz. Fälle/ 100.000 Ew</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R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CFR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Mind. eine Dosis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err="1">
                          <a:solidFill>
                            <a:srgbClr val="366092"/>
                          </a:solidFill>
                          <a:effectLst/>
                          <a:latin typeface="+mn-lt"/>
                          <a:ea typeface="+mn-ea"/>
                          <a:cs typeface="+mn-cs"/>
                        </a:rPr>
                        <a:t>Vollst</a:t>
                      </a:r>
                      <a:r>
                        <a:rPr lang="de-DE" sz="1400" b="1" i="0" u="none" strike="noStrike" kern="1200" dirty="0">
                          <a:solidFill>
                            <a:srgbClr val="366092"/>
                          </a:solidFill>
                          <a:effectLst/>
                          <a:latin typeface="+mn-lt"/>
                          <a:ea typeface="+mn-ea"/>
                          <a:cs typeface="+mn-cs"/>
                        </a:rPr>
                        <a:t>. Geimpft</a:t>
                      </a:r>
                    </a:p>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397638">
                <a:tc>
                  <a:txBody>
                    <a:bodyPr/>
                    <a:lstStyle/>
                    <a:p>
                      <a:pPr marL="0" algn="l" defTabSz="609585"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USA</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51.775.769</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1.169.899</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21,14</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algn="ct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353</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1,23</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1,56</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73</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61</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397638">
                <a:tc>
                  <a:txBody>
                    <a:bodyPr/>
                    <a:lstStyle/>
                    <a:p>
                      <a:pPr marL="0" algn="l" defTabSz="609585"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Vereinigtes Königreich</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12.209.995</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607.760</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-5,41</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marL="0" algn="ct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895</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1,14</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1,21</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76</a:t>
                      </a:r>
                    </a:p>
                  </a:txBody>
                  <a:tcPr marL="9525" marR="9525" marT="9525"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70</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97638">
                <a:tc>
                  <a:txBody>
                    <a:bodyPr/>
                    <a:lstStyle/>
                    <a:p>
                      <a:pPr marL="0" algn="l" defTabSz="609585"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Frankreich</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8.896.253</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499.285</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35,37</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marL="0" algn="ct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768</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1,19</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1,35</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81</a:t>
                      </a:r>
                    </a:p>
                  </a:txBody>
                  <a:tcPr marL="9525" marR="9525" marT="9525"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76</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3"/>
                  </a:ext>
                </a:extLst>
              </a:tr>
              <a:tr h="397638">
                <a:tc>
                  <a:txBody>
                    <a:bodyPr/>
                    <a:lstStyle/>
                    <a:p>
                      <a:pPr marL="0" algn="l" defTabSz="609585"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Spanien</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5.932.627</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351.453</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62,55</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marL="0" algn="ct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743</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1,45</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1,5</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81</a:t>
                      </a:r>
                    </a:p>
                  </a:txBody>
                  <a:tcPr marL="9525" marR="9525" marT="9525"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75</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97638">
                <a:tc>
                  <a:txBody>
                    <a:bodyPr/>
                    <a:lstStyle/>
                    <a:p>
                      <a:pPr marL="0" algn="l" defTabSz="609585"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Italien</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5.678.112</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272.752</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63,19</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marL="0" algn="ct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457</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1,35</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2,41</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74</a:t>
                      </a:r>
                    </a:p>
                  </a:txBody>
                  <a:tcPr marL="9525" marR="9525" marT="9525"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71</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5"/>
                  </a:ext>
                </a:extLst>
              </a:tr>
              <a:tr h="397638">
                <a:tc>
                  <a:txBody>
                    <a:bodyPr/>
                    <a:lstStyle/>
                    <a:p>
                      <a:pPr marL="0" algn="l" defTabSz="609585"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Deutschland</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7.026.369</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193.319</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-28,56</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marL="0" algn="ct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232</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0,81</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1,58</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45</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97638">
                <a:tc>
                  <a:txBody>
                    <a:bodyPr/>
                    <a:lstStyle/>
                    <a:p>
                      <a:pPr marL="0" algn="l" defTabSz="609585"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Russische Föderation</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10.437.152</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169.433</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-12,18</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marL="0" algn="ct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116</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0,93</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2,93</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83</a:t>
                      </a:r>
                    </a:p>
                  </a:txBody>
                  <a:tcPr marL="9525" marR="9525" marT="9525"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80</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7"/>
                  </a:ext>
                </a:extLst>
              </a:tr>
              <a:tr h="397638">
                <a:tc>
                  <a:txBody>
                    <a:bodyPr/>
                    <a:lstStyle/>
                    <a:p>
                      <a:pPr marL="0" algn="l" defTabSz="609585"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Türkei</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9.332.332</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142.451</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8,82</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marL="0" algn="ct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169</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a:t>
                      </a:r>
                    </a:p>
                  </a:txBody>
                  <a:tcPr marL="7620" marR="7620" marT="7620" marB="0" anchor="b">
                    <a:lnL>
                      <a:noFill/>
                    </a:lnL>
                    <a:lnR>
                      <a:noFill/>
                    </a:lnR>
                    <a:lnT>
                      <a:noFill/>
                    </a:lnT>
                    <a:lnB>
                      <a:noFill/>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0,88</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67</a:t>
                      </a:r>
                    </a:p>
                  </a:txBody>
                  <a:tcPr marL="9525" marR="9525" marT="9525"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61</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97638">
                <a:tc>
                  <a:txBody>
                    <a:bodyPr/>
                    <a:lstStyle/>
                    <a:p>
                      <a:pPr marL="0" algn="l" defTabSz="609585"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Vietnam</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1.666.545</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111.090</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-12,55</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marL="0" algn="ct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114</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a:solidFill>
                            <a:schemeClr val="tx2"/>
                          </a:solidFill>
                          <a:effectLst/>
                          <a:latin typeface="Calibri" panose="020F0502020204030204" pitchFamily="34" charset="0"/>
                          <a:ea typeface="+mn-ea"/>
                          <a:cs typeface="+mn-cs"/>
                        </a:rPr>
                        <a:t>0,96</a:t>
                      </a:r>
                    </a:p>
                  </a:txBody>
                  <a:tcPr marL="7620" marR="7620" marT="7620" marB="0" anchor="b">
                    <a:lnL>
                      <a:noFill/>
                    </a:lnL>
                    <a:lnR>
                      <a:noFill/>
                    </a:lnR>
                    <a:lnT>
                      <a:noFill/>
                    </a:lnT>
                    <a:lnB>
                      <a:noFill/>
                    </a:lnB>
                    <a:solidFill>
                      <a:srgbClr val="D3DFEE"/>
                    </a:solidFill>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1,89</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79</a:t>
                      </a:r>
                    </a:p>
                  </a:txBody>
                  <a:tcPr marL="9525" marR="9525" marT="9525"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9"/>
                  </a:ext>
                </a:extLst>
              </a:tr>
              <a:tr h="397638">
                <a:tc>
                  <a:txBody>
                    <a:bodyPr/>
                    <a:lstStyle/>
                    <a:p>
                      <a:pPr marL="0" algn="l" defTabSz="609585"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Südafrika</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3.417.318</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100.733</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-25,82</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algn="ct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170</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0,83</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algn="r" defTabSz="609585" rtl="0" eaLnBrk="1" fontAlgn="b" latinLnBrk="0" hangingPunct="1"/>
                      <a:r>
                        <a:rPr lang="de-DE" sz="1800" b="0" i="0" u="none" strike="noStrike" kern="1200" dirty="0">
                          <a:solidFill>
                            <a:schemeClr val="tx2"/>
                          </a:solidFill>
                          <a:effectLst/>
                          <a:latin typeface="Calibri" panose="020F0502020204030204" pitchFamily="34" charset="0"/>
                          <a:ea typeface="+mn-ea"/>
                          <a:cs typeface="+mn-cs"/>
                        </a:rPr>
                        <a:t>2,66</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dirty="0">
                          <a:solidFill>
                            <a:schemeClr val="tx2"/>
                          </a:solidFill>
                          <a:effectLst/>
                          <a:latin typeface="Calibri" panose="020F0502020204030204" pitchFamily="34" charset="0"/>
                        </a:rPr>
                        <a:t>32</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dirty="0">
                          <a:solidFill>
                            <a:schemeClr val="tx2"/>
                          </a:solidFill>
                          <a:effectLst/>
                          <a:latin typeface="Calibri" panose="020F0502020204030204" pitchFamily="34" charset="0"/>
                        </a:rPr>
                        <a:t>27</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2" name="Textfeld 11">
            <a:extLst>
              <a:ext uri="{FF2B5EF4-FFF2-40B4-BE49-F238E27FC236}">
                <a16:creationId xmlns:a16="http://schemas.microsoft.com/office/drawing/2014/main" id="{0155AE02-3275-416B-AB71-29BB94AAC95C}"/>
              </a:ext>
            </a:extLst>
          </p:cNvPr>
          <p:cNvSpPr txBox="1"/>
          <p:nvPr/>
        </p:nvSpPr>
        <p:spPr>
          <a:xfrm>
            <a:off x="1775520" y="6550224"/>
            <a:ext cx="8322422" cy="307777"/>
          </a:xfrm>
          <a:prstGeom prst="rect">
            <a:avLst/>
          </a:prstGeom>
          <a:noFill/>
        </p:spPr>
        <p:txBody>
          <a:bodyPr wrap="square" rtlCol="0">
            <a:spAutoFit/>
          </a:bodyPr>
          <a:lstStyle/>
          <a:p>
            <a:pPr algn="r"/>
            <a:r>
              <a:rPr lang="de-DE" sz="1400" i="1" dirty="0">
                <a:solidFill>
                  <a:prstClr val="black"/>
                </a:solidFill>
              </a:rPr>
              <a:t>Quelle: WHO, Stand: 28.12.2021; *</a:t>
            </a:r>
            <a:r>
              <a:rPr lang="en-US" sz="1400" i="1" dirty="0">
                <a:solidFill>
                  <a:prstClr val="black"/>
                </a:solidFill>
                <a:hlinkClick r:id="rId3"/>
              </a:rPr>
              <a:t>Our World In Data - </a:t>
            </a:r>
            <a:r>
              <a:rPr lang="en-US" sz="1400" i="1" dirty="0" err="1">
                <a:solidFill>
                  <a:prstClr val="black"/>
                </a:solidFill>
                <a:hlinkClick r:id="rId3"/>
              </a:rPr>
              <a:t>Vacc</a:t>
            </a:r>
            <a:r>
              <a:rPr lang="de-DE" sz="1400" i="1" dirty="0">
                <a:solidFill>
                  <a:prstClr val="black"/>
                </a:solidFill>
              </a:rPr>
              <a:t>, Zugriffsdatum: 23.-26.12.2021 </a:t>
            </a:r>
          </a:p>
        </p:txBody>
      </p:sp>
    </p:spTree>
    <p:extLst>
      <p:ext uri="{BB962C8B-B14F-4D97-AF65-F5344CB8AC3E}">
        <p14:creationId xmlns:p14="http://schemas.microsoft.com/office/powerpoint/2010/main" val="288130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7-Tages-Inzidenz pro 100.000 Einwohner weltweit </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98B49A0-1DED-456E-97F3-37F59D618877}"/>
              </a:ext>
            </a:extLst>
          </p:cNvPr>
          <p:cNvSpPr txBox="1"/>
          <p:nvPr/>
        </p:nvSpPr>
        <p:spPr>
          <a:xfrm>
            <a:off x="1604883" y="6330361"/>
            <a:ext cx="3662443" cy="276999"/>
          </a:xfrm>
          <a:prstGeom prst="rect">
            <a:avLst/>
          </a:prstGeom>
          <a:noFill/>
        </p:spPr>
        <p:txBody>
          <a:bodyPr wrap="square" rtlCol="0">
            <a:spAutoFit/>
          </a:bodyPr>
          <a:lstStyle/>
          <a:p>
            <a:r>
              <a:rPr lang="de-DE" sz="1200" i="1" dirty="0" err="1">
                <a:solidFill>
                  <a:prstClr val="black"/>
                </a:solidFill>
              </a:rPr>
              <a:t>Quelle:WHO</a:t>
            </a:r>
            <a:r>
              <a:rPr lang="de-DE" sz="1200" i="1" dirty="0">
                <a:solidFill>
                  <a:prstClr val="black"/>
                </a:solidFill>
              </a:rPr>
              <a:t> </a:t>
            </a:r>
            <a:r>
              <a:rPr lang="de-DE" sz="1200" i="1" dirty="0" err="1">
                <a:solidFill>
                  <a:prstClr val="black"/>
                </a:solidFill>
              </a:rPr>
              <a:t>SitRep</a:t>
            </a:r>
            <a:r>
              <a:rPr lang="de-DE" sz="1200" i="1" dirty="0">
                <a:solidFill>
                  <a:prstClr val="black"/>
                </a:solidFill>
              </a:rPr>
              <a:t>, 21.12.2021, Datenstand 19.12.2021 </a:t>
            </a:r>
          </a:p>
        </p:txBody>
      </p:sp>
      <p:pic>
        <p:nvPicPr>
          <p:cNvPr id="4" name="Grafik 3">
            <a:extLst>
              <a:ext uri="{FF2B5EF4-FFF2-40B4-BE49-F238E27FC236}">
                <a16:creationId xmlns:a16="http://schemas.microsoft.com/office/drawing/2014/main" id="{046BA2A1-E05B-4611-AA89-D75232286589}"/>
              </a:ext>
            </a:extLst>
          </p:cNvPr>
          <p:cNvPicPr>
            <a:picLocks noChangeAspect="1"/>
          </p:cNvPicPr>
          <p:nvPr/>
        </p:nvPicPr>
        <p:blipFill>
          <a:blip r:embed="rId3"/>
          <a:stretch>
            <a:fillRect/>
          </a:stretch>
        </p:blipFill>
        <p:spPr>
          <a:xfrm>
            <a:off x="1" y="835699"/>
            <a:ext cx="7038751" cy="3207532"/>
          </a:xfrm>
          <a:prstGeom prst="rect">
            <a:avLst/>
          </a:prstGeom>
        </p:spPr>
      </p:pic>
      <p:pic>
        <p:nvPicPr>
          <p:cNvPr id="5" name="Grafik 4">
            <a:extLst>
              <a:ext uri="{FF2B5EF4-FFF2-40B4-BE49-F238E27FC236}">
                <a16:creationId xmlns:a16="http://schemas.microsoft.com/office/drawing/2014/main" id="{F42F445D-9EDD-4F2C-9FAF-1D386F2A9EDD}"/>
              </a:ext>
            </a:extLst>
          </p:cNvPr>
          <p:cNvPicPr>
            <a:picLocks noChangeAspect="1"/>
          </p:cNvPicPr>
          <p:nvPr/>
        </p:nvPicPr>
        <p:blipFill>
          <a:blip r:embed="rId4"/>
          <a:stretch>
            <a:fillRect/>
          </a:stretch>
        </p:blipFill>
        <p:spPr>
          <a:xfrm>
            <a:off x="6422065" y="3115258"/>
            <a:ext cx="5769935" cy="3671303"/>
          </a:xfrm>
          <a:prstGeom prst="rect">
            <a:avLst/>
          </a:prstGeom>
        </p:spPr>
      </p:pic>
    </p:spTree>
    <p:extLst>
      <p:ext uri="{BB962C8B-B14F-4D97-AF65-F5344CB8AC3E}">
        <p14:creationId xmlns:p14="http://schemas.microsoft.com/office/powerpoint/2010/main" val="58558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2D28DE5-95CA-49FF-8B55-9454D8E95D7B}"/>
              </a:ext>
            </a:extLst>
          </p:cNvPr>
          <p:cNvPicPr>
            <a:picLocks noChangeAspect="1"/>
          </p:cNvPicPr>
          <p:nvPr/>
        </p:nvPicPr>
        <p:blipFill>
          <a:blip r:embed="rId3"/>
          <a:stretch>
            <a:fillRect/>
          </a:stretch>
        </p:blipFill>
        <p:spPr>
          <a:xfrm>
            <a:off x="1749972" y="863380"/>
            <a:ext cx="9059096" cy="5994620"/>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7-Tages-Inzidenz pro 100.000 Einwohner weltweit </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98B49A0-1DED-456E-97F3-37F59D618877}"/>
              </a:ext>
            </a:extLst>
          </p:cNvPr>
          <p:cNvSpPr txBox="1"/>
          <p:nvPr/>
        </p:nvSpPr>
        <p:spPr>
          <a:xfrm>
            <a:off x="7446814" y="6548075"/>
            <a:ext cx="3662443" cy="276999"/>
          </a:xfrm>
          <a:prstGeom prst="rect">
            <a:avLst/>
          </a:prstGeom>
          <a:noFill/>
        </p:spPr>
        <p:txBody>
          <a:bodyPr wrap="square" rtlCol="0">
            <a:spAutoFit/>
          </a:bodyPr>
          <a:lstStyle/>
          <a:p>
            <a:r>
              <a:rPr lang="de-DE" sz="1200" i="1" dirty="0">
                <a:solidFill>
                  <a:prstClr val="black"/>
                </a:solidFill>
              </a:rPr>
              <a:t>Quelle: WHO Datenstand 28.12.2021 </a:t>
            </a:r>
          </a:p>
        </p:txBody>
      </p:sp>
    </p:spTree>
    <p:extLst>
      <p:ext uri="{BB962C8B-B14F-4D97-AF65-F5344CB8AC3E}">
        <p14:creationId xmlns:p14="http://schemas.microsoft.com/office/powerpoint/2010/main" val="32999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F176DB9-2BD2-4FDE-8F3B-D8280F2270D4}"/>
              </a:ext>
            </a:extLst>
          </p:cNvPr>
          <p:cNvPicPr>
            <a:picLocks noChangeAspect="1"/>
          </p:cNvPicPr>
          <p:nvPr/>
        </p:nvPicPr>
        <p:blipFill>
          <a:blip r:embed="rId3"/>
          <a:stretch>
            <a:fillRect/>
          </a:stretch>
        </p:blipFill>
        <p:spPr>
          <a:xfrm>
            <a:off x="0" y="888834"/>
            <a:ext cx="5730621" cy="5969166"/>
          </a:xfrm>
          <a:prstGeom prst="rect">
            <a:avLst/>
          </a:prstGeom>
        </p:spPr>
      </p:pic>
      <p:pic>
        <p:nvPicPr>
          <p:cNvPr id="3" name="Grafik 2">
            <a:extLst>
              <a:ext uri="{FF2B5EF4-FFF2-40B4-BE49-F238E27FC236}">
                <a16:creationId xmlns:a16="http://schemas.microsoft.com/office/drawing/2014/main" id="{EAB23A18-9EF4-46B1-AD46-3B2C9B1278A2}"/>
              </a:ext>
            </a:extLst>
          </p:cNvPr>
          <p:cNvPicPr>
            <a:picLocks noChangeAspect="1"/>
          </p:cNvPicPr>
          <p:nvPr/>
        </p:nvPicPr>
        <p:blipFill>
          <a:blip r:embed="rId4"/>
          <a:stretch>
            <a:fillRect/>
          </a:stretch>
        </p:blipFill>
        <p:spPr>
          <a:xfrm>
            <a:off x="6366694" y="889294"/>
            <a:ext cx="5730621" cy="5968705"/>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7-Tages-Inzidenz pro 100.000 Einwohner EU/EWR</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28CEEE5C-1120-4474-BC45-9CD585E1AF0D}"/>
              </a:ext>
            </a:extLst>
          </p:cNvPr>
          <p:cNvSpPr txBox="1"/>
          <p:nvPr/>
        </p:nvSpPr>
        <p:spPr>
          <a:xfrm>
            <a:off x="9163275" y="6553531"/>
            <a:ext cx="3224273" cy="307777"/>
          </a:xfrm>
          <a:prstGeom prst="rect">
            <a:avLst/>
          </a:prstGeom>
          <a:noFill/>
        </p:spPr>
        <p:txBody>
          <a:bodyPr wrap="square" rtlCol="0">
            <a:spAutoFit/>
          </a:bodyPr>
          <a:lstStyle/>
          <a:p>
            <a:pPr algn="ctr"/>
            <a:r>
              <a:rPr lang="de-DE" sz="1400" i="1" dirty="0">
                <a:solidFill>
                  <a:prstClr val="black"/>
                </a:solidFill>
              </a:rPr>
              <a:t>Quelle: WHO, ECDC, Stand: 28.12.2021</a:t>
            </a:r>
          </a:p>
        </p:txBody>
      </p:sp>
      <p:sp>
        <p:nvSpPr>
          <p:cNvPr id="13" name="Textfeld 12">
            <a:extLst>
              <a:ext uri="{FF2B5EF4-FFF2-40B4-BE49-F238E27FC236}">
                <a16:creationId xmlns:a16="http://schemas.microsoft.com/office/drawing/2014/main" id="{897C4026-E544-4761-B9DC-1C71D1193114}"/>
              </a:ext>
            </a:extLst>
          </p:cNvPr>
          <p:cNvSpPr txBox="1"/>
          <p:nvPr/>
        </p:nvSpPr>
        <p:spPr>
          <a:xfrm>
            <a:off x="2959995" y="6336446"/>
            <a:ext cx="1887312" cy="307777"/>
          </a:xfrm>
          <a:prstGeom prst="rect">
            <a:avLst/>
          </a:prstGeom>
          <a:noFill/>
        </p:spPr>
        <p:txBody>
          <a:bodyPr wrap="none" rtlCol="0">
            <a:spAutoFit/>
          </a:bodyPr>
          <a:lstStyle/>
          <a:p>
            <a:r>
              <a:rPr lang="de-DE" sz="1400" dirty="0"/>
              <a:t>Datenstand 21.12.2021</a:t>
            </a:r>
          </a:p>
        </p:txBody>
      </p:sp>
    </p:spTree>
    <p:extLst>
      <p:ext uri="{BB962C8B-B14F-4D97-AF65-F5344CB8AC3E}">
        <p14:creationId xmlns:p14="http://schemas.microsoft.com/office/powerpoint/2010/main" val="127899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F470A53-5917-4670-BE9C-716D2D1B4E23}"/>
              </a:ext>
            </a:extLst>
          </p:cNvPr>
          <p:cNvSpPr>
            <a:spLocks noGrp="1"/>
          </p:cNvSpPr>
          <p:nvPr>
            <p:ph sz="quarter" idx="13"/>
          </p:nvPr>
        </p:nvSpPr>
        <p:spPr/>
        <p:txBody>
          <a:bodyPr/>
          <a:lstStyle/>
          <a:p>
            <a:endParaRPr lang="de-DE"/>
          </a:p>
        </p:txBody>
      </p:sp>
      <p:sp>
        <p:nvSpPr>
          <p:cNvPr id="3" name="Inhaltsplatzhalter 2">
            <a:extLst>
              <a:ext uri="{FF2B5EF4-FFF2-40B4-BE49-F238E27FC236}">
                <a16:creationId xmlns:a16="http://schemas.microsoft.com/office/drawing/2014/main" id="{668B1A57-C2DF-4B18-B773-BBDF5270BD28}"/>
              </a:ext>
            </a:extLst>
          </p:cNvPr>
          <p:cNvSpPr>
            <a:spLocks noGrp="1"/>
          </p:cNvSpPr>
          <p:nvPr>
            <p:ph sz="quarter" idx="14"/>
          </p:nvPr>
        </p:nvSpPr>
        <p:spPr/>
        <p:txBody>
          <a:bodyPr/>
          <a:lstStyle/>
          <a:p>
            <a:endParaRPr lang="de-DE"/>
          </a:p>
        </p:txBody>
      </p:sp>
      <p:sp>
        <p:nvSpPr>
          <p:cNvPr id="4" name="Titel 3">
            <a:extLst>
              <a:ext uri="{FF2B5EF4-FFF2-40B4-BE49-F238E27FC236}">
                <a16:creationId xmlns:a16="http://schemas.microsoft.com/office/drawing/2014/main" id="{B355688F-7A4B-4CD5-A226-B5885C7C7E47}"/>
              </a:ext>
            </a:extLst>
          </p:cNvPr>
          <p:cNvSpPr>
            <a:spLocks noGrp="1"/>
          </p:cNvSpPr>
          <p:nvPr>
            <p:ph type="title"/>
          </p:nvPr>
        </p:nvSpPr>
        <p:spPr/>
        <p:txBody>
          <a:bodyPr/>
          <a:lstStyle/>
          <a:p>
            <a:r>
              <a:rPr lang="de-DE" dirty="0"/>
              <a:t>Back </a:t>
            </a:r>
            <a:r>
              <a:rPr lang="de-DE" dirty="0" err="1"/>
              <a:t>up</a:t>
            </a:r>
            <a:endParaRPr lang="de-DE" dirty="0"/>
          </a:p>
        </p:txBody>
      </p:sp>
    </p:spTree>
    <p:extLst>
      <p:ext uri="{BB962C8B-B14F-4D97-AF65-F5344CB8AC3E}">
        <p14:creationId xmlns:p14="http://schemas.microsoft.com/office/powerpoint/2010/main" val="101644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D75CE0D-F5EF-4647-8157-371B789CBB00}"/>
              </a:ext>
            </a:extLst>
          </p:cNvPr>
          <p:cNvPicPr>
            <a:picLocks noChangeAspect="1"/>
          </p:cNvPicPr>
          <p:nvPr/>
        </p:nvPicPr>
        <p:blipFill>
          <a:blip r:embed="rId3"/>
          <a:stretch>
            <a:fillRect/>
          </a:stretch>
        </p:blipFill>
        <p:spPr>
          <a:xfrm>
            <a:off x="893037" y="907806"/>
            <a:ext cx="9922061" cy="5950193"/>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t>% Veränderung der Fallzahlen die letzten 7-Tage </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65AEA3F8-5CE5-4F2C-9E44-2937E200BD51}"/>
              </a:ext>
            </a:extLst>
          </p:cNvPr>
          <p:cNvPicPr>
            <a:picLocks noChangeAspect="1"/>
          </p:cNvPicPr>
          <p:nvPr/>
        </p:nvPicPr>
        <p:blipFill>
          <a:blip r:embed="rId4"/>
          <a:stretch>
            <a:fillRect/>
          </a:stretch>
        </p:blipFill>
        <p:spPr>
          <a:xfrm>
            <a:off x="893037" y="4219574"/>
            <a:ext cx="1466850" cy="2638425"/>
          </a:xfrm>
          <a:prstGeom prst="rect">
            <a:avLst/>
          </a:prstGeom>
        </p:spPr>
      </p:pic>
      <p:sp>
        <p:nvSpPr>
          <p:cNvPr id="12" name="Textfeld 11">
            <a:extLst>
              <a:ext uri="{FF2B5EF4-FFF2-40B4-BE49-F238E27FC236}">
                <a16:creationId xmlns:a16="http://schemas.microsoft.com/office/drawing/2014/main" id="{16397C87-7BD6-4CD9-969E-E75F1D35004F}"/>
              </a:ext>
            </a:extLst>
          </p:cNvPr>
          <p:cNvSpPr txBox="1"/>
          <p:nvPr/>
        </p:nvSpPr>
        <p:spPr>
          <a:xfrm>
            <a:off x="7615183" y="6466657"/>
            <a:ext cx="4650212" cy="276999"/>
          </a:xfrm>
          <a:prstGeom prst="rect">
            <a:avLst/>
          </a:prstGeom>
          <a:noFill/>
        </p:spPr>
        <p:txBody>
          <a:bodyPr wrap="square" rtlCol="0">
            <a:spAutoFit/>
          </a:bodyPr>
          <a:lstStyle/>
          <a:p>
            <a:r>
              <a:rPr lang="de-DE" sz="1200" i="1" dirty="0">
                <a:solidFill>
                  <a:prstClr val="black"/>
                </a:solidFill>
              </a:rPr>
              <a:t>Quelle: WHO Dashboard, datenstand 28.12.2021, Zugriff: 29.12.2021 </a:t>
            </a:r>
          </a:p>
        </p:txBody>
      </p:sp>
    </p:spTree>
    <p:extLst>
      <p:ext uri="{BB962C8B-B14F-4D97-AF65-F5344CB8AC3E}">
        <p14:creationId xmlns:p14="http://schemas.microsoft.com/office/powerpoint/2010/main" val="255630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t>Virusvariante B.1.1.529 (Omikron) - Weltweit</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545D0C1A-95C7-4C70-A06B-64C8F6FE4A0A}"/>
              </a:ext>
            </a:extLst>
          </p:cNvPr>
          <p:cNvSpPr txBox="1"/>
          <p:nvPr/>
        </p:nvSpPr>
        <p:spPr>
          <a:xfrm>
            <a:off x="2127116" y="4834647"/>
            <a:ext cx="184731" cy="369332"/>
          </a:xfrm>
          <a:prstGeom prst="rect">
            <a:avLst/>
          </a:prstGeom>
          <a:noFill/>
        </p:spPr>
        <p:txBody>
          <a:bodyPr wrap="none" rtlCol="0">
            <a:spAutoFit/>
          </a:bodyPr>
          <a:lstStyle/>
          <a:p>
            <a:endParaRPr lang="de-DE" dirty="0"/>
          </a:p>
        </p:txBody>
      </p:sp>
      <p:sp>
        <p:nvSpPr>
          <p:cNvPr id="12" name="Inhaltsplatzhalter 5">
            <a:extLst>
              <a:ext uri="{FF2B5EF4-FFF2-40B4-BE49-F238E27FC236}">
                <a16:creationId xmlns:a16="http://schemas.microsoft.com/office/drawing/2014/main" id="{4423CE64-5E40-4277-8191-81019621B1EC}"/>
              </a:ext>
            </a:extLst>
          </p:cNvPr>
          <p:cNvSpPr txBox="1">
            <a:spLocks/>
          </p:cNvSpPr>
          <p:nvPr/>
        </p:nvSpPr>
        <p:spPr>
          <a:xfrm>
            <a:off x="464396" y="1035340"/>
            <a:ext cx="9645762" cy="1087925"/>
          </a:xfrm>
          <a:prstGeom prst="rect">
            <a:avLst/>
          </a:prstGeom>
        </p:spPr>
        <p:txBody>
          <a:bodyPr>
            <a:normAutofit fontScale="85000" lnSpcReduction="20000"/>
          </a:bodyPr>
          <a:lst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de-DE" sz="2000" dirty="0"/>
              <a:t>Bestätigte Fälle: 252.961 (+170.939) aus 119 Ländern </a:t>
            </a:r>
          </a:p>
          <a:p>
            <a:r>
              <a:rPr lang="de-DE" sz="2000" dirty="0"/>
              <a:t>Mehrere Länder mit ein geschätzte Anteil von &gt;50% (UK, DNK, USA, NOR, BEL, ITA, ISL, IRL, PRT)</a:t>
            </a:r>
          </a:p>
          <a:p>
            <a:r>
              <a:rPr lang="de-DE" sz="2000" dirty="0"/>
              <a:t>42 Todesfälle berichtet</a:t>
            </a:r>
          </a:p>
          <a:p>
            <a:pPr marL="0" indent="0">
              <a:buNone/>
            </a:pPr>
            <a:r>
              <a:rPr lang="de-DE" sz="2000" dirty="0"/>
              <a:t>(Quelle: BNO) </a:t>
            </a:r>
          </a:p>
          <a:p>
            <a:pPr marL="0" indent="0">
              <a:buNone/>
            </a:pPr>
            <a:endParaRPr lang="de-DE" sz="2000" dirty="0"/>
          </a:p>
          <a:p>
            <a:pPr marL="0" indent="0">
              <a:buNone/>
            </a:pPr>
            <a:endParaRPr lang="de-DE" sz="2000" dirty="0"/>
          </a:p>
        </p:txBody>
      </p:sp>
      <p:sp>
        <p:nvSpPr>
          <p:cNvPr id="19" name="Textfeld 18">
            <a:extLst>
              <a:ext uri="{FF2B5EF4-FFF2-40B4-BE49-F238E27FC236}">
                <a16:creationId xmlns:a16="http://schemas.microsoft.com/office/drawing/2014/main" id="{E3A4853E-FF8A-47D9-BB87-A95ABE565B6F}"/>
              </a:ext>
            </a:extLst>
          </p:cNvPr>
          <p:cNvSpPr txBox="1"/>
          <p:nvPr/>
        </p:nvSpPr>
        <p:spPr>
          <a:xfrm>
            <a:off x="1151467" y="6428566"/>
            <a:ext cx="10912615" cy="523220"/>
          </a:xfrm>
          <a:prstGeom prst="rect">
            <a:avLst/>
          </a:prstGeom>
          <a:noFill/>
        </p:spPr>
        <p:txBody>
          <a:bodyPr wrap="square" rtlCol="0">
            <a:spAutoFit/>
          </a:bodyPr>
          <a:lstStyle/>
          <a:p>
            <a:r>
              <a:rPr lang="de-DE" sz="1400" i="1" dirty="0">
                <a:solidFill>
                  <a:prstClr val="black"/>
                </a:solidFill>
              </a:rPr>
              <a:t>Quellen: </a:t>
            </a:r>
            <a:r>
              <a:rPr lang="de-DE" sz="1400" i="1" dirty="0">
                <a:solidFill>
                  <a:prstClr val="black"/>
                </a:solidFill>
                <a:highlight>
                  <a:srgbClr val="FFFF00"/>
                </a:highlight>
              </a:rPr>
              <a:t>WHO </a:t>
            </a:r>
            <a:r>
              <a:rPr lang="de-DE" sz="1400" i="1" dirty="0" err="1">
                <a:solidFill>
                  <a:prstClr val="black"/>
                </a:solidFill>
                <a:highlight>
                  <a:srgbClr val="FFFF00"/>
                </a:highlight>
              </a:rPr>
              <a:t>SitRep</a:t>
            </a:r>
            <a:r>
              <a:rPr lang="de-DE" sz="1400" i="1" dirty="0">
                <a:solidFill>
                  <a:prstClr val="black"/>
                </a:solidFill>
                <a:highlight>
                  <a:srgbClr val="FFFF00"/>
                </a:highlight>
              </a:rPr>
              <a:t>, 21.12.2021, Datenstand 21.12.2021 </a:t>
            </a:r>
            <a:r>
              <a:rPr lang="de-DE" sz="1400" i="1" dirty="0">
                <a:solidFill>
                  <a:prstClr val="black"/>
                </a:solidFill>
              </a:rPr>
              <a:t>| BNO; https://newsnodes.com/omicron_tracker, Datenstand 28.12.2021, 9.30 Uhr</a:t>
            </a:r>
          </a:p>
          <a:p>
            <a:r>
              <a:rPr lang="de-DE" sz="1400" i="1" dirty="0">
                <a:solidFill>
                  <a:prstClr val="black"/>
                </a:solidFill>
              </a:rPr>
              <a:t> </a:t>
            </a:r>
          </a:p>
        </p:txBody>
      </p:sp>
      <p:pic>
        <p:nvPicPr>
          <p:cNvPr id="2" name="Grafik 1">
            <a:extLst>
              <a:ext uri="{FF2B5EF4-FFF2-40B4-BE49-F238E27FC236}">
                <a16:creationId xmlns:a16="http://schemas.microsoft.com/office/drawing/2014/main" id="{28217723-141C-4CB6-847C-04ABAF88CE83}"/>
              </a:ext>
            </a:extLst>
          </p:cNvPr>
          <p:cNvPicPr>
            <a:picLocks noChangeAspect="1"/>
          </p:cNvPicPr>
          <p:nvPr/>
        </p:nvPicPr>
        <p:blipFill>
          <a:blip r:embed="rId3"/>
          <a:stretch>
            <a:fillRect/>
          </a:stretch>
        </p:blipFill>
        <p:spPr>
          <a:xfrm>
            <a:off x="158840" y="2293846"/>
            <a:ext cx="11905242" cy="4112429"/>
          </a:xfrm>
          <a:prstGeom prst="rect">
            <a:avLst/>
          </a:prstGeom>
        </p:spPr>
      </p:pic>
    </p:spTree>
    <p:extLst>
      <p:ext uri="{BB962C8B-B14F-4D97-AF65-F5344CB8AC3E}">
        <p14:creationId xmlns:p14="http://schemas.microsoft.com/office/powerpoint/2010/main" val="293829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t>Virusvariante B.1.1.529 (Omikron) – Europa, KW49</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545D0C1A-95C7-4C70-A06B-64C8F6FE4A0A}"/>
              </a:ext>
            </a:extLst>
          </p:cNvPr>
          <p:cNvSpPr txBox="1"/>
          <p:nvPr/>
        </p:nvSpPr>
        <p:spPr>
          <a:xfrm>
            <a:off x="2127116" y="4834647"/>
            <a:ext cx="184731" cy="369332"/>
          </a:xfrm>
          <a:prstGeom prst="rect">
            <a:avLst/>
          </a:prstGeom>
          <a:noFill/>
        </p:spPr>
        <p:txBody>
          <a:bodyPr wrap="none" rtlCol="0">
            <a:spAutoFit/>
          </a:bodyPr>
          <a:lstStyle/>
          <a:p>
            <a:endParaRPr lang="de-DE" dirty="0"/>
          </a:p>
        </p:txBody>
      </p:sp>
      <p:sp>
        <p:nvSpPr>
          <p:cNvPr id="19" name="Textfeld 18">
            <a:extLst>
              <a:ext uri="{FF2B5EF4-FFF2-40B4-BE49-F238E27FC236}">
                <a16:creationId xmlns:a16="http://schemas.microsoft.com/office/drawing/2014/main" id="{E3A4853E-FF8A-47D9-BB87-A95ABE565B6F}"/>
              </a:ext>
            </a:extLst>
          </p:cNvPr>
          <p:cNvSpPr txBox="1"/>
          <p:nvPr/>
        </p:nvSpPr>
        <p:spPr>
          <a:xfrm>
            <a:off x="4679914" y="6334938"/>
            <a:ext cx="7512086" cy="523220"/>
          </a:xfrm>
          <a:prstGeom prst="rect">
            <a:avLst/>
          </a:prstGeom>
          <a:noFill/>
        </p:spPr>
        <p:txBody>
          <a:bodyPr wrap="square" rtlCol="0">
            <a:spAutoFit/>
          </a:bodyPr>
          <a:lstStyle/>
          <a:p>
            <a:r>
              <a:rPr lang="de-DE" sz="1400" i="1" dirty="0">
                <a:solidFill>
                  <a:prstClr val="black"/>
                </a:solidFill>
              </a:rPr>
              <a:t>Quelle: ECDC Dashboard „</a:t>
            </a:r>
            <a:r>
              <a:rPr lang="de-DE" sz="1400" i="1" dirty="0" err="1">
                <a:solidFill>
                  <a:prstClr val="black"/>
                </a:solidFill>
              </a:rPr>
              <a:t>Variants</a:t>
            </a:r>
            <a:r>
              <a:rPr lang="de-DE" sz="1400" i="1" dirty="0">
                <a:solidFill>
                  <a:prstClr val="black"/>
                </a:solidFill>
              </a:rPr>
              <a:t> </a:t>
            </a:r>
            <a:r>
              <a:rPr lang="de-DE" sz="1400" i="1" dirty="0" err="1">
                <a:solidFill>
                  <a:prstClr val="black"/>
                </a:solidFill>
              </a:rPr>
              <a:t>of</a:t>
            </a:r>
            <a:r>
              <a:rPr lang="de-DE" sz="1400" i="1" dirty="0">
                <a:solidFill>
                  <a:prstClr val="black"/>
                </a:solidFill>
              </a:rPr>
              <a:t> </a:t>
            </a:r>
            <a:r>
              <a:rPr lang="de-DE" sz="1400" i="1" dirty="0" err="1">
                <a:solidFill>
                  <a:prstClr val="black"/>
                </a:solidFill>
              </a:rPr>
              <a:t>interest</a:t>
            </a:r>
            <a:r>
              <a:rPr lang="de-DE" sz="1400" i="1" dirty="0">
                <a:solidFill>
                  <a:prstClr val="black"/>
                </a:solidFill>
              </a:rPr>
              <a:t> and </a:t>
            </a:r>
            <a:r>
              <a:rPr lang="de-DE" sz="1400" i="1" dirty="0" err="1">
                <a:solidFill>
                  <a:prstClr val="black"/>
                </a:solidFill>
              </a:rPr>
              <a:t>concern</a:t>
            </a:r>
            <a:r>
              <a:rPr lang="de-DE" sz="1400" i="1" dirty="0">
                <a:solidFill>
                  <a:prstClr val="black"/>
                </a:solidFill>
              </a:rPr>
              <a:t> in </a:t>
            </a:r>
            <a:r>
              <a:rPr lang="de-DE" sz="1400" i="1" dirty="0" err="1">
                <a:solidFill>
                  <a:prstClr val="black"/>
                </a:solidFill>
              </a:rPr>
              <a:t>the</a:t>
            </a:r>
            <a:r>
              <a:rPr lang="de-DE" sz="1400" i="1" dirty="0">
                <a:solidFill>
                  <a:prstClr val="black"/>
                </a:solidFill>
              </a:rPr>
              <a:t> EU/EEA (</a:t>
            </a:r>
            <a:r>
              <a:rPr lang="de-DE" sz="1400" i="1" dirty="0" err="1">
                <a:solidFill>
                  <a:prstClr val="black"/>
                </a:solidFill>
              </a:rPr>
              <a:t>beta</a:t>
            </a:r>
            <a:r>
              <a:rPr lang="de-DE" sz="1400" i="1" dirty="0">
                <a:solidFill>
                  <a:prstClr val="black"/>
                </a:solidFill>
              </a:rPr>
              <a:t>)“, zugriff 28.12.2021 </a:t>
            </a:r>
          </a:p>
          <a:p>
            <a:r>
              <a:rPr lang="de-DE" sz="1400" i="1" dirty="0">
                <a:solidFill>
                  <a:prstClr val="black"/>
                </a:solidFill>
              </a:rPr>
              <a:t> </a:t>
            </a:r>
          </a:p>
        </p:txBody>
      </p:sp>
      <p:pic>
        <p:nvPicPr>
          <p:cNvPr id="3" name="Grafik 2">
            <a:extLst>
              <a:ext uri="{FF2B5EF4-FFF2-40B4-BE49-F238E27FC236}">
                <a16:creationId xmlns:a16="http://schemas.microsoft.com/office/drawing/2014/main" id="{7AEE680B-B7AA-4814-AA54-B799C2810DDE}"/>
              </a:ext>
            </a:extLst>
          </p:cNvPr>
          <p:cNvPicPr>
            <a:picLocks noChangeAspect="1"/>
          </p:cNvPicPr>
          <p:nvPr/>
        </p:nvPicPr>
        <p:blipFill>
          <a:blip r:embed="rId3"/>
          <a:stretch>
            <a:fillRect/>
          </a:stretch>
        </p:blipFill>
        <p:spPr>
          <a:xfrm>
            <a:off x="278969" y="875453"/>
            <a:ext cx="8485688" cy="5535119"/>
          </a:xfrm>
          <a:prstGeom prst="rect">
            <a:avLst/>
          </a:prstGeom>
        </p:spPr>
      </p:pic>
    </p:spTree>
    <p:extLst>
      <p:ext uri="{BB962C8B-B14F-4D97-AF65-F5344CB8AC3E}">
        <p14:creationId xmlns:p14="http://schemas.microsoft.com/office/powerpoint/2010/main" val="566437143"/>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548</Words>
  <Application>Microsoft Office PowerPoint</Application>
  <PresentationFormat>Breitbild</PresentationFormat>
  <Paragraphs>157</Paragraphs>
  <Slides>8</Slides>
  <Notes>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Calibri</vt:lpstr>
      <vt:lpstr>ＭＳ 明朝</vt:lpstr>
      <vt:lpstr>Scala Sans OT</vt:lpstr>
      <vt:lpstr>Wingdings</vt:lpstr>
      <vt:lpstr>1_Office-Design</vt:lpstr>
      <vt:lpstr>Top 10 Länder nach Anzahl neuer COVID-19-Fälle</vt:lpstr>
      <vt:lpstr>7-Tages-Inzidenz pro 100.000 Einwohner weltweit </vt:lpstr>
      <vt:lpstr>7-Tages-Inzidenz pro 100.000 Einwohner weltweit </vt:lpstr>
      <vt:lpstr>7-Tages-Inzidenz pro 100.000 Einwohner EU/EWR</vt:lpstr>
      <vt:lpstr>Back up</vt:lpstr>
      <vt:lpstr>% Veränderung der Fallzahlen die letzten 7-Tage </vt:lpstr>
      <vt:lpstr>Virusvariante B.1.1.529 (Omikron) - Weltweit</vt:lpstr>
      <vt:lpstr>Virusvariante B.1.1.529 (Omikron) – Europa, KW49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Esquevin, Sarah</cp:lastModifiedBy>
  <cp:revision>444</cp:revision>
  <dcterms:created xsi:type="dcterms:W3CDTF">2015-11-02T12:29:13Z</dcterms:created>
  <dcterms:modified xsi:type="dcterms:W3CDTF">2021-12-29T11:47:25Z</dcterms:modified>
</cp:coreProperties>
</file>