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98" r:id="rId3"/>
    <p:sldId id="490" r:id="rId4"/>
    <p:sldId id="805" r:id="rId5"/>
    <p:sldId id="804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1392" y="6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29.12.2021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29.12.2021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29.12.2021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</a:t>
            </a:r>
            <a:br>
              <a:rPr lang="de-DE" dirty="0"/>
            </a:br>
            <a:r>
              <a:rPr lang="de-DE" dirty="0"/>
              <a:t>Berlin, 22.12.2021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29.12.2021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29.12.2021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5339"/>
              </p:ext>
            </p:extLst>
          </p:nvPr>
        </p:nvGraphicFramePr>
        <p:xfrm>
          <a:off x="129540" y="810836"/>
          <a:ext cx="5145010" cy="2406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880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442529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  <a:gridCol w="408488">
                  <a:extLst>
                    <a:ext uri="{9D8B030D-6E8A-4147-A177-3AD203B41FA5}">
                      <a16:colId xmlns:a16="http://schemas.microsoft.com/office/drawing/2014/main" val="1770831066"/>
                    </a:ext>
                  </a:extLst>
                </a:gridCol>
                <a:gridCol w="334325">
                  <a:extLst>
                    <a:ext uri="{9D8B030D-6E8A-4147-A177-3AD203B41FA5}">
                      <a16:colId xmlns:a16="http://schemas.microsoft.com/office/drawing/2014/main" val="963980210"/>
                    </a:ext>
                  </a:extLst>
                </a:gridCol>
                <a:gridCol w="408488">
                  <a:extLst>
                    <a:ext uri="{9D8B030D-6E8A-4147-A177-3AD203B41FA5}">
                      <a16:colId xmlns:a16="http://schemas.microsoft.com/office/drawing/2014/main" val="2452908274"/>
                    </a:ext>
                  </a:extLst>
                </a:gridCol>
                <a:gridCol w="668650">
                  <a:extLst>
                    <a:ext uri="{9D8B030D-6E8A-4147-A177-3AD203B41FA5}">
                      <a16:colId xmlns:a16="http://schemas.microsoft.com/office/drawing/2014/main" val="156776686"/>
                    </a:ext>
                  </a:extLst>
                </a:gridCol>
                <a:gridCol w="668650">
                  <a:extLst>
                    <a:ext uri="{9D8B030D-6E8A-4147-A177-3AD203B41FA5}">
                      <a16:colId xmlns:a16="http://schemas.microsoft.com/office/drawing/2014/main" val="3857956715"/>
                    </a:ext>
                  </a:extLst>
                </a:gridCol>
              </a:tblGrid>
              <a:tr h="344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Genomsequenzierung (IMS Stichprobe)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IfSG-Daten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63332"/>
                  </a:ext>
                </a:extLst>
              </a:tr>
              <a:tr h="330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B.1.1.7 (Alpha)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B.1.351 (Beta)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P.1 (Gamma)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259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An-zahl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An-teil</a:t>
                      </a: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An-zahl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An-teil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8.436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48</a:t>
                      </a:r>
                      <a:endParaRPr lang="de-DE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8.036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49</a:t>
                      </a:r>
                      <a:endParaRPr lang="de-DE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7.575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50</a:t>
                      </a:r>
                      <a:endParaRPr lang="de-DE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3.433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44450" marR="44450" marT="0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51</a:t>
                      </a:r>
                      <a:endParaRPr lang="de-DE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217558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8685470A-D384-426E-A9ED-3F5D4BDB7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951" y="2143047"/>
            <a:ext cx="3604509" cy="26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AF77F06-3F81-4D9C-845D-D234B3C0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19" y="533427"/>
            <a:ext cx="6069444" cy="253916"/>
          </a:xfrm>
        </p:spPr>
        <p:txBody>
          <a:bodyPr/>
          <a:lstStyle/>
          <a:p>
            <a:r>
              <a:rPr lang="de-DE" dirty="0"/>
              <a:t>Übermittelte Omikron-Fälle (PCR, Seq.)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18A66EC-9478-4986-9452-2B19C25ACF5A}"/>
              </a:ext>
            </a:extLst>
          </p:cNvPr>
          <p:cNvSpPr/>
          <p:nvPr/>
        </p:nvSpPr>
        <p:spPr>
          <a:xfrm>
            <a:off x="5806273" y="3453398"/>
            <a:ext cx="195556" cy="125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6C76D35-80B2-4EA8-A3E3-426D10F68F70}"/>
              </a:ext>
            </a:extLst>
          </p:cNvPr>
          <p:cNvSpPr/>
          <p:nvPr/>
        </p:nvSpPr>
        <p:spPr>
          <a:xfrm>
            <a:off x="5801503" y="3169536"/>
            <a:ext cx="343416" cy="125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2BF114-E0A7-42F2-BD9E-1862440D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45A1BC-C7BC-4B1E-BA0C-CD48A52F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D92BD20-CB14-4EDE-B6E1-265830372E54}"/>
              </a:ext>
            </a:extLst>
          </p:cNvPr>
          <p:cNvSpPr/>
          <p:nvPr/>
        </p:nvSpPr>
        <p:spPr>
          <a:xfrm>
            <a:off x="299477" y="869044"/>
            <a:ext cx="2748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N= </a:t>
            </a:r>
            <a:r>
              <a:rPr lang="de-DE" b="1" dirty="0"/>
              <a:t>13129</a:t>
            </a:r>
            <a:r>
              <a:rPr lang="de-DE" dirty="0"/>
              <a:t> (Stand: 29.12.21)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CA658F3-A8C3-4E38-87A6-F7F4BD4AD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91170"/>
              </p:ext>
            </p:extLst>
          </p:nvPr>
        </p:nvGraphicFramePr>
        <p:xfrm>
          <a:off x="405376" y="1273981"/>
          <a:ext cx="2179320" cy="1944624"/>
        </p:xfrm>
        <a:graphic>
          <a:graphicData uri="http://schemas.openxmlformats.org/drawingml/2006/table">
            <a:tbl>
              <a:tblPr/>
              <a:tblGrid>
                <a:gridCol w="615704">
                  <a:extLst>
                    <a:ext uri="{9D8B030D-6E8A-4147-A177-3AD203B41FA5}">
                      <a16:colId xmlns:a16="http://schemas.microsoft.com/office/drawing/2014/main" val="543114123"/>
                    </a:ext>
                  </a:extLst>
                </a:gridCol>
                <a:gridCol w="473956">
                  <a:extLst>
                    <a:ext uri="{9D8B030D-6E8A-4147-A177-3AD203B41FA5}">
                      <a16:colId xmlns:a16="http://schemas.microsoft.com/office/drawing/2014/main" val="1182498498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96729729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753931128"/>
                    </a:ext>
                  </a:extLst>
                </a:gridCol>
              </a:tblGrid>
              <a:tr h="277363"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effectLst/>
                        </a:rPr>
                        <a:t>MW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Anzahl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>
                          <a:effectLst/>
                        </a:rPr>
                        <a:t>Änderung zum Vortag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900" dirty="0" err="1">
                          <a:effectLst/>
                        </a:rPr>
                        <a:t>Infek</a:t>
                      </a:r>
                      <a:r>
                        <a:rPr lang="de-DE" sz="900" dirty="0">
                          <a:effectLst/>
                        </a:rPr>
                        <a:t>. pro 100.000 EW </a:t>
                      </a:r>
                    </a:p>
                  </a:txBody>
                  <a:tcPr marL="39623" marR="39623" marT="19812" marB="19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468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800" dirty="0"/>
                        <a:t>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>
                          <a:effectLst/>
                        </a:rPr>
                        <a:t>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>
                          <a:effectLst/>
                        </a:rPr>
                        <a:t>+1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>
                          <a:effectLst/>
                        </a:rPr>
                        <a:t>0.0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6043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47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>
                          <a:effectLst/>
                        </a:rPr>
                        <a:t>37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+1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0.0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308312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48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204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+4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0.2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561953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49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800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+20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1.0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709176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50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3040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+136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3.7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026697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51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7632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+1375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9.2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216639"/>
                  </a:ext>
                </a:extLst>
              </a:tr>
              <a:tr h="158494">
                <a:tc>
                  <a:txBody>
                    <a:bodyPr/>
                    <a:lstStyle/>
                    <a:p>
                      <a:pPr algn="l"/>
                      <a:r>
                        <a:rPr lang="de-DE" sz="800">
                          <a:effectLst/>
                        </a:rPr>
                        <a:t>52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1407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>
                          <a:effectLst/>
                        </a:rPr>
                        <a:t>+1149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>
                          <a:effectLst/>
                        </a:rPr>
                        <a:t>1.7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47438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0549AE57-3711-43F0-BE8D-24426F343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577" y="869044"/>
            <a:ext cx="2857500" cy="2857500"/>
          </a:xfrm>
          <a:prstGeom prst="rect">
            <a:avLst/>
          </a:prstGeom>
        </p:spPr>
      </p:pic>
      <p:pic>
        <p:nvPicPr>
          <p:cNvPr id="1026" name="Picture 2" descr="Abbildung 1: Anzahl der übermittelten Fälle pro Meldewoche. Der graue Bereich markiert den Zeitraum mit besonders großer Unsicherheit. Für diesen Bereich wird mit einer hohen Anzahl an Neu- und Nachmeldungen gerechnet.">
            <a:extLst>
              <a:ext uri="{FF2B5EF4-FFF2-40B4-BE49-F238E27FC236}">
                <a16:creationId xmlns:a16="http://schemas.microsoft.com/office/drawing/2014/main" id="{5ED56F78-EE36-4151-8124-DA1450B7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73" y="2361876"/>
            <a:ext cx="2542309" cy="25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8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310D8E-05FD-4744-9B97-42D613E3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75C804-E05E-44CC-9C8A-81DE12F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BA452FB-E900-401C-BDC6-92DC8322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1313"/>
            <a:ext cx="7983646" cy="714291"/>
          </a:xfrm>
        </p:spPr>
        <p:txBody>
          <a:bodyPr/>
          <a:lstStyle/>
          <a:p>
            <a:r>
              <a:rPr lang="de-DE" dirty="0"/>
              <a:t>Beschreibung der übermittelten Fälle (29.12.2021)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F8500EC8-D4DF-4FB3-A1D7-93CD4ADAE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51371"/>
              </p:ext>
            </p:extLst>
          </p:nvPr>
        </p:nvGraphicFramePr>
        <p:xfrm>
          <a:off x="407169" y="998911"/>
          <a:ext cx="5389737" cy="1219200"/>
        </p:xfrm>
        <a:graphic>
          <a:graphicData uri="http://schemas.openxmlformats.org/drawingml/2006/table">
            <a:tbl>
              <a:tblPr/>
              <a:tblGrid>
                <a:gridCol w="955039">
                  <a:extLst>
                    <a:ext uri="{9D8B030D-6E8A-4147-A177-3AD203B41FA5}">
                      <a16:colId xmlns:a16="http://schemas.microsoft.com/office/drawing/2014/main" val="2465566143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019400709"/>
                    </a:ext>
                  </a:extLst>
                </a:gridCol>
                <a:gridCol w="632459">
                  <a:extLst>
                    <a:ext uri="{9D8B030D-6E8A-4147-A177-3AD203B41FA5}">
                      <a16:colId xmlns:a16="http://schemas.microsoft.com/office/drawing/2014/main" val="3954401386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95184032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9088763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2448891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68651091"/>
                    </a:ext>
                  </a:extLst>
                </a:gridCol>
                <a:gridCol w="645018">
                  <a:extLst>
                    <a:ext uri="{9D8B030D-6E8A-4147-A177-3AD203B41FA5}">
                      <a16:colId xmlns:a16="http://schemas.microsoft.com/office/drawing/2014/main" val="264647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de-DE" sz="1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0 - 4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5 - 14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15 - 34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35 - 59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60 - 79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80+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Gesamt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41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800" dirty="0">
                          <a:effectLst/>
                        </a:rPr>
                        <a:t>Fälle (gesamt)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269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1375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6067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4324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947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142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>
                          <a:effectLst/>
                        </a:rPr>
                        <a:t>13124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740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800" dirty="0">
                          <a:effectLst/>
                        </a:rPr>
                        <a:t>Hospitalisiert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35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45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40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30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>
                          <a:effectLst/>
                        </a:rPr>
                        <a:t>159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76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800" dirty="0">
                          <a:effectLst/>
                        </a:rPr>
                        <a:t>Verstorben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>
                          <a:effectLst/>
                        </a:rPr>
                        <a:t>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>
                          <a:effectLst/>
                        </a:rPr>
                        <a:t>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047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800" dirty="0">
                          <a:effectLst/>
                        </a:rPr>
                        <a:t>Reinfektionen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104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64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>
                          <a:effectLst/>
                        </a:rPr>
                        <a:t>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>
                          <a:effectLst/>
                        </a:rPr>
                        <a:t>185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435939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511ECDB6-1E12-4013-BFC9-D024CDAF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20" y="684847"/>
            <a:ext cx="2430780" cy="243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868ED00-26A0-4935-83F0-96FCAB81A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543084"/>
              </p:ext>
            </p:extLst>
          </p:nvPr>
        </p:nvGraphicFramePr>
        <p:xfrm>
          <a:off x="325888" y="2916500"/>
          <a:ext cx="3496044" cy="1257300"/>
        </p:xfrm>
        <a:graphic>
          <a:graphicData uri="http://schemas.openxmlformats.org/drawingml/2006/table">
            <a:tbl>
              <a:tblPr/>
              <a:tblGrid>
                <a:gridCol w="1718043">
                  <a:extLst>
                    <a:ext uri="{9D8B030D-6E8A-4147-A177-3AD203B41FA5}">
                      <a16:colId xmlns:a16="http://schemas.microsoft.com/office/drawing/2014/main" val="205884704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580667252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1565309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50" b="1" dirty="0">
                          <a:effectLst/>
                        </a:rPr>
                        <a:t>Impfkategorie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dirty="0">
                          <a:effectLst/>
                        </a:rPr>
                        <a:t>Anzahl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b="1" dirty="0">
                          <a:effectLst/>
                        </a:rPr>
                        <a:t>Anteil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344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50">
                          <a:effectLst/>
                        </a:rPr>
                        <a:t>Nicht geimpft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>
                          <a:effectLst/>
                        </a:rPr>
                        <a:t>1538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>
                          <a:effectLst/>
                        </a:rPr>
                        <a:t>21.3%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785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50">
                          <a:effectLst/>
                        </a:rPr>
                        <a:t>Unvollständig geimpft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dirty="0">
                          <a:effectLst/>
                        </a:rPr>
                        <a:t>643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>
                          <a:effectLst/>
                        </a:rPr>
                        <a:t>8.9%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247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50">
                          <a:effectLst/>
                        </a:rPr>
                        <a:t>Vollständig geimpft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>
                          <a:effectLst/>
                        </a:rPr>
                        <a:t>3609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dirty="0">
                          <a:effectLst/>
                        </a:rPr>
                        <a:t>50.0%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162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50">
                          <a:effectLst/>
                        </a:rPr>
                        <a:t>Auffrischimpfung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dirty="0">
                          <a:effectLst/>
                        </a:rPr>
                        <a:t>1429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50" dirty="0">
                          <a:effectLst/>
                        </a:rPr>
                        <a:t>19.8%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887344"/>
                  </a:ext>
                </a:extLst>
              </a:tr>
            </a:tbl>
          </a:graphicData>
        </a:graphic>
      </p:graphicFrame>
      <p:pic>
        <p:nvPicPr>
          <p:cNvPr id="2052" name="Picture 4">
            <a:extLst>
              <a:ext uri="{FF2B5EF4-FFF2-40B4-BE49-F238E27FC236}">
                <a16:creationId xmlns:a16="http://schemas.microsoft.com/office/drawing/2014/main" id="{6B51C10F-0B33-4887-ABA4-97838E9A6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40" y="2539710"/>
            <a:ext cx="2603790" cy="26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73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C24FB6-C5AB-4D12-B201-E0F75E9C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123A20-2E13-48D0-A9B5-8C0ADDE1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563733-B14A-416C-92EC-03A1CCD6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26" y="180991"/>
            <a:ext cx="7983646" cy="714291"/>
          </a:xfrm>
        </p:spPr>
        <p:txBody>
          <a:bodyPr/>
          <a:lstStyle/>
          <a:p>
            <a:r>
              <a:rPr lang="de-DE" dirty="0"/>
              <a:t>Modell: Anstieg des Anteil in der Stichprobe (</a:t>
            </a:r>
            <a:r>
              <a:rPr lang="de-DE" dirty="0" err="1"/>
              <a:t>Genomseq</a:t>
            </a:r>
            <a:r>
              <a:rPr lang="de-DE" dirty="0"/>
              <a:t>.)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8FFC73A-2E18-4DCD-A2A2-B773B9AA8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69" y="750778"/>
            <a:ext cx="6385560" cy="36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21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Bildschirmpräsentation (16:9)</PresentationFormat>
  <Paragraphs>166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VOC/VOI in Erhebungssystemen</vt:lpstr>
      <vt:lpstr>Übermittelte Omikron-Fälle (PCR, Seq.)</vt:lpstr>
      <vt:lpstr>Beschreibung der übermittelten Fälle (29.12.2021)</vt:lpstr>
      <vt:lpstr>Modell: Anstieg des Anteil in der Stichprobe (Genomseq.)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sieversc</cp:lastModifiedBy>
  <cp:revision>824</cp:revision>
  <dcterms:created xsi:type="dcterms:W3CDTF">2015-11-02T12:29:13Z</dcterms:created>
  <dcterms:modified xsi:type="dcterms:W3CDTF">2021-12-29T10:26:36Z</dcterms:modified>
</cp:coreProperties>
</file>