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773" r:id="rId2"/>
    <p:sldId id="265" r:id="rId3"/>
    <p:sldId id="270" r:id="rId4"/>
    <p:sldId id="784" r:id="rId5"/>
    <p:sldId id="785" r:id="rId6"/>
    <p:sldId id="782" r:id="rId7"/>
    <p:sldId id="786" r:id="rId8"/>
    <p:sldId id="787" r:id="rId9"/>
    <p:sldId id="774" r:id="rId10"/>
    <p:sldId id="783" r:id="rId11"/>
    <p:sldId id="779" r:id="rId12"/>
    <p:sldId id="781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89730" autoAdjust="0"/>
  </p:normalViewPr>
  <p:slideViewPr>
    <p:cSldViewPr snapToGrid="0">
      <p:cViewPr varScale="1">
        <p:scale>
          <a:sx n="55" d="100"/>
          <a:sy n="55" d="100"/>
        </p:scale>
        <p:origin x="2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EFB5-3C54-4991-A9C6-69ACFF268709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3C935-0D51-43CD-8359-D6D62A69F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66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54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Annahmen: R = 6 (Delta) -&gt; R= 4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onset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 4000 Folgefälle die durch Isolierung vermeidbar sind.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Ungeimpfte Population.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geimpfter Population: Folgefallzahl durch 3 teilen (Impfeffektivität 67% gegen Infektion)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3C935-0D51-43CD-8359-D6D62A69FA1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32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PCR-Abschlusstest:</a:t>
            </a:r>
            <a:br>
              <a:rPr lang="de-DE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 ÷ 4000 = 0.01%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3C935-0D51-43CD-8359-D6D62A69FA1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5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831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206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08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70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195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 err="1"/>
              <a:t>Pinf</a:t>
            </a:r>
            <a:r>
              <a:rPr lang="de-DE" dirty="0"/>
              <a:t> ist </a:t>
            </a:r>
            <a:r>
              <a:rPr lang="de-DE" dirty="0" err="1"/>
              <a:t>evtl</a:t>
            </a:r>
            <a:r>
              <a:rPr lang="de-DE" dirty="0"/>
              <a:t> leichter zu kommunizieren: die Wahrscheinlichkeit, dass ein Patient am Ende der Isolierung noch ansteckend ist. </a:t>
            </a:r>
            <a:r>
              <a:rPr lang="de-DE" dirty="0" err="1"/>
              <a:t>Pinf</a:t>
            </a:r>
            <a:r>
              <a:rPr lang="de-DE" dirty="0"/>
              <a:t> liegt bei 14 Tagen Isolation unter 1%.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99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21F70-8934-426A-BF40-7B9025BBA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94016-1DB0-4F1A-9992-4B9C5D0AA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16F989-5C61-4E8B-A013-92E5A6D39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3C40F2-D33E-4276-B177-9FFBEA87C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B6B5FC-1BE3-4647-BEEA-B36DD003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31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982BB-C6C9-4A9B-87E4-88C762D4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471C0A-FCDB-4463-BBE3-2263C1470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B282DD-AC3A-4E1D-BBAB-417BC26C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8CD70F-F954-43A4-AB21-776DCF43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FD4C6F-92DD-4758-B291-43F40FCB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96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3C8DD71-9DC0-4AFA-BCAD-96591501D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28D0CC4-1495-4AF4-B2E5-EF7E3461E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F4AF34-5723-47BD-9EE3-FB1098B6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E5588A-BF00-4623-BB75-499ADCF2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812201-C857-4CEB-AB15-37E8FC61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88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BBD61-C99D-4205-A7EF-F4A6001C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0A6D75-CE63-4BA3-9285-2FB2493B1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FBFA66-0BDA-44F1-B2DE-FE76F3D2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5D60B2-C6BE-459E-8113-ACA73E3F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332419-C1B9-4B63-BCB9-62D8F171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59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6E021-DA1B-42A8-9DB4-A84E1238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A3795D-9CC1-4509-BE04-E2D741E22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4538B-C7B9-471E-892C-BA8A9D82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FA3F67-AE05-4A4C-8B58-4FE6E6D4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5AF7E2-FF66-47EE-A129-0727C09B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99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850E1-B539-4780-9C36-1DF6C15D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B7EA6B-8EAD-43E2-B7EA-36DC91007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F1C0D6-E858-4AC2-9925-22C837116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FA0913-8116-4758-865D-4265E410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973CEA-AA05-443C-AC3C-EF509382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E2059D-2FD9-494F-9612-840D4BB7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B1B89-328A-4822-A6B6-F26E5C6A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51A155-02CE-4489-865C-8857FC12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F617C5-502C-44C5-ACA2-796EB22BC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379DC43-BCA9-43C5-9E80-D0C7D7BC3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1C16AC6-3229-4064-BAC2-661957C0A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CA392B9-0B6D-440F-A8CC-671C8719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5497F24-FA8B-4FDF-B3DC-84919EE65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81E4D2A-23C9-473B-B2E1-E981AFCB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61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50781-34D7-44CD-B740-829055BC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36F7B4-A1DF-447C-A9AB-85D5FE51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0AD674-1C60-4F80-8885-2A5BE0CF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E48539-F7EF-4761-873C-5367AF46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38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5886FB-5278-42DF-A0E6-2C6F0356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98BF5E-7EA2-4189-A2F3-46AC42C8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1C9335-090B-4FE8-A41F-84555133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75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76C4A-85C5-4C9F-981A-49872109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8DDF81-1E38-44A4-84E0-24E1FB7FE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8D2ED8-AB3C-4F72-9D1C-E034BB42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72C03C-5AB4-4E27-9533-B2EE5362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FF9E61-AD70-4CC5-9ADD-D05C72C6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B6953B-0C1B-4467-8898-E18858A6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90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BA46F-18FC-49E2-BB0F-F7D1D8C9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C7BC38A-1C66-4FCA-8A32-CE7F2740C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6921B8-BFF9-45C8-8B27-739CDAD4D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E80F67-2543-4B35-98DD-1BCF4685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3621F9-D972-45FD-A795-36D765CA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F41536-1085-4BD6-BD00-F688C962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11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1DF0B0F-6175-4F57-A6C5-4EDC21AF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9AF8EE-901C-4123-A9DC-B528E43AA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9BD784-51CA-453A-AE22-D35412229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8A43F-C8FF-4A3F-B283-B1438E7CF400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AD2EEF-AEEC-4321-B2CF-0E6761678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93C6ED-E94C-419E-B3B7-2DBBF307B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68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BA268E4-C904-4BC9-AED3-1B4427994F88}"/>
              </a:ext>
            </a:extLst>
          </p:cNvPr>
          <p:cNvSpPr txBox="1"/>
          <p:nvPr/>
        </p:nvSpPr>
        <p:spPr>
          <a:xfrm>
            <a:off x="284813" y="1441343"/>
            <a:ext cx="1142250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Risikoabschätzung für unterschiedliche Isolierungsstrategien</a:t>
            </a:r>
          </a:p>
          <a:p>
            <a:pPr algn="ctr"/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Krisenstabssitzung am 8.10.21</a:t>
            </a:r>
          </a:p>
          <a:p>
            <a:pPr algn="ctr"/>
            <a:endParaRPr lang="de-DE" sz="2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Niebank, Oh, Kröger, von Kleist</a:t>
            </a:r>
          </a:p>
          <a:p>
            <a:pPr algn="ctr">
              <a:spcBef>
                <a:spcPts val="600"/>
              </a:spcBef>
            </a:pPr>
            <a:r>
              <a:rPr lang="de-DE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ZBS 7, FG17, FG36, P5</a:t>
            </a:r>
          </a:p>
          <a:p>
            <a:pPr algn="ctr">
              <a:spcBef>
                <a:spcPts val="600"/>
              </a:spcBef>
            </a:pPr>
            <a:r>
              <a:rPr lang="de-DE" sz="2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Abt. 1 Diagnostik AG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9794157-EAC1-46C1-9277-FC025D52B0F8}"/>
              </a:ext>
            </a:extLst>
          </p:cNvPr>
          <p:cNvCxnSpPr>
            <a:cxnSpLocks/>
          </p:cNvCxnSpPr>
          <p:nvPr/>
        </p:nvCxnSpPr>
        <p:spPr>
          <a:xfrm>
            <a:off x="4497572" y="5053030"/>
            <a:ext cx="30621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948D01B1-85C1-4418-9CAB-FF563104ADBF}"/>
              </a:ext>
            </a:extLst>
          </p:cNvPr>
          <p:cNvSpPr txBox="1"/>
          <p:nvPr/>
        </p:nvSpPr>
        <p:spPr>
          <a:xfrm>
            <a:off x="3544415" y="5748870"/>
            <a:ext cx="4903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29.12.2021</a:t>
            </a:r>
          </a:p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+ Ergänzung zu 5d Isolierung </a:t>
            </a:r>
          </a:p>
        </p:txBody>
      </p:sp>
    </p:spTree>
    <p:extLst>
      <p:ext uri="{BB962C8B-B14F-4D97-AF65-F5344CB8AC3E}">
        <p14:creationId xmlns:p14="http://schemas.microsoft.com/office/powerpoint/2010/main" val="206927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E5CAC-0359-A44A-A503-86868B9D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654" y="-27562"/>
            <a:ext cx="8229600" cy="965792"/>
          </a:xfrm>
        </p:spPr>
        <p:txBody>
          <a:bodyPr/>
          <a:lstStyle/>
          <a:p>
            <a:r>
              <a:rPr lang="de-DE" dirty="0" err="1"/>
              <a:t>Methods</a:t>
            </a:r>
            <a:r>
              <a:rPr lang="de-DE" dirty="0"/>
              <a:t> – </a:t>
            </a:r>
            <a:r>
              <a:rPr lang="de-DE" dirty="0" err="1"/>
              <a:t>brief</a:t>
            </a:r>
            <a:r>
              <a:rPr lang="de-DE" dirty="0"/>
              <a:t> </a:t>
            </a:r>
            <a:r>
              <a:rPr lang="de-DE" dirty="0" err="1"/>
              <a:t>math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D58A-6168-8848-931C-5E43D8E2E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800" y="792918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de-DE" u="sng" dirty="0"/>
              <a:t>Output: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000438-1647-9E45-82BF-BD5F7ED20943}"/>
              </a:ext>
            </a:extLst>
          </p:cNvPr>
          <p:cNvSpPr/>
          <p:nvPr/>
        </p:nvSpPr>
        <p:spPr>
          <a:xfrm>
            <a:off x="8802169" y="1124744"/>
            <a:ext cx="1541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Residual </a:t>
            </a:r>
            <a:r>
              <a:rPr lang="de-DE" b="1" dirty="0" err="1"/>
              <a:t>risk</a:t>
            </a:r>
            <a:r>
              <a:rPr lang="de-DE" b="1" dirty="0"/>
              <a:t> </a:t>
            </a:r>
            <a:r>
              <a:rPr lang="de-DE" b="1" dirty="0">
                <a:solidFill>
                  <a:srgbClr val="0070C0"/>
                </a:solidFill>
              </a:rPr>
              <a:t>after </a:t>
            </a:r>
            <a:r>
              <a:rPr lang="de-DE" b="1" dirty="0" err="1">
                <a:solidFill>
                  <a:srgbClr val="0070C0"/>
                </a:solidFill>
              </a:rPr>
              <a:t>isolation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or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quarantine</a:t>
            </a:r>
            <a:endParaRPr lang="de-DE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4A6098-FBDF-3C44-BC2F-9CDC29AE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98" y="3185764"/>
            <a:ext cx="4488886" cy="35453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8D372F-9EED-5A42-B3CE-9EB9E5493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94" y="1461866"/>
            <a:ext cx="6518989" cy="1299537"/>
          </a:xfrm>
          <a:prstGeom prst="rect">
            <a:avLst/>
          </a:prstGeom>
        </p:spPr>
      </p:pic>
      <p:sp>
        <p:nvSpPr>
          <p:cNvPr id="22" name="Left Brace 21">
            <a:extLst>
              <a:ext uri="{FF2B5EF4-FFF2-40B4-BE49-F238E27FC236}">
                <a16:creationId xmlns:a16="http://schemas.microsoft.com/office/drawing/2014/main" id="{53F8563B-6C6D-D04C-B9B3-424A4AD65A1B}"/>
              </a:ext>
            </a:extLst>
          </p:cNvPr>
          <p:cNvSpPr/>
          <p:nvPr/>
        </p:nvSpPr>
        <p:spPr>
          <a:xfrm rot="10800000">
            <a:off x="8235565" y="1469390"/>
            <a:ext cx="457262" cy="67537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E62FE1-AE0C-8B47-BA76-924F02958C27}"/>
              </a:ext>
            </a:extLst>
          </p:cNvPr>
          <p:cNvSpPr/>
          <p:nvPr/>
        </p:nvSpPr>
        <p:spPr>
          <a:xfrm>
            <a:off x="8875390" y="2078905"/>
            <a:ext cx="1541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/>
              <a:t>risk</a:t>
            </a:r>
            <a:r>
              <a:rPr lang="de-DE" b="1" dirty="0"/>
              <a:t> </a:t>
            </a:r>
            <a:r>
              <a:rPr lang="de-DE" b="1" dirty="0" err="1">
                <a:solidFill>
                  <a:srgbClr val="00B050"/>
                </a:solidFill>
              </a:rPr>
              <a:t>w</a:t>
            </a:r>
            <a:r>
              <a:rPr lang="de-DE" b="1" dirty="0">
                <a:solidFill>
                  <a:srgbClr val="00B050"/>
                </a:solidFill>
              </a:rPr>
              <a:t>/o </a:t>
            </a:r>
            <a:r>
              <a:rPr lang="de-DE" b="1" dirty="0" err="1">
                <a:solidFill>
                  <a:srgbClr val="00B050"/>
                </a:solidFill>
              </a:rPr>
              <a:t>isolation</a:t>
            </a:r>
            <a:r>
              <a:rPr lang="de-DE" b="1" dirty="0">
                <a:solidFill>
                  <a:srgbClr val="00B050"/>
                </a:solidFill>
              </a:rPr>
              <a:t> </a:t>
            </a:r>
            <a:r>
              <a:rPr lang="de-DE" b="1" dirty="0" err="1">
                <a:solidFill>
                  <a:srgbClr val="00B050"/>
                </a:solidFill>
              </a:rPr>
              <a:t>or</a:t>
            </a:r>
            <a:r>
              <a:rPr lang="de-DE" b="1" dirty="0">
                <a:solidFill>
                  <a:srgbClr val="00B050"/>
                </a:solidFill>
              </a:rPr>
              <a:t> </a:t>
            </a:r>
            <a:r>
              <a:rPr lang="de-DE" b="1" dirty="0" err="1">
                <a:solidFill>
                  <a:srgbClr val="00B050"/>
                </a:solidFill>
              </a:rPr>
              <a:t>quarantine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0FC1C1A-C890-F543-AB66-9B6D44264BB0}"/>
              </a:ext>
            </a:extLst>
          </p:cNvPr>
          <p:cNvSpPr/>
          <p:nvPr/>
        </p:nvSpPr>
        <p:spPr>
          <a:xfrm rot="10800000">
            <a:off x="8214733" y="2221905"/>
            <a:ext cx="457262" cy="649199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491BD3-9036-5D44-8B54-34FDA138ED4F}"/>
              </a:ext>
            </a:extLst>
          </p:cNvPr>
          <p:cNvSpPr/>
          <p:nvPr/>
        </p:nvSpPr>
        <p:spPr>
          <a:xfrm>
            <a:off x="1559496" y="3091709"/>
            <a:ext cx="556784" cy="51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A0900B-FB59-FE44-84A2-794116A33909}"/>
              </a:ext>
            </a:extLst>
          </p:cNvPr>
          <p:cNvSpPr/>
          <p:nvPr/>
        </p:nvSpPr>
        <p:spPr>
          <a:xfrm>
            <a:off x="1637198" y="6341013"/>
            <a:ext cx="556784" cy="51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B5F2BB0-4161-7044-939A-9B3D0098B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271" y="3185764"/>
            <a:ext cx="4545991" cy="342775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11752D6-69C6-2246-9D17-9651A80CD9A9}"/>
              </a:ext>
            </a:extLst>
          </p:cNvPr>
          <p:cNvSpPr/>
          <p:nvPr/>
        </p:nvSpPr>
        <p:spPr>
          <a:xfrm>
            <a:off x="6082676" y="3091708"/>
            <a:ext cx="373365" cy="51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0F1EBF-9697-6D43-9769-38BEAB6CAF8A}"/>
              </a:ext>
            </a:extLst>
          </p:cNvPr>
          <p:cNvSpPr/>
          <p:nvPr/>
        </p:nvSpPr>
        <p:spPr>
          <a:xfrm>
            <a:off x="5925394" y="6303683"/>
            <a:ext cx="556784" cy="51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716DD4-6638-5844-B39E-8A4AA4B4AB83}"/>
              </a:ext>
            </a:extLst>
          </p:cNvPr>
          <p:cNvSpPr txBox="1"/>
          <p:nvPr/>
        </p:nvSpPr>
        <p:spPr>
          <a:xfrm>
            <a:off x="8034628" y="3509836"/>
            <a:ext cx="153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(negative </a:t>
            </a:r>
            <a:r>
              <a:rPr lang="de-DE" dirty="0" err="1"/>
              <a:t>test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477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B6FAA22-1BF3-42AD-8252-204E3988E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846871"/>
              </p:ext>
            </p:extLst>
          </p:nvPr>
        </p:nvGraphicFramePr>
        <p:xfrm>
          <a:off x="121404" y="1538616"/>
          <a:ext cx="11949192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0744">
                  <a:extLst>
                    <a:ext uri="{9D8B030D-6E8A-4147-A177-3AD203B41FA5}">
                      <a16:colId xmlns:a16="http://schemas.microsoft.com/office/drawing/2014/main" val="1085479055"/>
                    </a:ext>
                  </a:extLst>
                </a:gridCol>
                <a:gridCol w="2897113">
                  <a:extLst>
                    <a:ext uri="{9D8B030D-6E8A-4147-A177-3AD203B41FA5}">
                      <a16:colId xmlns:a16="http://schemas.microsoft.com/office/drawing/2014/main" val="1177451959"/>
                    </a:ext>
                  </a:extLst>
                </a:gridCol>
                <a:gridCol w="2661256">
                  <a:extLst>
                    <a:ext uri="{9D8B030D-6E8A-4147-A177-3AD203B41FA5}">
                      <a16:colId xmlns:a16="http://schemas.microsoft.com/office/drawing/2014/main" val="2574060252"/>
                    </a:ext>
                  </a:extLst>
                </a:gridCol>
                <a:gridCol w="2930284">
                  <a:extLst>
                    <a:ext uri="{9D8B030D-6E8A-4147-A177-3AD203B41FA5}">
                      <a16:colId xmlns:a16="http://schemas.microsoft.com/office/drawing/2014/main" val="4070723071"/>
                    </a:ext>
                  </a:extLst>
                </a:gridCol>
                <a:gridCol w="1529795">
                  <a:extLst>
                    <a:ext uri="{9D8B030D-6E8A-4147-A177-3AD203B41FA5}">
                      <a16:colId xmlns:a16="http://schemas.microsoft.com/office/drawing/2014/main" val="3632475651"/>
                    </a:ext>
                  </a:extLst>
                </a:gridCol>
              </a:tblGrid>
              <a:tr h="4889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Isolierungs-dauer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Ohne Test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</a:t>
                      </a:r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Antigentest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</a:t>
                      </a:r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PCR-Test 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PCR-NPV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14066"/>
                  </a:ext>
                </a:extLst>
              </a:tr>
              <a:tr h="451046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0.06%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[0-3.9%]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0.04%</a:t>
                      </a:r>
                    </a:p>
                    <a:p>
                      <a:pPr algn="ctr"/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[0-2.3%]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0.01%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[0-0.8%]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711530"/>
                  </a:ext>
                </a:extLst>
              </a:tr>
              <a:tr h="44306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[0-18.1%]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[0-10.9%]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[0-3.6%]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853128"/>
                  </a:ext>
                </a:extLst>
              </a:tr>
              <a:tr h="424206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34.3% </a:t>
                      </a:r>
                      <a:br>
                        <a:rPr lang="de-DE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[0.1- 56.4%]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20.6%</a:t>
                      </a:r>
                      <a:br>
                        <a:rPr lang="de-DE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[0.1- 33.9%]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6.9%</a:t>
                      </a:r>
                      <a:br>
                        <a:rPr lang="de-DE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[0- 11.3%]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764453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F709D0E1-78A9-4A90-809D-2BD87B198E71}"/>
              </a:ext>
            </a:extLst>
          </p:cNvPr>
          <p:cNvSpPr/>
          <p:nvPr/>
        </p:nvSpPr>
        <p:spPr>
          <a:xfrm>
            <a:off x="4930815" y="2347795"/>
            <a:ext cx="2673752" cy="82916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FA42B69-C13F-42C0-BB95-D6F5A6A057C7}"/>
              </a:ext>
            </a:extLst>
          </p:cNvPr>
          <p:cNvSpPr/>
          <p:nvPr/>
        </p:nvSpPr>
        <p:spPr>
          <a:xfrm>
            <a:off x="7604567" y="2346880"/>
            <a:ext cx="2939970" cy="82916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CCFD7A-DE0F-486D-82D3-151222CA1F7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Relatives Risiko verschiedener Isolierungsstrategien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2D16BF8-701D-48D9-BF85-4BBCCC33CC57}"/>
              </a:ext>
            </a:extLst>
          </p:cNvPr>
          <p:cNvSpPr/>
          <p:nvPr/>
        </p:nvSpPr>
        <p:spPr>
          <a:xfrm>
            <a:off x="0" y="634283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van der Toorn W, Oh DY, Bourquain D, Michel J, Krause E, Nitsche A, von Kleist M; Working Group on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at RKI. An intra-host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quarantine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travelers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and de-isolation. Patterns 2021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45DAB6-391C-46FC-8704-7B1170B7879C}"/>
              </a:ext>
            </a:extLst>
          </p:cNvPr>
          <p:cNvSpPr/>
          <p:nvPr/>
        </p:nvSpPr>
        <p:spPr>
          <a:xfrm>
            <a:off x="2579077" y="2346880"/>
            <a:ext cx="1840523" cy="8376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892B63C-F53E-4366-BC75-A9534F830A14}"/>
              </a:ext>
            </a:extLst>
          </p:cNvPr>
          <p:cNvSpPr/>
          <p:nvPr/>
        </p:nvSpPr>
        <p:spPr>
          <a:xfrm>
            <a:off x="8065477" y="3184535"/>
            <a:ext cx="1840523" cy="87164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634AB94-DE6F-4E55-B1D6-F518C6354BC7}"/>
              </a:ext>
            </a:extLst>
          </p:cNvPr>
          <p:cNvSpPr/>
          <p:nvPr/>
        </p:nvSpPr>
        <p:spPr>
          <a:xfrm>
            <a:off x="2579076" y="3201531"/>
            <a:ext cx="1840523" cy="837655"/>
          </a:xfrm>
          <a:prstGeom prst="ellipse">
            <a:avLst/>
          </a:prstGeom>
          <a:noFill/>
          <a:ln w="158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42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B6FAA22-1BF3-42AD-8252-204E3988EB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1404" y="1538616"/>
          <a:ext cx="11949192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0744">
                  <a:extLst>
                    <a:ext uri="{9D8B030D-6E8A-4147-A177-3AD203B41FA5}">
                      <a16:colId xmlns:a16="http://schemas.microsoft.com/office/drawing/2014/main" val="1085479055"/>
                    </a:ext>
                  </a:extLst>
                </a:gridCol>
                <a:gridCol w="2897113">
                  <a:extLst>
                    <a:ext uri="{9D8B030D-6E8A-4147-A177-3AD203B41FA5}">
                      <a16:colId xmlns:a16="http://schemas.microsoft.com/office/drawing/2014/main" val="1177451959"/>
                    </a:ext>
                  </a:extLst>
                </a:gridCol>
                <a:gridCol w="2661256">
                  <a:extLst>
                    <a:ext uri="{9D8B030D-6E8A-4147-A177-3AD203B41FA5}">
                      <a16:colId xmlns:a16="http://schemas.microsoft.com/office/drawing/2014/main" val="2574060252"/>
                    </a:ext>
                  </a:extLst>
                </a:gridCol>
                <a:gridCol w="2930284">
                  <a:extLst>
                    <a:ext uri="{9D8B030D-6E8A-4147-A177-3AD203B41FA5}">
                      <a16:colId xmlns:a16="http://schemas.microsoft.com/office/drawing/2014/main" val="4070723071"/>
                    </a:ext>
                  </a:extLst>
                </a:gridCol>
                <a:gridCol w="1529795">
                  <a:extLst>
                    <a:ext uri="{9D8B030D-6E8A-4147-A177-3AD203B41FA5}">
                      <a16:colId xmlns:a16="http://schemas.microsoft.com/office/drawing/2014/main" val="3632475651"/>
                    </a:ext>
                  </a:extLst>
                </a:gridCol>
              </a:tblGrid>
              <a:tr h="4889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Isolierungs-dauer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Ohne Test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</a:t>
                      </a:r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Antigentest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</a:t>
                      </a:r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PCR-Test 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PCR-NPV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14066"/>
                  </a:ext>
                </a:extLst>
              </a:tr>
              <a:tr h="451046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&lt;1%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[&lt;1-20%]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&lt;1%</a:t>
                      </a:r>
                    </a:p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[&lt;1- 9%]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&lt;1% 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[&lt;1- 4%]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711530"/>
                  </a:ext>
                </a:extLst>
              </a:tr>
              <a:tr h="44306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</a:t>
                      </a:r>
                      <a:r>
                        <a:rPr lang="de-DE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[&lt;1- 30%]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[&lt;1- 13%]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853128"/>
                  </a:ext>
                </a:extLst>
              </a:tr>
              <a:tr h="424206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 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[1-99%]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 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[&lt;1-60%]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[&lt;1- 20%]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7644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7FCCFD7A-DE0F-486D-82D3-151222CA1F78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P (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): Wahrscheinlichkeit, dass ein Patient am Ende der Isolierung noch kontagiös ist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2D16BF8-701D-48D9-BF85-4BBCCC33CC57}"/>
              </a:ext>
            </a:extLst>
          </p:cNvPr>
          <p:cNvSpPr/>
          <p:nvPr/>
        </p:nvSpPr>
        <p:spPr>
          <a:xfrm>
            <a:off x="0" y="634283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van der Toorn W, Oh DY, Bourquain D, Michel J, Krause E, Nitsche A, von Kleist M; Working Group on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at RKI. An intra-host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quarantine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travelers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and de-isolation. Patterns 2021</a:t>
            </a:r>
          </a:p>
        </p:txBody>
      </p:sp>
    </p:spTree>
    <p:extLst>
      <p:ext uri="{BB962C8B-B14F-4D97-AF65-F5344CB8AC3E}">
        <p14:creationId xmlns:p14="http://schemas.microsoft.com/office/powerpoint/2010/main" val="345765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1B1F6D1-A537-463F-BD76-25F59BAFE8ED}"/>
              </a:ext>
            </a:extLst>
          </p:cNvPr>
          <p:cNvSpPr txBox="1"/>
          <p:nvPr/>
        </p:nvSpPr>
        <p:spPr>
          <a:xfrm>
            <a:off x="825416" y="1440000"/>
            <a:ext cx="353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 u="sng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Keine Isolierung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42D42F-49BD-482F-B5C1-9528E3954150}"/>
              </a:ext>
            </a:extLst>
          </p:cNvPr>
          <p:cNvSpPr txBox="1"/>
          <p:nvPr/>
        </p:nvSpPr>
        <p:spPr>
          <a:xfrm>
            <a:off x="6754582" y="1440000"/>
            <a:ext cx="353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>
                <a:latin typeface="Arial" panose="020B0604020202020204" pitchFamily="34" charset="0"/>
                <a:cs typeface="Arial" panose="020B0604020202020204" pitchFamily="34" charset="0"/>
              </a:rPr>
              <a:t>5 Tage Isolierung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EAF50E44-CFD6-4314-853C-6ACB18C411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904353"/>
              </p:ext>
            </p:extLst>
          </p:nvPr>
        </p:nvGraphicFramePr>
        <p:xfrm>
          <a:off x="169977" y="1901665"/>
          <a:ext cx="11852045" cy="4199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Prism 9" r:id="rId4" imgW="9362448" imgH="3318194" progId="Prism9.Document">
                  <p:embed/>
                </p:oleObj>
              </mc:Choice>
              <mc:Fallback>
                <p:oleObj name="Prism 9" r:id="rId4" imgW="9362448" imgH="3318194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977" y="1901665"/>
                        <a:ext cx="11852045" cy="4199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B13AC826-F3B4-41F8-A68D-367A5201E66A}"/>
              </a:ext>
            </a:extLst>
          </p:cNvPr>
          <p:cNvSpPr txBox="1"/>
          <p:nvPr/>
        </p:nvSpPr>
        <p:spPr>
          <a:xfrm>
            <a:off x="6898167" y="3316096"/>
            <a:ext cx="14879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2630 </a:t>
            </a:r>
            <a:br>
              <a:rPr lang="de-DE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Folgefälle </a:t>
            </a:r>
            <a:br>
              <a:rPr lang="de-DE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verhindert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B8AED22-7105-4FC9-82C5-1EFBF9882FF8}"/>
              </a:ext>
            </a:extLst>
          </p:cNvPr>
          <p:cNvSpPr txBox="1"/>
          <p:nvPr/>
        </p:nvSpPr>
        <p:spPr>
          <a:xfrm>
            <a:off x="3219884" y="3439207"/>
            <a:ext cx="2116285" cy="43088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 Folgefälle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75C67DAA-B204-4BA8-8C99-5D99F240802C}"/>
              </a:ext>
            </a:extLst>
          </p:cNvPr>
          <p:cNvCxnSpPr>
            <a:cxnSpLocks/>
          </p:cNvCxnSpPr>
          <p:nvPr/>
        </p:nvCxnSpPr>
        <p:spPr>
          <a:xfrm>
            <a:off x="8386075" y="3053164"/>
            <a:ext cx="11235" cy="229003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8ECED74B-9A62-4F7F-9F90-8D583E3D3F20}"/>
              </a:ext>
            </a:extLst>
          </p:cNvPr>
          <p:cNvSpPr txBox="1"/>
          <p:nvPr/>
        </p:nvSpPr>
        <p:spPr>
          <a:xfrm>
            <a:off x="9068855" y="3439207"/>
            <a:ext cx="2116285" cy="43088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1370 Folgefälle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0676FE5-3497-4E70-9DF8-A19D029D5ECE}"/>
              </a:ext>
            </a:extLst>
          </p:cNvPr>
          <p:cNvGrpSpPr/>
          <p:nvPr/>
        </p:nvGrpSpPr>
        <p:grpSpPr>
          <a:xfrm>
            <a:off x="909392" y="5976493"/>
            <a:ext cx="9217605" cy="937949"/>
            <a:chOff x="909392" y="5976493"/>
            <a:chExt cx="9217605" cy="937949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22A54411-CFCB-41AC-81B8-270EF1BF1145}"/>
                </a:ext>
              </a:extLst>
            </p:cNvPr>
            <p:cNvSpPr txBox="1"/>
            <p:nvPr/>
          </p:nvSpPr>
          <p:spPr>
            <a:xfrm>
              <a:off x="6923876" y="5976493"/>
              <a:ext cx="3203121" cy="937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Relatives Risiko:</a:t>
              </a:r>
              <a:b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1370 ÷ 4000 = 34.3% 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183390A-ACA8-4426-9E61-4746F8B88B57}"/>
                </a:ext>
              </a:extLst>
            </p:cNvPr>
            <p:cNvSpPr txBox="1"/>
            <p:nvPr/>
          </p:nvSpPr>
          <p:spPr>
            <a:xfrm>
              <a:off x="909392" y="5976493"/>
              <a:ext cx="3118161" cy="937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Relatives Risiko:</a:t>
              </a:r>
              <a:b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4000 ÷ 4000 = 100% </a:t>
              </a: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2914E1E4-2C01-44CA-A492-E39B0661C863}"/>
              </a:ext>
            </a:extLst>
          </p:cNvPr>
          <p:cNvSpPr txBox="1"/>
          <p:nvPr/>
        </p:nvSpPr>
        <p:spPr>
          <a:xfrm>
            <a:off x="169977" y="113348"/>
            <a:ext cx="11782753" cy="873316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Virtuelle Kohorte von 1000 Patienten, Tag 0 (Symptombeginn) bis Tag 14+ </a:t>
            </a:r>
          </a:p>
          <a:p>
            <a:pPr>
              <a:lnSpc>
                <a:spcPct val="11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Ziel: Anzahl der Folgefälle minimieren durch Isolierung +/- Testen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E1DD26EF-1DF3-441C-AA5F-CC418752E7C2}"/>
              </a:ext>
            </a:extLst>
          </p:cNvPr>
          <p:cNvSpPr/>
          <p:nvPr/>
        </p:nvSpPr>
        <p:spPr>
          <a:xfrm>
            <a:off x="6096000" y="1169582"/>
            <a:ext cx="5844363" cy="480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2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E324838-AEA9-4588-B511-032C56B0D7BE}"/>
              </a:ext>
            </a:extLst>
          </p:cNvPr>
          <p:cNvGrpSpPr/>
          <p:nvPr/>
        </p:nvGrpSpPr>
        <p:grpSpPr>
          <a:xfrm>
            <a:off x="169200" y="1440000"/>
            <a:ext cx="11861504" cy="5474442"/>
            <a:chOff x="169200" y="248481"/>
            <a:chExt cx="11861504" cy="5474442"/>
          </a:xfrm>
        </p:grpSpPr>
        <p:graphicFrame>
          <p:nvGraphicFramePr>
            <p:cNvPr id="2" name="Objekt 1">
              <a:extLst>
                <a:ext uri="{FF2B5EF4-FFF2-40B4-BE49-F238E27FC236}">
                  <a16:creationId xmlns:a16="http://schemas.microsoft.com/office/drawing/2014/main" id="{BC236874-8A20-44A2-97BD-695FDA725A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6041081"/>
                </p:ext>
              </p:extLst>
            </p:nvPr>
          </p:nvGraphicFramePr>
          <p:xfrm>
            <a:off x="169200" y="709200"/>
            <a:ext cx="11861504" cy="420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0" name="Prism 9" r:id="rId4" imgW="9362448" imgH="3316754" progId="Prism9.Document">
                    <p:embed/>
                  </p:oleObj>
                </mc:Choice>
                <mc:Fallback>
                  <p:oleObj name="Prism 9" r:id="rId4" imgW="9362448" imgH="3316754" progId="Prism9.Document">
                    <p:embed/>
                    <p:pic>
                      <p:nvPicPr>
                        <p:cNvPr id="2" name="Objekt 1">
                          <a:extLst>
                            <a:ext uri="{FF2B5EF4-FFF2-40B4-BE49-F238E27FC236}">
                              <a16:creationId xmlns:a16="http://schemas.microsoft.com/office/drawing/2014/main" id="{BC236874-8A20-44A2-97BD-695FDA725A7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9200" y="709200"/>
                          <a:ext cx="11861504" cy="4201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4A3FF53F-97B0-4D67-93C7-D3A4F4890F42}"/>
                </a:ext>
              </a:extLst>
            </p:cNvPr>
            <p:cNvSpPr txBox="1"/>
            <p:nvPr/>
          </p:nvSpPr>
          <p:spPr>
            <a:xfrm>
              <a:off x="825416" y="248481"/>
              <a:ext cx="3539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2400" u="sng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de-DE" dirty="0"/>
                <a:t>Keine Isolierung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EA964E74-AEE5-44DC-B6DF-9C538EBFC34F}"/>
                </a:ext>
              </a:extLst>
            </p:cNvPr>
            <p:cNvSpPr txBox="1"/>
            <p:nvPr/>
          </p:nvSpPr>
          <p:spPr>
            <a:xfrm>
              <a:off x="6754582" y="248481"/>
              <a:ext cx="4803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u="sng" dirty="0">
                  <a:latin typeface="Arial" panose="020B0604020202020204" pitchFamily="34" charset="0"/>
                  <a:cs typeface="Arial" panose="020B0604020202020204" pitchFamily="34" charset="0"/>
                </a:rPr>
                <a:t>14 Tage Isolierung plus AG-Test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AE1B9F2-C748-4D88-9C90-114487D2683B}"/>
                </a:ext>
              </a:extLst>
            </p:cNvPr>
            <p:cNvSpPr txBox="1"/>
            <p:nvPr/>
          </p:nvSpPr>
          <p:spPr>
            <a:xfrm>
              <a:off x="6898167" y="2124577"/>
              <a:ext cx="148790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200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3998</a:t>
              </a:r>
              <a:br>
                <a:rPr lang="de-DE" sz="2200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2200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Folgefälle </a:t>
              </a:r>
              <a:br>
                <a:rPr lang="de-DE" sz="2200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2200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verhindert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EC74EB9-6B68-4DF4-8CE1-D8F611E94E91}"/>
                </a:ext>
              </a:extLst>
            </p:cNvPr>
            <p:cNvSpPr txBox="1"/>
            <p:nvPr/>
          </p:nvSpPr>
          <p:spPr>
            <a:xfrm>
              <a:off x="3219884" y="2247688"/>
              <a:ext cx="2116285" cy="430887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22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4000 Folgefälle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641C6CD-38C2-4111-B8DF-C7DB4B4B8C04}"/>
                </a:ext>
              </a:extLst>
            </p:cNvPr>
            <p:cNvSpPr txBox="1"/>
            <p:nvPr/>
          </p:nvSpPr>
          <p:spPr>
            <a:xfrm>
              <a:off x="6923876" y="4784974"/>
              <a:ext cx="2945037" cy="937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Relatives Risiko:</a:t>
              </a:r>
              <a:b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1.6 ÷ 4000 = 0.04% 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08AEBD8-E8BA-4342-A087-EEA894D60D68}"/>
                </a:ext>
              </a:extLst>
            </p:cNvPr>
            <p:cNvSpPr txBox="1"/>
            <p:nvPr/>
          </p:nvSpPr>
          <p:spPr>
            <a:xfrm>
              <a:off x="909392" y="4784974"/>
              <a:ext cx="3118161" cy="937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Relatives Risiko:</a:t>
              </a:r>
              <a:b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4000 ÷ 4000 = 100% </a:t>
              </a:r>
            </a:p>
          </p:txBody>
        </p: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5E5C1FA3-32DE-44AC-9CC9-833ED0A376D4}"/>
                </a:ext>
              </a:extLst>
            </p:cNvPr>
            <p:cNvCxnSpPr>
              <a:cxnSpLocks/>
            </p:cNvCxnSpPr>
            <p:nvPr/>
          </p:nvCxnSpPr>
          <p:spPr>
            <a:xfrm>
              <a:off x="11334308" y="2621710"/>
              <a:ext cx="0" cy="150372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333FEDE-E8EB-4EDF-92EE-2D06F6312D0D}"/>
                </a:ext>
              </a:extLst>
            </p:cNvPr>
            <p:cNvSpPr txBox="1"/>
            <p:nvPr/>
          </p:nvSpPr>
          <p:spPr>
            <a:xfrm>
              <a:off x="9697392" y="2247688"/>
              <a:ext cx="1880643" cy="430887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22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1.6 Folgefälle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2D7D9738-3558-484D-A0A4-FFC6B90A4554}"/>
              </a:ext>
            </a:extLst>
          </p:cNvPr>
          <p:cNvSpPr txBox="1"/>
          <p:nvPr/>
        </p:nvSpPr>
        <p:spPr>
          <a:xfrm>
            <a:off x="169977" y="113348"/>
            <a:ext cx="11782753" cy="873316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Virtuelle Kohorte von 1000 Patienten, Tag 0 (Symptombeginn) bis Tag 14+ </a:t>
            </a:r>
          </a:p>
          <a:p>
            <a:pPr>
              <a:lnSpc>
                <a:spcPct val="11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Ziel: Anzahl der Folgefälle minimieren durch Isolierung +/- Testen</a:t>
            </a:r>
          </a:p>
        </p:txBody>
      </p:sp>
    </p:spTree>
    <p:extLst>
      <p:ext uri="{BB962C8B-B14F-4D97-AF65-F5344CB8AC3E}">
        <p14:creationId xmlns:p14="http://schemas.microsoft.com/office/powerpoint/2010/main" val="386602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5AA12C28-D837-4B04-B92F-3E2CD62AB1C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18040" y="864613"/>
          <a:ext cx="10085920" cy="5032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Prism 9" r:id="rId3" imgW="9356326" imgH="4668731" progId="Prism9.Document">
                  <p:embed/>
                </p:oleObj>
              </mc:Choice>
              <mc:Fallback>
                <p:oleObj name="Prism 9" r:id="rId3" imgW="9356326" imgH="4668731" progId="Prism9.Document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5AA12C28-D837-4B04-B92F-3E2CD62AB1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8040" y="864613"/>
                        <a:ext cx="10085920" cy="50326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EFD3783-DAF2-4B6E-980E-5B7341A925A7}"/>
              </a:ext>
            </a:extLst>
          </p:cNvPr>
          <p:cNvGrpSpPr/>
          <p:nvPr/>
        </p:nvGrpSpPr>
        <p:grpSpPr>
          <a:xfrm>
            <a:off x="2056365" y="2578795"/>
            <a:ext cx="2927351" cy="3124200"/>
            <a:chOff x="908049" y="2076450"/>
            <a:chExt cx="2927351" cy="3124200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D2F585FF-82E9-4E8C-8ABC-D0F30B8E4389}"/>
                </a:ext>
              </a:extLst>
            </p:cNvPr>
            <p:cNvSpPr/>
            <p:nvPr/>
          </p:nvSpPr>
          <p:spPr>
            <a:xfrm>
              <a:off x="2489199" y="2076450"/>
              <a:ext cx="1346199" cy="3746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C0D46C8D-D4FD-44E1-A8EC-7658A770C2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049" y="2451100"/>
              <a:ext cx="1581152" cy="692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B1311067-73A6-4ECA-9931-07CF8C0FA1C3}"/>
                </a:ext>
              </a:extLst>
            </p:cNvPr>
            <p:cNvCxnSpPr>
              <a:cxnSpLocks/>
            </p:cNvCxnSpPr>
            <p:nvPr/>
          </p:nvCxnSpPr>
          <p:spPr>
            <a:xfrm>
              <a:off x="3835400" y="2452226"/>
              <a:ext cx="0" cy="768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05A6630-36F2-4664-8A96-5037169FC29B}"/>
                </a:ext>
              </a:extLst>
            </p:cNvPr>
            <p:cNvSpPr/>
            <p:nvPr/>
          </p:nvSpPr>
          <p:spPr>
            <a:xfrm>
              <a:off x="908050" y="3155950"/>
              <a:ext cx="2927350" cy="20447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A3D56C8-EBEC-4DD4-A4E5-A74E4210D171}"/>
              </a:ext>
            </a:extLst>
          </p:cNvPr>
          <p:cNvGrpSpPr/>
          <p:nvPr/>
        </p:nvGrpSpPr>
        <p:grpSpPr>
          <a:xfrm>
            <a:off x="5372589" y="2584891"/>
            <a:ext cx="2927351" cy="3124200"/>
            <a:chOff x="908049" y="2076450"/>
            <a:chExt cx="2927351" cy="31242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AA627A31-A111-49B7-A7A3-DD6E17CD61E0}"/>
                </a:ext>
              </a:extLst>
            </p:cNvPr>
            <p:cNvSpPr/>
            <p:nvPr/>
          </p:nvSpPr>
          <p:spPr>
            <a:xfrm>
              <a:off x="2489199" y="2076450"/>
              <a:ext cx="1346199" cy="3746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68AB075C-F8F6-4D2C-BD2F-D7A8DE3C12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049" y="2451100"/>
              <a:ext cx="1581152" cy="692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B4F71E84-A101-4861-BB65-79AB520B9B34}"/>
                </a:ext>
              </a:extLst>
            </p:cNvPr>
            <p:cNvCxnSpPr>
              <a:cxnSpLocks/>
            </p:cNvCxnSpPr>
            <p:nvPr/>
          </p:nvCxnSpPr>
          <p:spPr>
            <a:xfrm>
              <a:off x="3835400" y="2452226"/>
              <a:ext cx="0" cy="768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31048567-DD27-40E0-94D2-8F4B8146D42E}"/>
                </a:ext>
              </a:extLst>
            </p:cNvPr>
            <p:cNvSpPr/>
            <p:nvPr/>
          </p:nvSpPr>
          <p:spPr>
            <a:xfrm>
              <a:off x="908050" y="3155950"/>
              <a:ext cx="2927350" cy="20447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6715F39-7B2E-4925-A9E6-B09AED0D71D2}"/>
              </a:ext>
            </a:extLst>
          </p:cNvPr>
          <p:cNvGrpSpPr/>
          <p:nvPr/>
        </p:nvGrpSpPr>
        <p:grpSpPr>
          <a:xfrm>
            <a:off x="8697957" y="2590987"/>
            <a:ext cx="2927351" cy="3124200"/>
            <a:chOff x="908049" y="2076450"/>
            <a:chExt cx="2927351" cy="3124200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F4C8EA52-1C45-4C47-A363-D20F81D90157}"/>
                </a:ext>
              </a:extLst>
            </p:cNvPr>
            <p:cNvSpPr/>
            <p:nvPr/>
          </p:nvSpPr>
          <p:spPr>
            <a:xfrm>
              <a:off x="2489199" y="2076450"/>
              <a:ext cx="1346199" cy="3746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4BA39B71-BFCD-458D-B028-C275D66C00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049" y="2451100"/>
              <a:ext cx="1581152" cy="692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95296297-00F8-4A45-88AF-6C3D44F26504}"/>
                </a:ext>
              </a:extLst>
            </p:cNvPr>
            <p:cNvCxnSpPr>
              <a:cxnSpLocks/>
            </p:cNvCxnSpPr>
            <p:nvPr/>
          </p:nvCxnSpPr>
          <p:spPr>
            <a:xfrm>
              <a:off x="3835400" y="2452226"/>
              <a:ext cx="0" cy="768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E6FEDE6D-ADE6-4289-8571-1F42A49A371B}"/>
                </a:ext>
              </a:extLst>
            </p:cNvPr>
            <p:cNvSpPr/>
            <p:nvPr/>
          </p:nvSpPr>
          <p:spPr>
            <a:xfrm>
              <a:off x="908050" y="3155950"/>
              <a:ext cx="2927350" cy="20447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08E14EBC-9904-47A6-A352-4FFE9EDD3B19}"/>
              </a:ext>
            </a:extLst>
          </p:cNvPr>
          <p:cNvSpPr txBox="1"/>
          <p:nvPr/>
        </p:nvSpPr>
        <p:spPr>
          <a:xfrm>
            <a:off x="2855414" y="402948"/>
            <a:ext cx="1307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10 Tage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EAFC5FC-6669-4131-802A-F733F38A2655}"/>
              </a:ext>
            </a:extLst>
          </p:cNvPr>
          <p:cNvSpPr txBox="1"/>
          <p:nvPr/>
        </p:nvSpPr>
        <p:spPr>
          <a:xfrm>
            <a:off x="5518340" y="402948"/>
            <a:ext cx="276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10 Tage plus PCR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5952507-FEE2-4B67-8B60-9AA65B96D2E2}"/>
              </a:ext>
            </a:extLst>
          </p:cNvPr>
          <p:cNvSpPr txBox="1"/>
          <p:nvPr/>
        </p:nvSpPr>
        <p:spPr>
          <a:xfrm>
            <a:off x="9633586" y="402948"/>
            <a:ext cx="1307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14 Tage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119D0DD-85C8-4797-B6A8-562D681A33A2}"/>
              </a:ext>
            </a:extLst>
          </p:cNvPr>
          <p:cNvSpPr txBox="1"/>
          <p:nvPr/>
        </p:nvSpPr>
        <p:spPr>
          <a:xfrm>
            <a:off x="3987327" y="4686328"/>
            <a:ext cx="79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AAF581A-8A9E-43B9-A4BA-4B0607914CD3}"/>
              </a:ext>
            </a:extLst>
          </p:cNvPr>
          <p:cNvSpPr txBox="1"/>
          <p:nvPr/>
        </p:nvSpPr>
        <p:spPr>
          <a:xfrm>
            <a:off x="6914677" y="4686328"/>
            <a:ext cx="79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4348922-5310-4B99-BEC2-6C78B6659D83}"/>
              </a:ext>
            </a:extLst>
          </p:cNvPr>
          <p:cNvSpPr txBox="1"/>
          <p:nvPr/>
        </p:nvSpPr>
        <p:spPr>
          <a:xfrm>
            <a:off x="11135167" y="4686328"/>
            <a:ext cx="79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34" name="Tabelle 33">
            <a:extLst>
              <a:ext uri="{FF2B5EF4-FFF2-40B4-BE49-F238E27FC236}">
                <a16:creationId xmlns:a16="http://schemas.microsoft.com/office/drawing/2014/main" id="{84976DFF-B9BA-40E1-A883-87A6B68763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7590" y="5897181"/>
          <a:ext cx="11497716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1963">
                  <a:extLst>
                    <a:ext uri="{9D8B030D-6E8A-4147-A177-3AD203B41FA5}">
                      <a16:colId xmlns:a16="http://schemas.microsoft.com/office/drawing/2014/main" val="2632230838"/>
                    </a:ext>
                  </a:extLst>
                </a:gridCol>
                <a:gridCol w="3338624">
                  <a:extLst>
                    <a:ext uri="{9D8B030D-6E8A-4147-A177-3AD203B41FA5}">
                      <a16:colId xmlns:a16="http://schemas.microsoft.com/office/drawing/2014/main" val="2561896420"/>
                    </a:ext>
                  </a:extLst>
                </a:gridCol>
                <a:gridCol w="3317358">
                  <a:extLst>
                    <a:ext uri="{9D8B030D-6E8A-4147-A177-3AD203B41FA5}">
                      <a16:colId xmlns:a16="http://schemas.microsoft.com/office/drawing/2014/main" val="20236633"/>
                    </a:ext>
                  </a:extLst>
                </a:gridCol>
                <a:gridCol w="2959771">
                  <a:extLst>
                    <a:ext uri="{9D8B030D-6E8A-4147-A177-3AD203B41FA5}">
                      <a16:colId xmlns:a16="http://schemas.microsoft.com/office/drawing/2014/main" val="3681293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Relatives Risiko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[0-18.1%]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[0-3.6%]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0.06%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[0-3.9%]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9051"/>
                  </a:ext>
                </a:extLst>
              </a:tr>
            </a:tbl>
          </a:graphicData>
        </a:graphic>
      </p:graphicFrame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D8C02ACB-1C0E-449B-8F53-1E7EA200E0A6}"/>
              </a:ext>
            </a:extLst>
          </p:cNvPr>
          <p:cNvCxnSpPr/>
          <p:nvPr/>
        </p:nvCxnSpPr>
        <p:spPr>
          <a:xfrm>
            <a:off x="6753828" y="4421528"/>
            <a:ext cx="0" cy="82759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0FDD488C-5559-4D76-9D77-D2413C192696}"/>
              </a:ext>
            </a:extLst>
          </p:cNvPr>
          <p:cNvCxnSpPr/>
          <p:nvPr/>
        </p:nvCxnSpPr>
        <p:spPr>
          <a:xfrm>
            <a:off x="11435787" y="5422739"/>
            <a:ext cx="1895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C2FD2288-54B2-4BD2-B4AA-42DDA87289FF}"/>
              </a:ext>
            </a:extLst>
          </p:cNvPr>
          <p:cNvCxnSpPr>
            <a:cxnSpLocks/>
          </p:cNvCxnSpPr>
          <p:nvPr/>
        </p:nvCxnSpPr>
        <p:spPr>
          <a:xfrm>
            <a:off x="7705154" y="5416952"/>
            <a:ext cx="5947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53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12C164A6-C5E1-43B9-8385-86D702525C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781481"/>
              </p:ext>
            </p:extLst>
          </p:nvPr>
        </p:nvGraphicFramePr>
        <p:xfrm>
          <a:off x="1408113" y="1167063"/>
          <a:ext cx="10684435" cy="4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Prism 9" r:id="rId3" imgW="9376133" imgH="3534583" progId="Prism9.Document">
                  <p:embed/>
                </p:oleObj>
              </mc:Choice>
              <mc:Fallback>
                <p:oleObj name="Prism 9" r:id="rId3" imgW="9376133" imgH="3534583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8113" y="1167063"/>
                        <a:ext cx="10684435" cy="402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4799B6D-A97D-43CD-A5AC-BBD074092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640775"/>
              </p:ext>
            </p:extLst>
          </p:nvPr>
        </p:nvGraphicFramePr>
        <p:xfrm>
          <a:off x="113520" y="5512171"/>
          <a:ext cx="11964959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734">
                  <a:extLst>
                    <a:ext uri="{9D8B030D-6E8A-4147-A177-3AD203B41FA5}">
                      <a16:colId xmlns:a16="http://schemas.microsoft.com/office/drawing/2014/main" val="2632230838"/>
                    </a:ext>
                  </a:extLst>
                </a:gridCol>
                <a:gridCol w="2110567">
                  <a:extLst>
                    <a:ext uri="{9D8B030D-6E8A-4147-A177-3AD203B41FA5}">
                      <a16:colId xmlns:a16="http://schemas.microsoft.com/office/drawing/2014/main" val="2659905539"/>
                    </a:ext>
                  </a:extLst>
                </a:gridCol>
                <a:gridCol w="2911642">
                  <a:extLst>
                    <a:ext uri="{9D8B030D-6E8A-4147-A177-3AD203B41FA5}">
                      <a16:colId xmlns:a16="http://schemas.microsoft.com/office/drawing/2014/main" val="2561896420"/>
                    </a:ext>
                  </a:extLst>
                </a:gridCol>
                <a:gridCol w="2550695">
                  <a:extLst>
                    <a:ext uri="{9D8B030D-6E8A-4147-A177-3AD203B41FA5}">
                      <a16:colId xmlns:a16="http://schemas.microsoft.com/office/drawing/2014/main" val="20236633"/>
                    </a:ext>
                  </a:extLst>
                </a:gridCol>
                <a:gridCol w="2874321">
                  <a:extLst>
                    <a:ext uri="{9D8B030D-6E8A-4147-A177-3AD203B41FA5}">
                      <a16:colId xmlns:a16="http://schemas.microsoft.com/office/drawing/2014/main" val="3681293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Relatives Risiko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34.3%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[0-56.4%]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[0-18.1%]</a:t>
                      </a:r>
                      <a:endParaRPr lang="de-D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0.4%</a:t>
                      </a:r>
                      <a:b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[0-3.6%]</a:t>
                      </a:r>
                      <a:endParaRPr lang="de-D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0.06%</a:t>
                      </a:r>
                      <a:br>
                        <a:rPr lang="de-D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[0-3.9%]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9051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3DE2A576-5141-4529-952B-ED4866744D75}"/>
              </a:ext>
            </a:extLst>
          </p:cNvPr>
          <p:cNvSpPr txBox="1"/>
          <p:nvPr/>
        </p:nvSpPr>
        <p:spPr>
          <a:xfrm>
            <a:off x="4974986" y="562742"/>
            <a:ext cx="1121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10 Tage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4F44CB-F644-48AD-B57E-77E3B589A454}"/>
              </a:ext>
            </a:extLst>
          </p:cNvPr>
          <p:cNvSpPr txBox="1"/>
          <p:nvPr/>
        </p:nvSpPr>
        <p:spPr>
          <a:xfrm>
            <a:off x="7420221" y="408854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10 Tage </a:t>
            </a:r>
          </a:p>
          <a:p>
            <a:pPr algn="ctr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plus PCR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99B9B12-A5C4-4439-8C0B-B168C891FED4}"/>
              </a:ext>
            </a:extLst>
          </p:cNvPr>
          <p:cNvSpPr txBox="1"/>
          <p:nvPr/>
        </p:nvSpPr>
        <p:spPr>
          <a:xfrm>
            <a:off x="10006564" y="562742"/>
            <a:ext cx="1121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14 Tage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E36744C-F9B9-4113-963A-B7DCB137B3B2}"/>
              </a:ext>
            </a:extLst>
          </p:cNvPr>
          <p:cNvSpPr txBox="1"/>
          <p:nvPr/>
        </p:nvSpPr>
        <p:spPr>
          <a:xfrm>
            <a:off x="2203713" y="562742"/>
            <a:ext cx="97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5 Tage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6902763-8FF9-4181-B153-950C8E16A915}"/>
              </a:ext>
            </a:extLst>
          </p:cNvPr>
          <p:cNvSpPr txBox="1"/>
          <p:nvPr/>
        </p:nvSpPr>
        <p:spPr>
          <a:xfrm>
            <a:off x="5664909" y="4153181"/>
            <a:ext cx="79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E79854F-17EF-42DB-B1E0-8FF0A31DF416}"/>
              </a:ext>
            </a:extLst>
          </p:cNvPr>
          <p:cNvSpPr txBox="1"/>
          <p:nvPr/>
        </p:nvSpPr>
        <p:spPr>
          <a:xfrm>
            <a:off x="8039236" y="4153181"/>
            <a:ext cx="79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1C15B09-2683-4F20-811C-B796727F2B61}"/>
              </a:ext>
            </a:extLst>
          </p:cNvPr>
          <p:cNvSpPr txBox="1"/>
          <p:nvPr/>
        </p:nvSpPr>
        <p:spPr>
          <a:xfrm>
            <a:off x="11260821" y="4153181"/>
            <a:ext cx="79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6019415-1037-4CED-9DDC-BB2E253639BD}"/>
              </a:ext>
            </a:extLst>
          </p:cNvPr>
          <p:cNvSpPr txBox="1"/>
          <p:nvPr/>
        </p:nvSpPr>
        <p:spPr>
          <a:xfrm>
            <a:off x="1751434" y="3000980"/>
            <a:ext cx="188290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</a:t>
            </a:r>
          </a:p>
          <a:p>
            <a:pPr algn="ctr">
              <a:spcBef>
                <a:spcPts val="600"/>
              </a:spcBef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Folgefälle: </a:t>
            </a: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1370</a:t>
            </a:r>
            <a:endParaRPr lang="de-DE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F56AF4-2A9C-429C-8D68-4812D6530A33}"/>
              </a:ext>
            </a:extLst>
          </p:cNvPr>
          <p:cNvGrpSpPr/>
          <p:nvPr/>
        </p:nvGrpSpPr>
        <p:grpSpPr>
          <a:xfrm>
            <a:off x="9460260" y="2477579"/>
            <a:ext cx="2310062" cy="2534434"/>
            <a:chOff x="9460260" y="2477579"/>
            <a:chExt cx="2257193" cy="2534434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25219CE8-DA1B-4D06-B573-DE7A9430112F}"/>
                </a:ext>
              </a:extLst>
            </p:cNvPr>
            <p:cNvSpPr/>
            <p:nvPr/>
          </p:nvSpPr>
          <p:spPr>
            <a:xfrm>
              <a:off x="10679437" y="2477579"/>
              <a:ext cx="1038014" cy="3746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0E3A6B0B-0F6E-4B7F-BB3D-AC67034658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60260" y="2852229"/>
              <a:ext cx="1219179" cy="575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5D38F422-7041-4F45-8228-B312907CF5DE}"/>
                </a:ext>
              </a:extLst>
            </p:cNvPr>
            <p:cNvCxnSpPr>
              <a:cxnSpLocks/>
            </p:cNvCxnSpPr>
            <p:nvPr/>
          </p:nvCxnSpPr>
          <p:spPr>
            <a:xfrm>
              <a:off x="11717453" y="2853355"/>
              <a:ext cx="0" cy="768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EBF08FB2-C433-4CCA-9AFF-AB8FBC47EE78}"/>
                </a:ext>
              </a:extLst>
            </p:cNvPr>
            <p:cNvSpPr/>
            <p:nvPr/>
          </p:nvSpPr>
          <p:spPr>
            <a:xfrm>
              <a:off x="9460261" y="3429001"/>
              <a:ext cx="2257190" cy="158301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FC46811-66BE-4D39-B4C4-F1DDBBA08CE4}"/>
              </a:ext>
            </a:extLst>
          </p:cNvPr>
          <p:cNvGrpSpPr/>
          <p:nvPr/>
        </p:nvGrpSpPr>
        <p:grpSpPr>
          <a:xfrm>
            <a:off x="6871884" y="2477579"/>
            <a:ext cx="2257193" cy="2534434"/>
            <a:chOff x="9460260" y="2477579"/>
            <a:chExt cx="2257193" cy="2534434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30FE2597-2151-40ED-9268-6380DDF65135}"/>
                </a:ext>
              </a:extLst>
            </p:cNvPr>
            <p:cNvSpPr/>
            <p:nvPr/>
          </p:nvSpPr>
          <p:spPr>
            <a:xfrm>
              <a:off x="10679437" y="2477579"/>
              <a:ext cx="1038014" cy="3746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F4EFE79E-7730-4ECB-BE8E-02B3C54313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60260" y="2852229"/>
              <a:ext cx="1219179" cy="575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C60A4719-F48D-4FE8-A78B-8CF04BA70F50}"/>
                </a:ext>
              </a:extLst>
            </p:cNvPr>
            <p:cNvCxnSpPr>
              <a:cxnSpLocks/>
            </p:cNvCxnSpPr>
            <p:nvPr/>
          </p:nvCxnSpPr>
          <p:spPr>
            <a:xfrm>
              <a:off x="11717453" y="2853355"/>
              <a:ext cx="0" cy="768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96A76943-4CF8-4AB1-9299-D6778D44DB80}"/>
                </a:ext>
              </a:extLst>
            </p:cNvPr>
            <p:cNvSpPr/>
            <p:nvPr/>
          </p:nvSpPr>
          <p:spPr>
            <a:xfrm>
              <a:off x="9460261" y="3429001"/>
              <a:ext cx="2257190" cy="158301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1A42E7B0-C0A0-41C5-86A3-92EA1C35FA1B}"/>
              </a:ext>
            </a:extLst>
          </p:cNvPr>
          <p:cNvGrpSpPr/>
          <p:nvPr/>
        </p:nvGrpSpPr>
        <p:grpSpPr>
          <a:xfrm>
            <a:off x="4210613" y="2477579"/>
            <a:ext cx="2286174" cy="2534434"/>
            <a:chOff x="9460260" y="2477579"/>
            <a:chExt cx="2257193" cy="2534434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E023137-7DB8-47B4-A676-6196F9DEDA97}"/>
                </a:ext>
              </a:extLst>
            </p:cNvPr>
            <p:cNvSpPr/>
            <p:nvPr/>
          </p:nvSpPr>
          <p:spPr>
            <a:xfrm>
              <a:off x="10679437" y="2477579"/>
              <a:ext cx="1038014" cy="3746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612AA27B-1DB1-4C42-B804-2AB5DC82D8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60260" y="2852229"/>
              <a:ext cx="1219179" cy="575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D0ED794A-D331-48A2-BC16-910FE94A0632}"/>
                </a:ext>
              </a:extLst>
            </p:cNvPr>
            <p:cNvCxnSpPr>
              <a:cxnSpLocks/>
            </p:cNvCxnSpPr>
            <p:nvPr/>
          </p:nvCxnSpPr>
          <p:spPr>
            <a:xfrm>
              <a:off x="11717453" y="2853355"/>
              <a:ext cx="0" cy="768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BE363F00-D147-4482-9489-D69F7C945348}"/>
                </a:ext>
              </a:extLst>
            </p:cNvPr>
            <p:cNvSpPr/>
            <p:nvPr/>
          </p:nvSpPr>
          <p:spPr>
            <a:xfrm>
              <a:off x="9460261" y="3429001"/>
              <a:ext cx="2257190" cy="158301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1913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B6FAA22-1BF3-42AD-8252-204E3988E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3313"/>
              </p:ext>
            </p:extLst>
          </p:nvPr>
        </p:nvGraphicFramePr>
        <p:xfrm>
          <a:off x="0" y="996356"/>
          <a:ext cx="12192001" cy="38579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1963">
                  <a:extLst>
                    <a:ext uri="{9D8B030D-6E8A-4147-A177-3AD203B41FA5}">
                      <a16:colId xmlns:a16="http://schemas.microsoft.com/office/drawing/2014/main" val="1085479055"/>
                    </a:ext>
                  </a:extLst>
                </a:gridCol>
                <a:gridCol w="3391786">
                  <a:extLst>
                    <a:ext uri="{9D8B030D-6E8A-4147-A177-3AD203B41FA5}">
                      <a16:colId xmlns:a16="http://schemas.microsoft.com/office/drawing/2014/main" val="1177451959"/>
                    </a:ext>
                  </a:extLst>
                </a:gridCol>
                <a:gridCol w="3530009">
                  <a:extLst>
                    <a:ext uri="{9D8B030D-6E8A-4147-A177-3AD203B41FA5}">
                      <a16:colId xmlns:a16="http://schemas.microsoft.com/office/drawing/2014/main" val="2574060252"/>
                    </a:ext>
                  </a:extLst>
                </a:gridCol>
                <a:gridCol w="3388243">
                  <a:extLst>
                    <a:ext uri="{9D8B030D-6E8A-4147-A177-3AD203B41FA5}">
                      <a16:colId xmlns:a16="http://schemas.microsoft.com/office/drawing/2014/main" val="4070723071"/>
                    </a:ext>
                  </a:extLst>
                </a:gridCol>
              </a:tblGrid>
              <a:tr h="7477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3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Isolierungs-dauer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3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Ohne Test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300" b="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</a:t>
                      </a:r>
                      <a:r>
                        <a:rPr lang="de-DE" sz="23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Antigentest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300" b="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</a:t>
                      </a:r>
                      <a:r>
                        <a:rPr lang="de-DE" sz="23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PCR-Test 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14066"/>
                  </a:ext>
                </a:extLst>
              </a:tr>
              <a:tr h="976290">
                <a:tc>
                  <a:txBody>
                    <a:bodyPr/>
                    <a:lstStyle/>
                    <a:p>
                      <a:pPr algn="ctr"/>
                      <a:r>
                        <a:rPr lang="de-DE" sz="2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0.06% [0-3.9%]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3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statt 4000 Folgefälle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sz="2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0.04% [0-2.3%]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3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statt 4000 Folgefälle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0.01% [0-0.8%]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3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statt 4000 Folgefälle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711530"/>
                  </a:ext>
                </a:extLst>
              </a:tr>
              <a:tr h="961405">
                <a:tc>
                  <a:txBody>
                    <a:bodyPr/>
                    <a:lstStyle/>
                    <a:p>
                      <a:pPr algn="ctr"/>
                      <a:r>
                        <a:rPr lang="de-DE" sz="2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 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[0-18.1%]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3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statt 4000 Folgefälle</a:t>
                      </a:r>
                      <a:endParaRPr lang="de-DE" sz="23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1.3% 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[0-10.9%]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3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</a:t>
                      </a:r>
                      <a:r>
                        <a:rPr lang="de-DE" sz="23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statt 4000 </a:t>
                      </a:r>
                      <a:r>
                        <a:rPr lang="de-DE" sz="23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Folgefälle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0.4% 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[0-3.6%]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3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statt 4000 Folgefälle</a:t>
                      </a:r>
                      <a:endParaRPr lang="de-DE" sz="23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853128"/>
                  </a:ext>
                </a:extLst>
              </a:tr>
              <a:tr h="293700">
                <a:tc>
                  <a:txBody>
                    <a:bodyPr/>
                    <a:lstStyle/>
                    <a:p>
                      <a:pPr algn="ctr"/>
                      <a:endParaRPr lang="de-DE" sz="23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23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3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3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34.3% [0.1- 56.4%] </a:t>
                      </a:r>
                      <a:br>
                        <a:rPr lang="de-DE" sz="23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2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1370 statt 4000 Folgefälle</a:t>
                      </a:r>
                    </a:p>
                  </a:txBody>
                  <a:tcPr marL="72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3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3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20.6% [0.1- 33.9%]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3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23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6.9% [0- 11.3%]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7644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7FCCFD7A-DE0F-486D-82D3-151222CA1F7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Relatives Risiko verschiedener Isolierungsstrategien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2D16BF8-701D-48D9-BF85-4BBCCC33CC57}"/>
              </a:ext>
            </a:extLst>
          </p:cNvPr>
          <p:cNvSpPr/>
          <p:nvPr/>
        </p:nvSpPr>
        <p:spPr>
          <a:xfrm>
            <a:off x="0" y="634283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van der Toorn W, Oh DY, Bourquain D, Michel J, Krause E, Nitsche A, von Kleist M; Working Group on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at RKI. An intra-host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quarantine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travelers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and de-isolation. Patterns 2021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9FA242A-6C6E-4F3F-9AE6-46925704831F}"/>
              </a:ext>
            </a:extLst>
          </p:cNvPr>
          <p:cNvSpPr/>
          <p:nvPr/>
        </p:nvSpPr>
        <p:spPr>
          <a:xfrm>
            <a:off x="5292321" y="1811949"/>
            <a:ext cx="3511437" cy="86717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F953D06-0586-4E93-839E-21854F304572}"/>
              </a:ext>
            </a:extLst>
          </p:cNvPr>
          <p:cNvSpPr/>
          <p:nvPr/>
        </p:nvSpPr>
        <p:spPr>
          <a:xfrm>
            <a:off x="8803758" y="1811034"/>
            <a:ext cx="3397496" cy="86717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B8D3A54-3A65-47F3-9D70-D9A2F29D445D}"/>
              </a:ext>
            </a:extLst>
          </p:cNvPr>
          <p:cNvSpPr/>
          <p:nvPr/>
        </p:nvSpPr>
        <p:spPr>
          <a:xfrm>
            <a:off x="1845430" y="1811950"/>
            <a:ext cx="3446891" cy="99725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09BA21C-7497-4B90-B9D8-0BBF58018453}"/>
              </a:ext>
            </a:extLst>
          </p:cNvPr>
          <p:cNvSpPr/>
          <p:nvPr/>
        </p:nvSpPr>
        <p:spPr>
          <a:xfrm>
            <a:off x="8803758" y="2678214"/>
            <a:ext cx="3388242" cy="112824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8FC2BCE-1B27-470E-B2C3-24EB5DEEDE35}"/>
              </a:ext>
            </a:extLst>
          </p:cNvPr>
          <p:cNvSpPr/>
          <p:nvPr/>
        </p:nvSpPr>
        <p:spPr>
          <a:xfrm>
            <a:off x="1845429" y="2809204"/>
            <a:ext cx="3446891" cy="997252"/>
          </a:xfrm>
          <a:prstGeom prst="ellipse">
            <a:avLst/>
          </a:pr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59622168-1323-4578-9AB9-F0B751F6D2A1}"/>
              </a:ext>
            </a:extLst>
          </p:cNvPr>
          <p:cNvSpPr/>
          <p:nvPr/>
        </p:nvSpPr>
        <p:spPr>
          <a:xfrm rot="16200000">
            <a:off x="9918051" y="4730143"/>
            <a:ext cx="743146" cy="3783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B853E4A-943E-4BB5-8BDF-124CDCD23A84}"/>
              </a:ext>
            </a:extLst>
          </p:cNvPr>
          <p:cNvSpPr txBox="1"/>
          <p:nvPr/>
        </p:nvSpPr>
        <p:spPr>
          <a:xfrm>
            <a:off x="8803758" y="5346718"/>
            <a:ext cx="336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Negativer prädiktiver Wert einer Tag 5 PCR-Testung: 13% 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0CD3C344-B0B1-4BEE-87F7-C78E6E0947FA}"/>
              </a:ext>
            </a:extLst>
          </p:cNvPr>
          <p:cNvSpPr/>
          <p:nvPr/>
        </p:nvSpPr>
        <p:spPr>
          <a:xfrm rot="16200000">
            <a:off x="5814621" y="4730143"/>
            <a:ext cx="743146" cy="3783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247E924-1D23-4D06-B9C6-8FEDB88859B4}"/>
              </a:ext>
            </a:extLst>
          </p:cNvPr>
          <p:cNvSpPr txBox="1"/>
          <p:nvPr/>
        </p:nvSpPr>
        <p:spPr>
          <a:xfrm>
            <a:off x="5292320" y="5346718"/>
            <a:ext cx="351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de-DE" dirty="0"/>
              <a:t>Bei Verwendung schlechter AG-Tests ist dieser Wert höher</a:t>
            </a:r>
          </a:p>
        </p:txBody>
      </p:sp>
    </p:spTree>
    <p:extLst>
      <p:ext uri="{BB962C8B-B14F-4D97-AF65-F5344CB8AC3E}">
        <p14:creationId xmlns:p14="http://schemas.microsoft.com/office/powerpoint/2010/main" val="107436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BA268E4-C904-4BC9-AED3-1B4427994F88}"/>
              </a:ext>
            </a:extLst>
          </p:cNvPr>
          <p:cNvSpPr txBox="1"/>
          <p:nvPr/>
        </p:nvSpPr>
        <p:spPr>
          <a:xfrm>
            <a:off x="284813" y="1441343"/>
            <a:ext cx="1142250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Risikoabschätzung für unterschiedliche Quarantänestrategien</a:t>
            </a:r>
          </a:p>
          <a:p>
            <a:pPr algn="ctr"/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Krisenstabssitzung am 8.10.21</a:t>
            </a:r>
          </a:p>
          <a:p>
            <a:pPr algn="ctr"/>
            <a:endParaRPr lang="de-DE" sz="2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Niebank, Oh, Kröger, von Kleist</a:t>
            </a:r>
          </a:p>
          <a:p>
            <a:pPr algn="ctr">
              <a:spcBef>
                <a:spcPts val="600"/>
              </a:spcBef>
            </a:pPr>
            <a:r>
              <a:rPr lang="de-DE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ZBS 7, FG17, FG36, P5</a:t>
            </a:r>
          </a:p>
          <a:p>
            <a:pPr algn="ctr">
              <a:spcBef>
                <a:spcPts val="600"/>
              </a:spcBef>
            </a:pPr>
            <a:r>
              <a:rPr lang="de-DE" sz="2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Abt. 1 Diagnostik AG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9794157-EAC1-46C1-9277-FC025D52B0F8}"/>
              </a:ext>
            </a:extLst>
          </p:cNvPr>
          <p:cNvCxnSpPr>
            <a:cxnSpLocks/>
          </p:cNvCxnSpPr>
          <p:nvPr/>
        </p:nvCxnSpPr>
        <p:spPr>
          <a:xfrm>
            <a:off x="4497572" y="5053030"/>
            <a:ext cx="30621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0673341-2509-4E5E-AB94-77AAC2BD926B}"/>
              </a:ext>
            </a:extLst>
          </p:cNvPr>
          <p:cNvSpPr txBox="1"/>
          <p:nvPr/>
        </p:nvSpPr>
        <p:spPr>
          <a:xfrm>
            <a:off x="3544415" y="5748870"/>
            <a:ext cx="4903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29.12.2021</a:t>
            </a:r>
          </a:p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+ Ergänzung zu Quarantäneverkürzung</a:t>
            </a:r>
          </a:p>
        </p:txBody>
      </p:sp>
    </p:spTree>
    <p:extLst>
      <p:ext uri="{BB962C8B-B14F-4D97-AF65-F5344CB8AC3E}">
        <p14:creationId xmlns:p14="http://schemas.microsoft.com/office/powerpoint/2010/main" val="203400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FCCFD7A-DE0F-486D-82D3-151222CA1F78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Relatives Risiko verschiedener Quarantäne- und Teststrategien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2D16BF8-701D-48D9-BF85-4BBCCC33CC57}"/>
              </a:ext>
            </a:extLst>
          </p:cNvPr>
          <p:cNvSpPr/>
          <p:nvPr/>
        </p:nvSpPr>
        <p:spPr>
          <a:xfrm>
            <a:off x="0" y="634283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van der Toorn W, Oh DY, Bourquain D, Michel J, Krause E, Nitsche A, von Kleist M; Working Group on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at RKI. An intra-host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quarantine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travelers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and de-isolation. Patterns 2021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0CD3C344-B0B1-4BEE-87F7-C78E6E0947FA}"/>
              </a:ext>
            </a:extLst>
          </p:cNvPr>
          <p:cNvSpPr/>
          <p:nvPr/>
        </p:nvSpPr>
        <p:spPr>
          <a:xfrm rot="16200000">
            <a:off x="6637581" y="5106553"/>
            <a:ext cx="743146" cy="3783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247E924-1D23-4D06-B9C6-8FEDB88859B4}"/>
              </a:ext>
            </a:extLst>
          </p:cNvPr>
          <p:cNvSpPr txBox="1"/>
          <p:nvPr/>
        </p:nvSpPr>
        <p:spPr>
          <a:xfrm>
            <a:off x="6019800" y="5755397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de-DE" dirty="0"/>
              <a:t>bei Verwendung schlechter AG-Tests ist dieser Wert höher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CEFDC0-4C7C-FC4C-95AC-30359E4F5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93256"/>
              </p:ext>
            </p:extLst>
          </p:nvPr>
        </p:nvGraphicFramePr>
        <p:xfrm>
          <a:off x="259080" y="1310640"/>
          <a:ext cx="11750040" cy="3626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97067270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644160542"/>
                    </a:ext>
                  </a:extLst>
                </a:gridCol>
                <a:gridCol w="2033515">
                  <a:extLst>
                    <a:ext uri="{9D8B030D-6E8A-4147-A177-3AD203B41FA5}">
                      <a16:colId xmlns:a16="http://schemas.microsoft.com/office/drawing/2014/main" val="3173557863"/>
                    </a:ext>
                  </a:extLst>
                </a:gridCol>
                <a:gridCol w="2005085">
                  <a:extLst>
                    <a:ext uri="{9D8B030D-6E8A-4147-A177-3AD203B41FA5}">
                      <a16:colId xmlns:a16="http://schemas.microsoft.com/office/drawing/2014/main" val="3766348680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4006162436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66473194"/>
                    </a:ext>
                  </a:extLst>
                </a:gridCol>
              </a:tblGrid>
              <a:tr h="73794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Dauer der Quarantäne (Tage nach Exposition)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ohne Test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PCR Abschlusstest 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(guter) Antigen Abschlusstest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(guter) Antigentest an Tag 3 und bei Abschluss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zwei (gute) Antigen Abschlusstests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extLst>
                  <a:ext uri="{0D108BD9-81ED-4DB2-BD59-A6C34878D82A}">
                    <a16:rowId xmlns:a16="http://schemas.microsoft.com/office/drawing/2014/main" val="1477035866"/>
                  </a:ext>
                </a:extLst>
              </a:tr>
              <a:tr h="256676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4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29.17 (20.98, 39.14)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36.29 (29.00, 44.97)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27.71 (17.68, 39.06)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23.37 (14.45, 34.40)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extLst>
                  <a:ext uri="{0D108BD9-81ED-4DB2-BD59-A6C34878D82A}">
                    <a16:rowId xmlns:a16="http://schemas.microsoft.com/office/drawing/2014/main" val="997219171"/>
                  </a:ext>
                </a:extLst>
              </a:tr>
              <a:tr h="551052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5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63.53 (62.92, 63.77)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17.87 (14.19, 23.78)</a:t>
                      </a:r>
                      <a:endParaRPr lang="de-DE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24.76 (21.50, 29.74)</a:t>
                      </a:r>
                      <a:endParaRPr lang="de-DE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17.85 (12.03, 25.35)</a:t>
                      </a:r>
                      <a:endParaRPr lang="de-DE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12.27 (8.24, 18.93)</a:t>
                      </a:r>
                      <a:endParaRPr lang="de-DE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extLst>
                  <a:ext uri="{0D108BD9-81ED-4DB2-BD59-A6C34878D82A}">
                    <a16:rowId xmlns:a16="http://schemas.microsoft.com/office/drawing/2014/main" val="1394986714"/>
                  </a:ext>
                </a:extLst>
              </a:tr>
              <a:tr h="256676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6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52.03 (49.66, 52.85)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12.09 (10.94, 14.61)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18.08 (17.23, 19.87)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12.53 (9.29, 16.63)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extLst>
                  <a:ext uri="{0D108BD9-81ED-4DB2-BD59-A6C34878D82A}">
                    <a16:rowId xmlns:a16="http://schemas.microsoft.com/office/drawing/2014/main" val="1892684421"/>
                  </a:ext>
                </a:extLst>
              </a:tr>
              <a:tr h="256676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7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42.06 (37.79, 44.37)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8.95 (8.92, 9.38)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13.89 (13.65, 14.27)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9.43 (7.60, 11.26)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extLst>
                  <a:ext uri="{0D108BD9-81ED-4DB2-BD59-A6C34878D82A}">
                    <a16:rowId xmlns:a16="http://schemas.microsoft.com/office/drawing/2014/main" val="2453067137"/>
                  </a:ext>
                </a:extLst>
              </a:tr>
              <a:tr h="256676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8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33.80 (28.29, 37.27)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6.91 (6.33, 7.47)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10.94 (9.62, 11.94)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7.37 (6.34, 7.87)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extLst>
                  <a:ext uri="{0D108BD9-81ED-4DB2-BD59-A6C34878D82A}">
                    <a16:rowId xmlns:a16="http://schemas.microsoft.com/office/drawing/2014/main" val="202322158"/>
                  </a:ext>
                </a:extLst>
              </a:tr>
              <a:tr h="256676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9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27.03 (20.98, 31.31)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5.45 (4.43, 6.27)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8.68 (6.91, 10.02)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5.63 (5.31, 5.85)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extLst>
                  <a:ext uri="{0D108BD9-81ED-4DB2-BD59-A6C34878D82A}">
                    <a16:rowId xmlns:a16="http://schemas.microsoft.com/office/drawing/2014/main" val="1212092802"/>
                  </a:ext>
                </a:extLst>
              </a:tr>
              <a:tr h="551052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10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21.51 (15.48, 26.28)</a:t>
                      </a:r>
                      <a:endParaRPr lang="de-DE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4.31 (3.17, 5.26)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6.89 (5.02, 8.41)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4.46 (4.08, 4.65)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extLst>
                  <a:ext uri="{0D108BD9-81ED-4DB2-BD59-A6C34878D82A}">
                    <a16:rowId xmlns:a16="http://schemas.microsoft.com/office/drawing/2014/main" val="954606166"/>
                  </a:ext>
                </a:extLst>
              </a:tr>
              <a:tr h="256676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14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8.18 (4.52, 12.69)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2" marR="8972" marT="8972" marB="0" anchor="b"/>
                </a:tc>
                <a:extLst>
                  <a:ext uri="{0D108BD9-81ED-4DB2-BD59-A6C34878D82A}">
                    <a16:rowId xmlns:a16="http://schemas.microsoft.com/office/drawing/2014/main" val="865375063"/>
                  </a:ext>
                </a:extLst>
              </a:tr>
            </a:tbl>
          </a:graphicData>
        </a:graphic>
      </p:graphicFrame>
      <p:sp>
        <p:nvSpPr>
          <p:cNvPr id="15" name="Pfeil: nach rechts 11">
            <a:extLst>
              <a:ext uri="{FF2B5EF4-FFF2-40B4-BE49-F238E27FC236}">
                <a16:creationId xmlns:a16="http://schemas.microsoft.com/office/drawing/2014/main" id="{1196BC19-F959-344C-87A6-568FF7CF528D}"/>
              </a:ext>
            </a:extLst>
          </p:cNvPr>
          <p:cNvSpPr/>
          <p:nvPr/>
        </p:nvSpPr>
        <p:spPr>
          <a:xfrm rot="16200000">
            <a:off x="8435901" y="5085584"/>
            <a:ext cx="743146" cy="3783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rechts 11">
            <a:extLst>
              <a:ext uri="{FF2B5EF4-FFF2-40B4-BE49-F238E27FC236}">
                <a16:creationId xmlns:a16="http://schemas.microsoft.com/office/drawing/2014/main" id="{DEA1CFB6-2815-4547-8B20-07B270C34396}"/>
              </a:ext>
            </a:extLst>
          </p:cNvPr>
          <p:cNvSpPr/>
          <p:nvPr/>
        </p:nvSpPr>
        <p:spPr>
          <a:xfrm rot="16200000">
            <a:off x="10234221" y="5085584"/>
            <a:ext cx="743146" cy="3783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23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32D335-72EB-47FE-8756-A01FF684D510}"/>
              </a:ext>
            </a:extLst>
          </p:cNvPr>
          <p:cNvSpPr txBox="1"/>
          <p:nvPr/>
        </p:nvSpPr>
        <p:spPr>
          <a:xfrm>
            <a:off x="5533697" y="272743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Extra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14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1115</Words>
  <Application>Microsoft Office PowerPoint</Application>
  <PresentationFormat>Breitbild</PresentationFormat>
  <Paragraphs>209</Paragraphs>
  <Slides>12</Slides>
  <Notes>9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Office</vt:lpstr>
      <vt:lpstr>Prism 9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Methods – brief math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Reviewer 1</dc:creator>
  <cp:lastModifiedBy>Djin-Ye Oh</cp:lastModifiedBy>
  <cp:revision>46</cp:revision>
  <dcterms:created xsi:type="dcterms:W3CDTF">2021-10-07T22:26:28Z</dcterms:created>
  <dcterms:modified xsi:type="dcterms:W3CDTF">2021-12-29T13:45:09Z</dcterms:modified>
</cp:coreProperties>
</file>