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84" r:id="rId2"/>
    <p:sldId id="296" r:id="rId3"/>
    <p:sldId id="306" r:id="rId4"/>
    <p:sldId id="298" r:id="rId5"/>
    <p:sldId id="259" r:id="rId6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207" userDrawn="1">
          <p15:clr>
            <a:srgbClr val="A4A3A4"/>
          </p15:clr>
        </p15:guide>
        <p15:guide id="2" pos="470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Keine Formatvorlage, Tabellen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159" autoAdjust="0"/>
    <p:restoredTop sz="90000" autoAdjust="0"/>
  </p:normalViewPr>
  <p:slideViewPr>
    <p:cSldViewPr snapToGrid="0">
      <p:cViewPr varScale="1">
        <p:scale>
          <a:sx n="96" d="100"/>
          <a:sy n="96" d="100"/>
        </p:scale>
        <p:origin x="984" y="90"/>
      </p:cViewPr>
      <p:guideLst>
        <p:guide orient="horz" pos="1207"/>
        <p:guide pos="470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23FF886-B5B9-4FB6-9DED-CA36CEBFA13A}" type="datetimeFigureOut">
              <a:rPr lang="de-DE" smtClean="0"/>
              <a:t>05.01.2022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3BF1B7-7312-4C12-9FDB-B436F86FECF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471923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indent="-1714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de-DE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Vorwoche Belegung: 4.500  (am 22.12)  -&gt; Abfall ITS-Belegung zu Vorwochen  :   - xxx        </a:t>
            </a:r>
          </a:p>
          <a:p>
            <a:pPr marL="171450" marR="0" indent="-1714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de-DE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Vorwoche Aufnahmen:  +1.984  -&gt; leichter Rückgang in der Neuaufnahmen 7-Tage-Anzahl </a:t>
            </a:r>
            <a:r>
              <a:rPr lang="de-DE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ca</a:t>
            </a:r>
            <a:r>
              <a:rPr lang="de-DE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 xxx weniger als letzter Woche</a:t>
            </a:r>
          </a:p>
          <a:p>
            <a:pPr marL="171450" marR="0" indent="-1714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de-DE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4-5 mit sinkenden Neuaufnahmen (Bayern, Berlin, NI, SA, He, SH)),  Rest eher gleichbleibende Neuaufnahmen, und oft nachziehende Todeszahlen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7DB3B74-E7C2-B34F-8624-8515ACB00503}" type="slidenum">
              <a:rPr kumimoji="0" lang="de-D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de-DE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21898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/>
              <a:t>- 5 BL &gt; 20%</a:t>
            </a:r>
            <a:br>
              <a:rPr lang="de-DE" dirty="0"/>
            </a:br>
            <a:r>
              <a:rPr lang="de-DE" dirty="0"/>
              <a:t>- 13 </a:t>
            </a:r>
            <a:r>
              <a:rPr lang="de-DE" dirty="0" err="1"/>
              <a:t>Bl</a:t>
            </a:r>
            <a:r>
              <a:rPr lang="de-DE" dirty="0"/>
              <a:t> &gt; 12%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E3BF1B7-7312-4C12-9FDB-B436F86FECF1}" type="slidenum">
              <a:rPr lang="de-DE" smtClean="0"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3740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E3BF1B7-7312-4C12-9FDB-B436F86FECF1}" type="slidenum">
              <a:rPr lang="de-DE" smtClean="0"/>
              <a:t>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7887093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/>
              <a:t>Prognosen für die nächsten 20 Tage!</a:t>
            </a:r>
            <a:br>
              <a:rPr lang="de-DE" dirty="0"/>
            </a:br>
            <a:r>
              <a:rPr lang="de-DE" dirty="0"/>
              <a:t>Hierbei ist zu beachten, dass dies die Trends anzeigt wenn der jetzige Zustand und Trend sich fortsetzt (sprich keine Maßnahmen oder andere Effekte die nächsten Tage einsetzen).  Verlässlich sind also </a:t>
            </a:r>
            <a:r>
              <a:rPr lang="de-DE" dirty="0" err="1"/>
              <a:t>va</a:t>
            </a:r>
            <a:r>
              <a:rPr lang="de-DE" dirty="0"/>
              <a:t> eher die nächsten 10 (!) Tage der Prognose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E3BF1B7-7312-4C12-9FDB-B436F86FECF1}" type="slidenum">
              <a:rPr lang="de-DE" smtClean="0"/>
              <a:t>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833501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408EE7F-8910-46B5-BE98-A496C93F0C4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A7B58FB2-ABFA-4A6F-A909-F34B8299C21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A1F2F51-BBD2-499F-8A10-847060A2DF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34D07-CF14-49B9-9B67-E733C7E65F38}" type="datetimeFigureOut">
              <a:rPr lang="de-DE" smtClean="0"/>
              <a:t>05.01.2022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82CFC9E-2912-405A-AB43-0DBC080596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E65EAAA-CC58-4642-8ACA-F216C4E0E2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CBFDB-4A1C-43B0-902A-A1537585AA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960634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CC112AA-580C-4879-9AEE-DD9A52F39D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939E95D3-C1C0-4292-9609-C47D457913E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5F898EB-0538-4019-94E8-B58E7B2C20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34D07-CF14-49B9-9B67-E733C7E65F38}" type="datetimeFigureOut">
              <a:rPr lang="de-DE" smtClean="0"/>
              <a:t>05.01.2022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BDB0286-7D39-46A2-A013-45E8C4F00E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F1356B4-1FC4-47B0-96D8-05D1DD2D76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CBFDB-4A1C-43B0-902A-A1537585AA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294846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01A57E8E-AFA3-4EBD-A2FE-87851E44C67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A0A44117-F5BF-4A45-81EE-9D86F0424A3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1AFDB7C-509B-4D2A-B6EE-8A59832899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34D07-CF14-49B9-9B67-E733C7E65F38}" type="datetimeFigureOut">
              <a:rPr lang="de-DE" smtClean="0"/>
              <a:t>05.01.2022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2959C64-748D-4209-8F0E-6D397D23AD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2C62834-4146-417F-B68D-797D59C1C5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CBFDB-4A1C-43B0-902A-A1537585AA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8047089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09.12.2020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COVID-19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t>‹Nr.›</a:t>
            </a:fld>
            <a:endParaRPr lang="de-DE"/>
          </a:p>
        </p:txBody>
      </p:sp>
      <p:sp>
        <p:nvSpPr>
          <p:cNvPr id="11" name="Inhaltsplatzhalter 2"/>
          <p:cNvSpPr>
            <a:spLocks noGrp="1"/>
          </p:cNvSpPr>
          <p:nvPr>
            <p:ph sz="quarter" idx="13"/>
          </p:nvPr>
        </p:nvSpPr>
        <p:spPr>
          <a:xfrm>
            <a:off x="609599" y="1155700"/>
            <a:ext cx="10790124" cy="5302250"/>
          </a:xfrm>
        </p:spPr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7" name="Titelplatzhalter 1"/>
          <p:cNvSpPr>
            <a:spLocks noGrp="1"/>
          </p:cNvSpPr>
          <p:nvPr>
            <p:ph type="title"/>
          </p:nvPr>
        </p:nvSpPr>
        <p:spPr>
          <a:xfrm>
            <a:off x="609600" y="692696"/>
            <a:ext cx="10790123" cy="609398"/>
          </a:xfrm>
          <a:prstGeom prst="rect">
            <a:avLst/>
          </a:prstGeom>
        </p:spPr>
        <p:txBody>
          <a:bodyPr vert="horz" lIns="0" tIns="0" rIns="0" bIns="0" rtlCol="0" anchor="t" anchorCtr="0">
            <a:spAutoFit/>
          </a:bodyPr>
          <a:lstStyle/>
          <a:p>
            <a:r>
              <a:rPr lang="de-DE" dirty="0"/>
              <a:t>Mastertitelformat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38895942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3CA41A7-C82C-485C-A6E7-F818540F1E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3AC3FA9-93CC-4EAA-A954-3AB575D122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3351714-5F24-49D7-8507-664D3C3C36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34D07-CF14-49B9-9B67-E733C7E65F38}" type="datetimeFigureOut">
              <a:rPr lang="de-DE" smtClean="0"/>
              <a:t>05.01.2022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9F9815B-A534-4466-B38F-D0D71767DF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0BD322E-3F36-422C-9ABE-EB688BBB2F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CBFDB-4A1C-43B0-902A-A1537585AA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043388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C413600-4E1E-40C0-82C9-21448B897B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5D074DA3-A7ED-4F8A-A642-50EEBAB9B7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E04E298-96C9-457F-A92A-99998A5680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34D07-CF14-49B9-9B67-E733C7E65F38}" type="datetimeFigureOut">
              <a:rPr lang="de-DE" smtClean="0"/>
              <a:t>05.01.2022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D8C52C7-D2BB-4549-8722-5B1FAA58F4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89E9D73-AD7D-4C90-860D-BC104449CC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CBFDB-4A1C-43B0-902A-A1537585AA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209362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6BDC607-5151-4291-AB2C-8823CBC0CF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12B5E91-DA33-4805-AD44-3338F7F036E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88DD5363-0DBF-4E2A-A2AE-80A1117CB0B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A3DA6B8A-2D4E-499C-A3F1-F5C5519AA8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34D07-CF14-49B9-9B67-E733C7E65F38}" type="datetimeFigureOut">
              <a:rPr lang="de-DE" smtClean="0"/>
              <a:t>05.01.2022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28F4EC31-BB70-47BF-B0E1-AD71E58049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F11DFA81-F67E-479B-B10D-D07C65C1FD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CBFDB-4A1C-43B0-902A-A1537585AA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073888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C23D2A0-84BD-4090-89BB-CEB2E01278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EA544766-50B4-425F-8BD7-193938AB21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E2ECFA2B-7812-4A47-BE46-29E4CE9614D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FF7741EE-5D5D-4D0A-8A82-E171BCD39F6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A2F404E3-A8E2-4ED9-A8D4-2637B83FBDE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DAF663D6-5810-4966-B9F8-29422E88F8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34D07-CF14-49B9-9B67-E733C7E65F38}" type="datetimeFigureOut">
              <a:rPr lang="de-DE" smtClean="0"/>
              <a:t>05.01.2022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4903B110-3A29-4D4E-A872-37A190CE6A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37DA7DD1-A6F1-4BBD-965E-157A10D44F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CBFDB-4A1C-43B0-902A-A1537585AA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128262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AB35408-8BBE-4465-9BCA-4BC7050805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B31A65A6-4FCC-4C0C-86D9-CC4B23C444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34D07-CF14-49B9-9B67-E733C7E65F38}" type="datetimeFigureOut">
              <a:rPr lang="de-DE" smtClean="0"/>
              <a:t>05.01.2022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218E6451-C646-47FE-83FC-419C87AFD9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13453269-DC48-4AFE-B6A6-C92C018BDB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CBFDB-4A1C-43B0-902A-A1537585AA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123306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5E063097-B30A-438C-ADB2-6257210A9B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34D07-CF14-49B9-9B67-E733C7E65F38}" type="datetimeFigureOut">
              <a:rPr lang="de-DE" smtClean="0"/>
              <a:t>05.01.2022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1CD54172-FF7A-4C34-85EE-4A9F35797F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FB812217-FD6D-47F4-BC1C-68A616116E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CBFDB-4A1C-43B0-902A-A1537585AA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855558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9FAAAFB-7540-465F-BAC8-EECC5C1131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5F9E9B2-3025-4E8A-8BB5-C37A97DCB9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7496F8C8-A20A-481B-BC37-BAE75F94F7C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CA3F5A58-DD47-4E3A-ADB8-73FA1D2E6E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34D07-CF14-49B9-9B67-E733C7E65F38}" type="datetimeFigureOut">
              <a:rPr lang="de-DE" smtClean="0"/>
              <a:t>05.01.2022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EE8DECE1-932E-4BB5-BBB0-14E648898C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0210FEA2-37BE-4794-A018-75AF138BDC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CBFDB-4A1C-43B0-902A-A1537585AA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56094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8ECF580-F166-4BD5-9823-42BC77D127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AAA8889B-CB81-4FAD-8505-62589B0EE19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A7A35A1B-12E3-4A65-B7A6-54FDD99B498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49E38374-3FD4-40A3-AAD8-1E8A26A59A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34D07-CF14-49B9-9B67-E733C7E65F38}" type="datetimeFigureOut">
              <a:rPr lang="de-DE" smtClean="0"/>
              <a:t>05.01.2022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FCA814C7-8239-4EFE-81AE-DB08CA58F9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AE81DAF9-FAF6-45B7-B84E-47DBB606A3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CBFDB-4A1C-43B0-902A-A1537585AA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965180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A69F4455-75A6-4097-A78C-4DBC619D82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64517C78-2FAA-489C-8932-1F768E0E37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8841ADC-68B7-461E-BD1F-F512E550FF3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334D07-CF14-49B9-9B67-E733C7E65F38}" type="datetimeFigureOut">
              <a:rPr lang="de-DE" smtClean="0"/>
              <a:t>05.01.2022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8221EA0-13E1-4A1A-8CE5-4AB3C97A603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F353BEB-A983-4FDB-AFC0-9648770A387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1CBFDB-4A1C-43B0-902A-A1537585AA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700734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3" Type="http://schemas.openxmlformats.org/officeDocument/2006/relationships/image" Target="../media/image12.png"/><Relationship Id="rId7" Type="http://schemas.openxmlformats.org/officeDocument/2006/relationships/image" Target="../media/image1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21.png"/><Relationship Id="rId5" Type="http://schemas.openxmlformats.org/officeDocument/2006/relationships/image" Target="../media/image20.png"/><Relationship Id="rId4" Type="http://schemas.openxmlformats.org/officeDocument/2006/relationships/image" Target="../media/image1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platzhalter 9"/>
          <p:cNvSpPr>
            <a:spLocks noGrp="1"/>
          </p:cNvSpPr>
          <p:nvPr>
            <p:ph type="body" sz="quarter" idx="13"/>
          </p:nvPr>
        </p:nvSpPr>
        <p:spPr>
          <a:xfrm>
            <a:off x="117457" y="630468"/>
            <a:ext cx="6750068" cy="1261345"/>
          </a:xfrm>
        </p:spPr>
        <p:txBody>
          <a:bodyPr>
            <a:noAutofit/>
          </a:bodyPr>
          <a:lstStyle/>
          <a:p>
            <a:pPr>
              <a:spcBef>
                <a:spcPts val="600"/>
              </a:spcBef>
            </a:pPr>
            <a:r>
              <a:rPr lang="de-DE" sz="1600" dirty="0"/>
              <a:t>Mit Stand 05.01.2021 werden </a:t>
            </a:r>
            <a:r>
              <a:rPr lang="de-DE" sz="1600" b="1" dirty="0"/>
              <a:t>3.562 </a:t>
            </a:r>
            <a:r>
              <a:rPr lang="de-DE" sz="1600" dirty="0"/>
              <a:t>COVID-19-Patient*innen auf Intensivstationen (der ca. 1.300 Akutkrankenhäuser) behandelt. </a:t>
            </a:r>
          </a:p>
          <a:p>
            <a:pPr>
              <a:spcBef>
                <a:spcPts val="600"/>
              </a:spcBef>
            </a:pPr>
            <a:r>
              <a:rPr lang="de-DE" sz="1600" dirty="0"/>
              <a:t>In vielen Bundesländern Reduktion in der COVID-ITS-Belegung </a:t>
            </a:r>
          </a:p>
          <a:p>
            <a:pPr>
              <a:spcBef>
                <a:spcPts val="600"/>
              </a:spcBef>
            </a:pPr>
            <a:r>
              <a:rPr lang="de-DE" sz="1600" dirty="0"/>
              <a:t>ITS-COVID-Neuaufnahmen mit </a:t>
            </a:r>
            <a:r>
              <a:rPr lang="de-DE" sz="1600" b="1" dirty="0"/>
              <a:t>+1.397 </a:t>
            </a:r>
            <a:r>
              <a:rPr lang="de-DE" sz="1600" dirty="0"/>
              <a:t>in den letzten 7 Tagen,  aber weiterhin hohen Todeszahlen pro Tag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457189"/>
            <a:fld id="{162A217B-ED1C-D84B-8478-63C77FA79618}" type="slidenum">
              <a:rPr lang="de-DE">
                <a:latin typeface="Calibri"/>
              </a:rPr>
              <a:pPr defTabSz="457189"/>
              <a:t>1</a:t>
            </a:fld>
            <a:endParaRPr lang="de-DE" dirty="0">
              <a:latin typeface="Calibri"/>
            </a:endParaRPr>
          </a:p>
        </p:txBody>
      </p:sp>
      <p:sp>
        <p:nvSpPr>
          <p:cNvPr id="6" name="Titel 5"/>
          <p:cNvSpPr>
            <a:spLocks noGrp="1"/>
          </p:cNvSpPr>
          <p:nvPr>
            <p:ph type="title"/>
          </p:nvPr>
        </p:nvSpPr>
        <p:spPr>
          <a:xfrm>
            <a:off x="258233" y="160408"/>
            <a:ext cx="7983646" cy="387798"/>
          </a:xfrm>
        </p:spPr>
        <p:txBody>
          <a:bodyPr/>
          <a:lstStyle/>
          <a:p>
            <a:r>
              <a:rPr lang="de-DE" sz="2800" dirty="0"/>
              <a:t>DIVI-Intensivregister</a:t>
            </a:r>
          </a:p>
        </p:txBody>
      </p:sp>
      <p:sp>
        <p:nvSpPr>
          <p:cNvPr id="7" name="Textfeld 6"/>
          <p:cNvSpPr txBox="1"/>
          <p:nvPr/>
        </p:nvSpPr>
        <p:spPr>
          <a:xfrm>
            <a:off x="200297" y="6518818"/>
            <a:ext cx="151014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defTabSz="457189"/>
            <a:r>
              <a:rPr lang="de-DE" sz="1050" dirty="0">
                <a:solidFill>
                  <a:prstClr val="black"/>
                </a:solidFill>
                <a:latin typeface="Calibri"/>
              </a:rPr>
              <a:t>Datenstand: 15.12.2021</a:t>
            </a:r>
          </a:p>
        </p:txBody>
      </p:sp>
      <p:grpSp>
        <p:nvGrpSpPr>
          <p:cNvPr id="2" name="Gruppieren 1">
            <a:extLst>
              <a:ext uri="{FF2B5EF4-FFF2-40B4-BE49-F238E27FC236}">
                <a16:creationId xmlns:a16="http://schemas.microsoft.com/office/drawing/2014/main" id="{0D6CE16D-2489-4871-9F07-0812BB0AFCF6}"/>
              </a:ext>
            </a:extLst>
          </p:cNvPr>
          <p:cNvGrpSpPr/>
          <p:nvPr/>
        </p:nvGrpSpPr>
        <p:grpSpPr>
          <a:xfrm>
            <a:off x="0" y="2492072"/>
            <a:ext cx="6486585" cy="4205520"/>
            <a:chOff x="-851830" y="1979586"/>
            <a:chExt cx="9331040" cy="4205520"/>
          </a:xfrm>
        </p:grpSpPr>
        <p:pic>
          <p:nvPicPr>
            <p:cNvPr id="12" name="Grafik 11">
              <a:extLst>
                <a:ext uri="{FF2B5EF4-FFF2-40B4-BE49-F238E27FC236}">
                  <a16:creationId xmlns:a16="http://schemas.microsoft.com/office/drawing/2014/main" id="{8B209C2B-C649-47CF-9B15-0F2B88950AA0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851830" y="1979586"/>
              <a:ext cx="9084321" cy="4205520"/>
            </a:xfrm>
            <a:prstGeom prst="rect">
              <a:avLst/>
            </a:prstGeom>
          </p:spPr>
        </p:pic>
        <p:sp>
          <p:nvSpPr>
            <p:cNvPr id="26" name="Textfeld 25">
              <a:extLst>
                <a:ext uri="{FF2B5EF4-FFF2-40B4-BE49-F238E27FC236}">
                  <a16:creationId xmlns:a16="http://schemas.microsoft.com/office/drawing/2014/main" id="{D73E6659-02B7-4105-A782-708515D3013E}"/>
                </a:ext>
              </a:extLst>
            </p:cNvPr>
            <p:cNvSpPr txBox="1"/>
            <p:nvPr/>
          </p:nvSpPr>
          <p:spPr>
            <a:xfrm>
              <a:off x="2985427" y="2245917"/>
              <a:ext cx="777152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900" dirty="0">
                  <a:solidFill>
                    <a:srgbClr val="FF0000"/>
                  </a:solidFill>
                </a:rPr>
                <a:t>Lock-Down</a:t>
              </a:r>
            </a:p>
          </p:txBody>
        </p:sp>
        <p:sp>
          <p:nvSpPr>
            <p:cNvPr id="27" name="Textfeld 26">
              <a:extLst>
                <a:ext uri="{FF2B5EF4-FFF2-40B4-BE49-F238E27FC236}">
                  <a16:creationId xmlns:a16="http://schemas.microsoft.com/office/drawing/2014/main" id="{78E05476-1B7D-42B7-B693-607D1AAFF78E}"/>
                </a:ext>
              </a:extLst>
            </p:cNvPr>
            <p:cNvSpPr txBox="1"/>
            <p:nvPr/>
          </p:nvSpPr>
          <p:spPr>
            <a:xfrm>
              <a:off x="2463354" y="2247568"/>
              <a:ext cx="777152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900" dirty="0">
                  <a:solidFill>
                    <a:srgbClr val="FF0000"/>
                  </a:solidFill>
                </a:rPr>
                <a:t>Lock-Down</a:t>
              </a:r>
            </a:p>
          </p:txBody>
        </p:sp>
        <p:sp>
          <p:nvSpPr>
            <p:cNvPr id="21" name="Textfeld 20">
              <a:extLst>
                <a:ext uri="{FF2B5EF4-FFF2-40B4-BE49-F238E27FC236}">
                  <a16:creationId xmlns:a16="http://schemas.microsoft.com/office/drawing/2014/main" id="{DD94FA65-78BB-490E-93D3-A41CCE0BC88E}"/>
                </a:ext>
              </a:extLst>
            </p:cNvPr>
            <p:cNvSpPr txBox="1"/>
            <p:nvPr/>
          </p:nvSpPr>
          <p:spPr>
            <a:xfrm>
              <a:off x="3604434" y="2149621"/>
              <a:ext cx="777152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1200" dirty="0">
                  <a:solidFill>
                    <a:schemeClr val="bg2">
                      <a:lumMod val="50000"/>
                    </a:schemeClr>
                  </a:solidFill>
                </a:rPr>
                <a:t>5.762</a:t>
              </a:r>
            </a:p>
          </p:txBody>
        </p:sp>
        <p:cxnSp>
          <p:nvCxnSpPr>
            <p:cNvPr id="8" name="Gerade Verbindung mit Pfeil 7">
              <a:extLst>
                <a:ext uri="{FF2B5EF4-FFF2-40B4-BE49-F238E27FC236}">
                  <a16:creationId xmlns:a16="http://schemas.microsoft.com/office/drawing/2014/main" id="{21BC29F1-248A-43B5-91BB-6499CD29C5E5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7990498" y="3240929"/>
              <a:ext cx="138829" cy="38727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Textfeld 17">
              <a:extLst>
                <a:ext uri="{FF2B5EF4-FFF2-40B4-BE49-F238E27FC236}">
                  <a16:creationId xmlns:a16="http://schemas.microsoft.com/office/drawing/2014/main" id="{5785B65B-14EA-4574-853C-A004843C0E4E}"/>
                </a:ext>
              </a:extLst>
            </p:cNvPr>
            <p:cNvSpPr txBox="1"/>
            <p:nvPr/>
          </p:nvSpPr>
          <p:spPr>
            <a:xfrm>
              <a:off x="7501788" y="3739237"/>
              <a:ext cx="977422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1200" dirty="0">
                  <a:solidFill>
                    <a:schemeClr val="bg2">
                      <a:lumMod val="50000"/>
                    </a:schemeClr>
                  </a:solidFill>
                </a:rPr>
                <a:t>3.562</a:t>
              </a:r>
            </a:p>
          </p:txBody>
        </p:sp>
      </p:grpSp>
      <p:grpSp>
        <p:nvGrpSpPr>
          <p:cNvPr id="3" name="Gruppieren 2">
            <a:extLst>
              <a:ext uri="{FF2B5EF4-FFF2-40B4-BE49-F238E27FC236}">
                <a16:creationId xmlns:a16="http://schemas.microsoft.com/office/drawing/2014/main" id="{2B232C93-224B-4269-9739-5BFFE43543E3}"/>
              </a:ext>
            </a:extLst>
          </p:cNvPr>
          <p:cNvGrpSpPr/>
          <p:nvPr/>
        </p:nvGrpSpPr>
        <p:grpSpPr>
          <a:xfrm>
            <a:off x="7040071" y="24102"/>
            <a:ext cx="4674724" cy="3275487"/>
            <a:chOff x="7749173" y="2192056"/>
            <a:chExt cx="4130330" cy="3863499"/>
          </a:xfrm>
        </p:grpSpPr>
        <p:pic>
          <p:nvPicPr>
            <p:cNvPr id="9" name="Grafik 8">
              <a:extLst>
                <a:ext uri="{FF2B5EF4-FFF2-40B4-BE49-F238E27FC236}">
                  <a16:creationId xmlns:a16="http://schemas.microsoft.com/office/drawing/2014/main" id="{12522198-6521-40A9-9BBC-734A9B55D824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749173" y="2479956"/>
              <a:ext cx="4130330" cy="3575599"/>
            </a:xfrm>
            <a:prstGeom prst="rect">
              <a:avLst/>
            </a:prstGeom>
          </p:spPr>
        </p:pic>
        <p:sp>
          <p:nvSpPr>
            <p:cNvPr id="14" name="Textfeld 13">
              <a:extLst>
                <a:ext uri="{FF2B5EF4-FFF2-40B4-BE49-F238E27FC236}">
                  <a16:creationId xmlns:a16="http://schemas.microsoft.com/office/drawing/2014/main" id="{4A28318D-B736-4639-8DFC-4670EAAD84D7}"/>
                </a:ext>
              </a:extLst>
            </p:cNvPr>
            <p:cNvSpPr txBox="1"/>
            <p:nvPr/>
          </p:nvSpPr>
          <p:spPr>
            <a:xfrm>
              <a:off x="7888454" y="2192056"/>
              <a:ext cx="3872339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1600" b="1" dirty="0"/>
                <a:t>Neuaufnahmen auf die ITS  </a:t>
              </a:r>
              <a:r>
                <a:rPr lang="de-DE" sz="1600" i="1" dirty="0"/>
                <a:t>(pro Tag)</a:t>
              </a:r>
            </a:p>
          </p:txBody>
        </p:sp>
      </p:grpSp>
      <p:pic>
        <p:nvPicPr>
          <p:cNvPr id="19" name="Grafik 18">
            <a:extLst>
              <a:ext uri="{FF2B5EF4-FFF2-40B4-BE49-F238E27FC236}">
                <a16:creationId xmlns:a16="http://schemas.microsoft.com/office/drawing/2014/main" id="{AA6C48BA-DBCA-4E42-9409-27AE09EA0DD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009396" y="433539"/>
            <a:ext cx="2035688" cy="399681"/>
          </a:xfrm>
          <a:prstGeom prst="rect">
            <a:avLst/>
          </a:prstGeom>
        </p:spPr>
      </p:pic>
      <p:grpSp>
        <p:nvGrpSpPr>
          <p:cNvPr id="22" name="Gruppieren 21">
            <a:extLst>
              <a:ext uri="{FF2B5EF4-FFF2-40B4-BE49-F238E27FC236}">
                <a16:creationId xmlns:a16="http://schemas.microsoft.com/office/drawing/2014/main" id="{F39C9099-BF65-4DF2-A139-B8119F923F8C}"/>
              </a:ext>
            </a:extLst>
          </p:cNvPr>
          <p:cNvGrpSpPr/>
          <p:nvPr/>
        </p:nvGrpSpPr>
        <p:grpSpPr>
          <a:xfrm>
            <a:off x="6761933" y="3523975"/>
            <a:ext cx="4952862" cy="3201630"/>
            <a:chOff x="6761933" y="3523975"/>
            <a:chExt cx="4952862" cy="3201630"/>
          </a:xfrm>
        </p:grpSpPr>
        <p:grpSp>
          <p:nvGrpSpPr>
            <p:cNvPr id="16" name="Gruppieren 15">
              <a:extLst>
                <a:ext uri="{FF2B5EF4-FFF2-40B4-BE49-F238E27FC236}">
                  <a16:creationId xmlns:a16="http://schemas.microsoft.com/office/drawing/2014/main" id="{F41C7F71-0D14-477C-8394-35D8EBDE8687}"/>
                </a:ext>
              </a:extLst>
            </p:cNvPr>
            <p:cNvGrpSpPr/>
            <p:nvPr/>
          </p:nvGrpSpPr>
          <p:grpSpPr>
            <a:xfrm>
              <a:off x="6761933" y="3523975"/>
              <a:ext cx="4952862" cy="3201630"/>
              <a:chOff x="6761933" y="3523975"/>
              <a:chExt cx="4952862" cy="3201630"/>
            </a:xfrm>
          </p:grpSpPr>
          <p:pic>
            <p:nvPicPr>
              <p:cNvPr id="13" name="Grafik 12">
                <a:extLst>
                  <a:ext uri="{FF2B5EF4-FFF2-40B4-BE49-F238E27FC236}">
                    <a16:creationId xmlns:a16="http://schemas.microsoft.com/office/drawing/2014/main" id="{70D57895-2534-437F-862C-3F1BA78B89D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6761933" y="3523975"/>
                <a:ext cx="4952862" cy="3201630"/>
              </a:xfrm>
              <a:prstGeom prst="rect">
                <a:avLst/>
              </a:prstGeom>
            </p:spPr>
          </p:pic>
          <p:sp>
            <p:nvSpPr>
              <p:cNvPr id="15" name="Rechteck 14">
                <a:extLst>
                  <a:ext uri="{FF2B5EF4-FFF2-40B4-BE49-F238E27FC236}">
                    <a16:creationId xmlns:a16="http://schemas.microsoft.com/office/drawing/2014/main" id="{28FF8F73-83CA-48E9-861A-80890754CA04}"/>
                  </a:ext>
                </a:extLst>
              </p:cNvPr>
              <p:cNvSpPr/>
              <p:nvPr/>
            </p:nvSpPr>
            <p:spPr>
              <a:xfrm>
                <a:off x="9727660" y="3753415"/>
                <a:ext cx="145914" cy="2516157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</p:grpSp>
        <p:sp>
          <p:nvSpPr>
            <p:cNvPr id="20" name="Rechteck 19">
              <a:extLst>
                <a:ext uri="{FF2B5EF4-FFF2-40B4-BE49-F238E27FC236}">
                  <a16:creationId xmlns:a16="http://schemas.microsoft.com/office/drawing/2014/main" id="{946F0B72-4A82-40C2-BB2A-0EDD91FAFB5F}"/>
                </a:ext>
              </a:extLst>
            </p:cNvPr>
            <p:cNvSpPr/>
            <p:nvPr/>
          </p:nvSpPr>
          <p:spPr>
            <a:xfrm>
              <a:off x="9458325" y="3665595"/>
              <a:ext cx="123825" cy="2201805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sp>
        <p:nvSpPr>
          <p:cNvPr id="17" name="Rechteck 16">
            <a:extLst>
              <a:ext uri="{FF2B5EF4-FFF2-40B4-BE49-F238E27FC236}">
                <a16:creationId xmlns:a16="http://schemas.microsoft.com/office/drawing/2014/main" id="{CC2D7C16-81BC-4749-8BCC-5C91C17F6EE5}"/>
              </a:ext>
            </a:extLst>
          </p:cNvPr>
          <p:cNvSpPr/>
          <p:nvPr/>
        </p:nvSpPr>
        <p:spPr>
          <a:xfrm>
            <a:off x="9926805" y="3708997"/>
            <a:ext cx="1803206" cy="2880818"/>
          </a:xfrm>
          <a:prstGeom prst="rect">
            <a:avLst/>
          </a:prstGeom>
          <a:noFill/>
          <a:ln w="19050"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545054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feld 4">
            <a:extLst>
              <a:ext uri="{FF2B5EF4-FFF2-40B4-BE49-F238E27FC236}">
                <a16:creationId xmlns:a16="http://schemas.microsoft.com/office/drawing/2014/main" id="{3B4ADC84-E69C-48C0-A0C8-E3B81A78DC55}"/>
              </a:ext>
            </a:extLst>
          </p:cNvPr>
          <p:cNvSpPr txBox="1"/>
          <p:nvPr/>
        </p:nvSpPr>
        <p:spPr>
          <a:xfrm>
            <a:off x="119473" y="148045"/>
            <a:ext cx="1709327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b="1" dirty="0">
                <a:latin typeface="+mj-lt"/>
              </a:rPr>
              <a:t>Anteil der COVID-19-Patient*innen an der Gesamtzahl betreibbarer </a:t>
            </a:r>
            <a:br>
              <a:rPr lang="de-DE" sz="2000" b="1" dirty="0">
                <a:latin typeface="+mj-lt"/>
              </a:rPr>
            </a:br>
            <a:r>
              <a:rPr lang="de-DE" sz="2000" b="1" dirty="0">
                <a:latin typeface="+mj-lt"/>
              </a:rPr>
              <a:t>ITS-Betten </a:t>
            </a:r>
            <a:br>
              <a:rPr lang="de-DE" sz="2000" b="1" dirty="0">
                <a:latin typeface="+mj-lt"/>
              </a:rPr>
            </a:br>
            <a:r>
              <a:rPr lang="de-DE" sz="1400" b="1" dirty="0">
                <a:solidFill>
                  <a:schemeClr val="bg1">
                    <a:lumMod val="65000"/>
                  </a:schemeClr>
                </a:solidFill>
                <a:latin typeface="+mj-lt"/>
              </a:rPr>
              <a:t>(* letzte 8 Wochen)</a:t>
            </a:r>
            <a:endParaRPr lang="de-DE" sz="2000" b="1" dirty="0">
              <a:solidFill>
                <a:schemeClr val="bg1">
                  <a:lumMod val="65000"/>
                </a:schemeClr>
              </a:solidFill>
              <a:latin typeface="+mj-lt"/>
            </a:endParaRP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ABC6B324-7386-4982-97A9-CBF160342B9A}"/>
              </a:ext>
            </a:extLst>
          </p:cNvPr>
          <p:cNvSpPr txBox="1"/>
          <p:nvPr/>
        </p:nvSpPr>
        <p:spPr>
          <a:xfrm>
            <a:off x="0" y="6518818"/>
            <a:ext cx="171044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defTabSz="457189"/>
            <a:r>
              <a:rPr lang="de-DE" sz="1050" dirty="0">
                <a:solidFill>
                  <a:prstClr val="black"/>
                </a:solidFill>
                <a:latin typeface="Calibri"/>
              </a:rPr>
              <a:t>Datenstand:  04.01.2022</a:t>
            </a:r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6BEC7B37-7AF6-4380-803F-2A0F49757E3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16980" y="20407"/>
            <a:ext cx="9698616" cy="6807138"/>
          </a:xfrm>
          <a:prstGeom prst="rect">
            <a:avLst/>
          </a:prstGeom>
        </p:spPr>
      </p:pic>
      <p:cxnSp>
        <p:nvCxnSpPr>
          <p:cNvPr id="7" name="Gerader Verbinder 6">
            <a:extLst>
              <a:ext uri="{FF2B5EF4-FFF2-40B4-BE49-F238E27FC236}">
                <a16:creationId xmlns:a16="http://schemas.microsoft.com/office/drawing/2014/main" id="{CDFA1662-5BDB-4999-B315-327CEC94A366}"/>
              </a:ext>
            </a:extLst>
          </p:cNvPr>
          <p:cNvCxnSpPr/>
          <p:nvPr/>
        </p:nvCxnSpPr>
        <p:spPr>
          <a:xfrm>
            <a:off x="2424623" y="2142081"/>
            <a:ext cx="2920753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Gerader Verbinder 7">
            <a:extLst>
              <a:ext uri="{FF2B5EF4-FFF2-40B4-BE49-F238E27FC236}">
                <a16:creationId xmlns:a16="http://schemas.microsoft.com/office/drawing/2014/main" id="{AA9EE8BC-AAA1-4D1A-8099-5F9E6041C875}"/>
              </a:ext>
            </a:extLst>
          </p:cNvPr>
          <p:cNvCxnSpPr/>
          <p:nvPr/>
        </p:nvCxnSpPr>
        <p:spPr>
          <a:xfrm>
            <a:off x="2345712" y="2676586"/>
            <a:ext cx="2920753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Gerader Verbinder 8">
            <a:extLst>
              <a:ext uri="{FF2B5EF4-FFF2-40B4-BE49-F238E27FC236}">
                <a16:creationId xmlns:a16="http://schemas.microsoft.com/office/drawing/2014/main" id="{2F74A4D1-E367-4A07-8922-58E50DB7EEFB}"/>
              </a:ext>
            </a:extLst>
          </p:cNvPr>
          <p:cNvCxnSpPr/>
          <p:nvPr/>
        </p:nvCxnSpPr>
        <p:spPr>
          <a:xfrm>
            <a:off x="2436193" y="5650116"/>
            <a:ext cx="2920753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Gerader Verbinder 9">
            <a:extLst>
              <a:ext uri="{FF2B5EF4-FFF2-40B4-BE49-F238E27FC236}">
                <a16:creationId xmlns:a16="http://schemas.microsoft.com/office/drawing/2014/main" id="{BBB99B30-B45A-43E8-9F22-BC419D03DAEF}"/>
              </a:ext>
            </a:extLst>
          </p:cNvPr>
          <p:cNvCxnSpPr/>
          <p:nvPr/>
        </p:nvCxnSpPr>
        <p:spPr>
          <a:xfrm>
            <a:off x="2424623" y="6186641"/>
            <a:ext cx="2920753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Gerader Verbinder 11">
            <a:extLst>
              <a:ext uri="{FF2B5EF4-FFF2-40B4-BE49-F238E27FC236}">
                <a16:creationId xmlns:a16="http://schemas.microsoft.com/office/drawing/2014/main" id="{A63DC62E-BBA5-4F4B-935E-C76FAC1A4F62}"/>
              </a:ext>
            </a:extLst>
          </p:cNvPr>
          <p:cNvCxnSpPr>
            <a:cxnSpLocks/>
          </p:cNvCxnSpPr>
          <p:nvPr/>
        </p:nvCxnSpPr>
        <p:spPr>
          <a:xfrm>
            <a:off x="7354267" y="5647845"/>
            <a:ext cx="2617968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Gerader Verbinder 13">
            <a:extLst>
              <a:ext uri="{FF2B5EF4-FFF2-40B4-BE49-F238E27FC236}">
                <a16:creationId xmlns:a16="http://schemas.microsoft.com/office/drawing/2014/main" id="{21E29F48-54CB-4442-9B8B-9B8E2396DE5E}"/>
              </a:ext>
            </a:extLst>
          </p:cNvPr>
          <p:cNvCxnSpPr/>
          <p:nvPr/>
        </p:nvCxnSpPr>
        <p:spPr>
          <a:xfrm>
            <a:off x="7354267" y="2156370"/>
            <a:ext cx="2920753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Gerader Verbinder 14">
            <a:extLst>
              <a:ext uri="{FF2B5EF4-FFF2-40B4-BE49-F238E27FC236}">
                <a16:creationId xmlns:a16="http://schemas.microsoft.com/office/drawing/2014/main" id="{1238F765-4C30-497C-A431-C7B014592D50}"/>
              </a:ext>
            </a:extLst>
          </p:cNvPr>
          <p:cNvCxnSpPr/>
          <p:nvPr/>
        </p:nvCxnSpPr>
        <p:spPr>
          <a:xfrm>
            <a:off x="7315843" y="2700060"/>
            <a:ext cx="2920753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Gerader Verbinder 16">
            <a:extLst>
              <a:ext uri="{FF2B5EF4-FFF2-40B4-BE49-F238E27FC236}">
                <a16:creationId xmlns:a16="http://schemas.microsoft.com/office/drawing/2014/main" id="{AF8E386F-50D0-4F09-8916-2E3E200D047A}"/>
              </a:ext>
            </a:extLst>
          </p:cNvPr>
          <p:cNvCxnSpPr>
            <a:cxnSpLocks/>
          </p:cNvCxnSpPr>
          <p:nvPr/>
        </p:nvCxnSpPr>
        <p:spPr>
          <a:xfrm>
            <a:off x="7411417" y="6188912"/>
            <a:ext cx="2759826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Gerader Verbinder 12">
            <a:extLst>
              <a:ext uri="{FF2B5EF4-FFF2-40B4-BE49-F238E27FC236}">
                <a16:creationId xmlns:a16="http://schemas.microsoft.com/office/drawing/2014/main" id="{403C67FD-9063-4D12-85CE-3C89A290FDEE}"/>
              </a:ext>
            </a:extLst>
          </p:cNvPr>
          <p:cNvCxnSpPr/>
          <p:nvPr/>
        </p:nvCxnSpPr>
        <p:spPr>
          <a:xfrm>
            <a:off x="2443227" y="1681220"/>
            <a:ext cx="2920753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Gerader Verbinder 15">
            <a:extLst>
              <a:ext uri="{FF2B5EF4-FFF2-40B4-BE49-F238E27FC236}">
                <a16:creationId xmlns:a16="http://schemas.microsoft.com/office/drawing/2014/main" id="{68CE20D2-4DFC-47FB-84B8-F1B49E61000B}"/>
              </a:ext>
            </a:extLst>
          </p:cNvPr>
          <p:cNvCxnSpPr/>
          <p:nvPr/>
        </p:nvCxnSpPr>
        <p:spPr>
          <a:xfrm>
            <a:off x="7354267" y="1686932"/>
            <a:ext cx="2920753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Gerader Verbinder 17">
            <a:extLst>
              <a:ext uri="{FF2B5EF4-FFF2-40B4-BE49-F238E27FC236}">
                <a16:creationId xmlns:a16="http://schemas.microsoft.com/office/drawing/2014/main" id="{5C7C7245-EEFB-4027-9124-E0E5B7504237}"/>
              </a:ext>
            </a:extLst>
          </p:cNvPr>
          <p:cNvCxnSpPr>
            <a:cxnSpLocks/>
          </p:cNvCxnSpPr>
          <p:nvPr/>
        </p:nvCxnSpPr>
        <p:spPr>
          <a:xfrm>
            <a:off x="7403505" y="5159775"/>
            <a:ext cx="2617968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Gerader Verbinder 18">
            <a:extLst>
              <a:ext uri="{FF2B5EF4-FFF2-40B4-BE49-F238E27FC236}">
                <a16:creationId xmlns:a16="http://schemas.microsoft.com/office/drawing/2014/main" id="{AE766B01-DA6B-4ED6-AB3E-A7B98B476FAA}"/>
              </a:ext>
            </a:extLst>
          </p:cNvPr>
          <p:cNvCxnSpPr/>
          <p:nvPr/>
        </p:nvCxnSpPr>
        <p:spPr>
          <a:xfrm>
            <a:off x="2415091" y="5157283"/>
            <a:ext cx="2920753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129019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feld 20">
            <a:extLst>
              <a:ext uri="{FF2B5EF4-FFF2-40B4-BE49-F238E27FC236}">
                <a16:creationId xmlns:a16="http://schemas.microsoft.com/office/drawing/2014/main" id="{4119C00A-E2FD-4EB5-BC68-7BE23C73D99D}"/>
              </a:ext>
            </a:extLst>
          </p:cNvPr>
          <p:cNvSpPr txBox="1"/>
          <p:nvPr/>
        </p:nvSpPr>
        <p:spPr>
          <a:xfrm>
            <a:off x="7828273" y="78397"/>
            <a:ext cx="380953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b="1" dirty="0"/>
              <a:t>Einschätzung der Betriebssituation </a:t>
            </a:r>
          </a:p>
        </p:txBody>
      </p:sp>
      <p:pic>
        <p:nvPicPr>
          <p:cNvPr id="7" name="Grafik 6">
            <a:extLst>
              <a:ext uri="{FF2B5EF4-FFF2-40B4-BE49-F238E27FC236}">
                <a16:creationId xmlns:a16="http://schemas.microsoft.com/office/drawing/2014/main" id="{E7EAFEFC-E9A1-4C63-9038-4703056E0DD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33790" y="5884181"/>
            <a:ext cx="2399593" cy="575245"/>
          </a:xfrm>
          <a:prstGeom prst="rect">
            <a:avLst/>
          </a:prstGeom>
        </p:spPr>
      </p:pic>
      <p:sp>
        <p:nvSpPr>
          <p:cNvPr id="23" name="Textfeld 22">
            <a:extLst>
              <a:ext uri="{FF2B5EF4-FFF2-40B4-BE49-F238E27FC236}">
                <a16:creationId xmlns:a16="http://schemas.microsoft.com/office/drawing/2014/main" id="{8C767B50-C655-4916-AD3F-20A9387D178D}"/>
              </a:ext>
            </a:extLst>
          </p:cNvPr>
          <p:cNvSpPr txBox="1"/>
          <p:nvPr/>
        </p:nvSpPr>
        <p:spPr>
          <a:xfrm>
            <a:off x="5041891" y="3309003"/>
            <a:ext cx="249865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Freie Beatmungskapazitäten</a:t>
            </a:r>
          </a:p>
        </p:txBody>
      </p:sp>
      <p:pic>
        <p:nvPicPr>
          <p:cNvPr id="27" name="Grafik 26">
            <a:extLst>
              <a:ext uri="{FF2B5EF4-FFF2-40B4-BE49-F238E27FC236}">
                <a16:creationId xmlns:a16="http://schemas.microsoft.com/office/drawing/2014/main" id="{8C2CC52B-D752-4AB6-B620-358460F4F9E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252" y="440858"/>
            <a:ext cx="4086514" cy="3265293"/>
          </a:xfrm>
          <a:prstGeom prst="rect">
            <a:avLst/>
          </a:prstGeom>
        </p:spPr>
      </p:pic>
      <p:sp>
        <p:nvSpPr>
          <p:cNvPr id="28" name="Textfeld 27">
            <a:extLst>
              <a:ext uri="{FF2B5EF4-FFF2-40B4-BE49-F238E27FC236}">
                <a16:creationId xmlns:a16="http://schemas.microsoft.com/office/drawing/2014/main" id="{0E2F53C2-5EAE-47C5-BD1A-9C6FDAC19C40}"/>
              </a:ext>
            </a:extLst>
          </p:cNvPr>
          <p:cNvSpPr txBox="1"/>
          <p:nvPr/>
        </p:nvSpPr>
        <p:spPr>
          <a:xfrm>
            <a:off x="73990" y="102304"/>
            <a:ext cx="453963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b="1" dirty="0"/>
              <a:t>Behandlungsbelegung COVID-19 nach Schweregrad</a:t>
            </a:r>
          </a:p>
        </p:txBody>
      </p:sp>
      <p:pic>
        <p:nvPicPr>
          <p:cNvPr id="29" name="Grafik 28">
            <a:extLst>
              <a:ext uri="{FF2B5EF4-FFF2-40B4-BE49-F238E27FC236}">
                <a16:creationId xmlns:a16="http://schemas.microsoft.com/office/drawing/2014/main" id="{B1963053-6480-472E-95E4-0AE58E01C57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484466" y="495724"/>
            <a:ext cx="1821165" cy="1378671"/>
          </a:xfrm>
          <a:prstGeom prst="rect">
            <a:avLst/>
          </a:prstGeom>
        </p:spPr>
      </p:pic>
      <p:grpSp>
        <p:nvGrpSpPr>
          <p:cNvPr id="10" name="Gruppieren 9">
            <a:extLst>
              <a:ext uri="{FF2B5EF4-FFF2-40B4-BE49-F238E27FC236}">
                <a16:creationId xmlns:a16="http://schemas.microsoft.com/office/drawing/2014/main" id="{E901303A-DDAD-44EB-848B-7552587E9E8B}"/>
              </a:ext>
            </a:extLst>
          </p:cNvPr>
          <p:cNvGrpSpPr/>
          <p:nvPr/>
        </p:nvGrpSpPr>
        <p:grpSpPr>
          <a:xfrm>
            <a:off x="4193767" y="3955334"/>
            <a:ext cx="3944702" cy="2646460"/>
            <a:chOff x="3599234" y="3968561"/>
            <a:chExt cx="3044831" cy="2697979"/>
          </a:xfrm>
        </p:grpSpPr>
        <p:pic>
          <p:nvPicPr>
            <p:cNvPr id="3" name="Grafik 2">
              <a:extLst>
                <a:ext uri="{FF2B5EF4-FFF2-40B4-BE49-F238E27FC236}">
                  <a16:creationId xmlns:a16="http://schemas.microsoft.com/office/drawing/2014/main" id="{E2D3B11B-A0CF-4D9A-9585-9611C5FC60CF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656439" y="3968561"/>
              <a:ext cx="2987626" cy="2697979"/>
            </a:xfrm>
            <a:prstGeom prst="rect">
              <a:avLst/>
            </a:prstGeom>
          </p:spPr>
        </p:pic>
        <p:sp>
          <p:nvSpPr>
            <p:cNvPr id="8" name="Rechteck 7">
              <a:extLst>
                <a:ext uri="{FF2B5EF4-FFF2-40B4-BE49-F238E27FC236}">
                  <a16:creationId xmlns:a16="http://schemas.microsoft.com/office/drawing/2014/main" id="{02F0EE3B-C1AC-43C2-9191-80993910EEAF}"/>
                </a:ext>
              </a:extLst>
            </p:cNvPr>
            <p:cNvSpPr/>
            <p:nvPr/>
          </p:nvSpPr>
          <p:spPr>
            <a:xfrm>
              <a:off x="3599234" y="4024495"/>
              <a:ext cx="282102" cy="42166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pic>
        <p:nvPicPr>
          <p:cNvPr id="11" name="Grafik 10">
            <a:extLst>
              <a:ext uri="{FF2B5EF4-FFF2-40B4-BE49-F238E27FC236}">
                <a16:creationId xmlns:a16="http://schemas.microsoft.com/office/drawing/2014/main" id="{8F68F1E7-C5F6-45DC-B668-37621F1E48C4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828273" y="750407"/>
            <a:ext cx="3944703" cy="3105525"/>
          </a:xfrm>
          <a:prstGeom prst="rect">
            <a:avLst/>
          </a:prstGeom>
        </p:spPr>
      </p:pic>
      <p:pic>
        <p:nvPicPr>
          <p:cNvPr id="13" name="Grafik 12">
            <a:extLst>
              <a:ext uri="{FF2B5EF4-FFF2-40B4-BE49-F238E27FC236}">
                <a16:creationId xmlns:a16="http://schemas.microsoft.com/office/drawing/2014/main" id="{C986B4D7-42FD-4400-83F5-A3369CF8BB50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9940138" y="447131"/>
            <a:ext cx="2038350" cy="628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83879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hteck 15">
            <a:extLst>
              <a:ext uri="{FF2B5EF4-FFF2-40B4-BE49-F238E27FC236}">
                <a16:creationId xmlns:a16="http://schemas.microsoft.com/office/drawing/2014/main" id="{87F03C2E-F247-40E3-8C32-74DD6D0C08A3}"/>
              </a:ext>
            </a:extLst>
          </p:cNvPr>
          <p:cNvSpPr/>
          <p:nvPr/>
        </p:nvSpPr>
        <p:spPr>
          <a:xfrm>
            <a:off x="6804326" y="3535849"/>
            <a:ext cx="425708" cy="13062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1" name="Textfeld 20">
            <a:extLst>
              <a:ext uri="{FF2B5EF4-FFF2-40B4-BE49-F238E27FC236}">
                <a16:creationId xmlns:a16="http://schemas.microsoft.com/office/drawing/2014/main" id="{6E5DBD5B-F586-4CFC-96F1-BC191D90A6EA}"/>
              </a:ext>
            </a:extLst>
          </p:cNvPr>
          <p:cNvSpPr txBox="1"/>
          <p:nvPr/>
        </p:nvSpPr>
        <p:spPr>
          <a:xfrm>
            <a:off x="84683" y="167380"/>
            <a:ext cx="185779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b="1" dirty="0"/>
              <a:t>Altersgruppen Entwicklung  </a:t>
            </a:r>
            <a:r>
              <a:rPr lang="de-DE" sz="1600" dirty="0"/>
              <a:t>(absolut)</a:t>
            </a:r>
          </a:p>
        </p:txBody>
      </p:sp>
      <p:grpSp>
        <p:nvGrpSpPr>
          <p:cNvPr id="4" name="Gruppieren 3">
            <a:extLst>
              <a:ext uri="{FF2B5EF4-FFF2-40B4-BE49-F238E27FC236}">
                <a16:creationId xmlns:a16="http://schemas.microsoft.com/office/drawing/2014/main" id="{6191D896-5842-41DD-B7F6-58CC8D2E5276}"/>
              </a:ext>
            </a:extLst>
          </p:cNvPr>
          <p:cNvGrpSpPr/>
          <p:nvPr/>
        </p:nvGrpSpPr>
        <p:grpSpPr>
          <a:xfrm>
            <a:off x="10981634" y="1135941"/>
            <a:ext cx="1066800" cy="1827739"/>
            <a:chOff x="10971136" y="4392903"/>
            <a:chExt cx="1066800" cy="1827739"/>
          </a:xfrm>
        </p:grpSpPr>
        <p:pic>
          <p:nvPicPr>
            <p:cNvPr id="14" name="Grafik 13">
              <a:extLst>
                <a:ext uri="{FF2B5EF4-FFF2-40B4-BE49-F238E27FC236}">
                  <a16:creationId xmlns:a16="http://schemas.microsoft.com/office/drawing/2014/main" id="{974DD230-A680-4DA1-B2C4-29776E49A2BC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0971136" y="4392903"/>
              <a:ext cx="1066800" cy="1827739"/>
            </a:xfrm>
            <a:prstGeom prst="rect">
              <a:avLst/>
            </a:prstGeom>
          </p:spPr>
        </p:pic>
        <p:sp>
          <p:nvSpPr>
            <p:cNvPr id="12" name="Rechteck 11">
              <a:extLst>
                <a:ext uri="{FF2B5EF4-FFF2-40B4-BE49-F238E27FC236}">
                  <a16:creationId xmlns:a16="http://schemas.microsoft.com/office/drawing/2014/main" id="{5CDE2F54-1E58-4209-8F9D-8B369EF3DA1D}"/>
                </a:ext>
              </a:extLst>
            </p:cNvPr>
            <p:cNvSpPr/>
            <p:nvPr/>
          </p:nvSpPr>
          <p:spPr>
            <a:xfrm>
              <a:off x="11037860" y="5295207"/>
              <a:ext cx="756104" cy="925435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26" name="Gruppieren 25">
            <a:extLst>
              <a:ext uri="{FF2B5EF4-FFF2-40B4-BE49-F238E27FC236}">
                <a16:creationId xmlns:a16="http://schemas.microsoft.com/office/drawing/2014/main" id="{A347C85B-F549-4B37-864E-84E2FFC79693}"/>
              </a:ext>
            </a:extLst>
          </p:cNvPr>
          <p:cNvGrpSpPr/>
          <p:nvPr/>
        </p:nvGrpSpPr>
        <p:grpSpPr>
          <a:xfrm>
            <a:off x="1448474" y="0"/>
            <a:ext cx="5486400" cy="3358010"/>
            <a:chOff x="3146564" y="3460240"/>
            <a:chExt cx="4686558" cy="3160053"/>
          </a:xfrm>
        </p:grpSpPr>
        <p:pic>
          <p:nvPicPr>
            <p:cNvPr id="5" name="Grafik 4">
              <a:extLst>
                <a:ext uri="{FF2B5EF4-FFF2-40B4-BE49-F238E27FC236}">
                  <a16:creationId xmlns:a16="http://schemas.microsoft.com/office/drawing/2014/main" id="{3BD18E34-70DE-445C-B52A-E82495D5B143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146564" y="3589005"/>
              <a:ext cx="4686558" cy="3031288"/>
            </a:xfrm>
            <a:prstGeom prst="rect">
              <a:avLst/>
            </a:prstGeom>
          </p:spPr>
        </p:pic>
        <p:sp>
          <p:nvSpPr>
            <p:cNvPr id="25" name="Rechteck 24">
              <a:extLst>
                <a:ext uri="{FF2B5EF4-FFF2-40B4-BE49-F238E27FC236}">
                  <a16:creationId xmlns:a16="http://schemas.microsoft.com/office/drawing/2014/main" id="{D2496697-2B49-460B-910E-C1C5C050A94D}"/>
                </a:ext>
              </a:extLst>
            </p:cNvPr>
            <p:cNvSpPr/>
            <p:nvPr/>
          </p:nvSpPr>
          <p:spPr>
            <a:xfrm>
              <a:off x="5135782" y="3460240"/>
              <a:ext cx="1462781" cy="181416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</p:grpSp>
      <p:pic>
        <p:nvPicPr>
          <p:cNvPr id="10" name="Grafik 9">
            <a:extLst>
              <a:ext uri="{FF2B5EF4-FFF2-40B4-BE49-F238E27FC236}">
                <a16:creationId xmlns:a16="http://schemas.microsoft.com/office/drawing/2014/main" id="{34BB8FF3-E88B-4901-8FD3-1C3FB0269F3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4476" y="292942"/>
            <a:ext cx="3116630" cy="1992521"/>
          </a:xfrm>
          <a:prstGeom prst="rect">
            <a:avLst/>
          </a:prstGeom>
          <a:ln>
            <a:solidFill>
              <a:schemeClr val="accent1"/>
            </a:solidFill>
          </a:ln>
        </p:spPr>
      </p:pic>
      <p:cxnSp>
        <p:nvCxnSpPr>
          <p:cNvPr id="32" name="Gerade Verbindung mit Pfeil 31">
            <a:extLst>
              <a:ext uri="{FF2B5EF4-FFF2-40B4-BE49-F238E27FC236}">
                <a16:creationId xmlns:a16="http://schemas.microsoft.com/office/drawing/2014/main" id="{5F625603-1563-483C-B7CF-95BDB842581B}"/>
              </a:ext>
            </a:extLst>
          </p:cNvPr>
          <p:cNvCxnSpPr>
            <a:cxnSpLocks/>
          </p:cNvCxnSpPr>
          <p:nvPr/>
        </p:nvCxnSpPr>
        <p:spPr>
          <a:xfrm flipV="1">
            <a:off x="6633060" y="2285463"/>
            <a:ext cx="787336" cy="40109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feld 27">
            <a:extLst>
              <a:ext uri="{FF2B5EF4-FFF2-40B4-BE49-F238E27FC236}">
                <a16:creationId xmlns:a16="http://schemas.microsoft.com/office/drawing/2014/main" id="{8FFFDBB9-8168-4D48-9DA9-3E02BA068C92}"/>
              </a:ext>
            </a:extLst>
          </p:cNvPr>
          <p:cNvSpPr txBox="1"/>
          <p:nvPr/>
        </p:nvSpPr>
        <p:spPr>
          <a:xfrm>
            <a:off x="65228" y="3601163"/>
            <a:ext cx="185779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/>
              <a:t>ITS-Belegung COVID-19-Pat.</a:t>
            </a:r>
            <a:br>
              <a:rPr lang="de-DE" sz="1600" dirty="0"/>
            </a:br>
            <a:r>
              <a:rPr lang="de-DE" sz="1600" dirty="0"/>
              <a:t>mit </a:t>
            </a:r>
            <a:r>
              <a:rPr lang="de-DE" sz="1600" b="1" dirty="0"/>
              <a:t>Nachweis Virusvarianten</a:t>
            </a:r>
            <a:br>
              <a:rPr lang="de-DE" sz="1600" dirty="0"/>
            </a:br>
            <a:endParaRPr lang="de-DE" sz="1600" dirty="0"/>
          </a:p>
        </p:txBody>
      </p:sp>
      <p:pic>
        <p:nvPicPr>
          <p:cNvPr id="27" name="Grafik 26">
            <a:extLst>
              <a:ext uri="{FF2B5EF4-FFF2-40B4-BE49-F238E27FC236}">
                <a16:creationId xmlns:a16="http://schemas.microsoft.com/office/drawing/2014/main" id="{2929E22E-D7CA-442D-8875-38C07103C12E}"/>
              </a:ext>
            </a:extLst>
          </p:cNvPr>
          <p:cNvPicPr>
            <a:picLocks noChangeAspect="1"/>
          </p:cNvPicPr>
          <p:nvPr/>
        </p:nvPicPr>
        <p:blipFill rotWithShape="1">
          <a:blip r:embed="rId6"/>
          <a:srcRect t="5419" r="13108"/>
          <a:stretch/>
        </p:blipFill>
        <p:spPr>
          <a:xfrm>
            <a:off x="1448475" y="3727536"/>
            <a:ext cx="4647526" cy="3130464"/>
          </a:xfrm>
          <a:prstGeom prst="rect">
            <a:avLst/>
          </a:prstGeom>
        </p:spPr>
      </p:pic>
      <p:cxnSp>
        <p:nvCxnSpPr>
          <p:cNvPr id="30" name="Gerade Verbindung mit Pfeil 29">
            <a:extLst>
              <a:ext uri="{FF2B5EF4-FFF2-40B4-BE49-F238E27FC236}">
                <a16:creationId xmlns:a16="http://schemas.microsoft.com/office/drawing/2014/main" id="{8F8948CF-5E2A-437F-99B7-0A26D9055F37}"/>
              </a:ext>
            </a:extLst>
          </p:cNvPr>
          <p:cNvCxnSpPr>
            <a:cxnSpLocks/>
          </p:cNvCxnSpPr>
          <p:nvPr/>
        </p:nvCxnSpPr>
        <p:spPr>
          <a:xfrm flipV="1">
            <a:off x="6148423" y="6031149"/>
            <a:ext cx="1484763" cy="48693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9" name="Grafik 28">
            <a:extLst>
              <a:ext uri="{FF2B5EF4-FFF2-40B4-BE49-F238E27FC236}">
                <a16:creationId xmlns:a16="http://schemas.microsoft.com/office/drawing/2014/main" id="{D0C91470-D9DF-4A8A-BED2-AE393D76FF1F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271111" y="3727536"/>
            <a:ext cx="1362075" cy="1485900"/>
          </a:xfrm>
          <a:prstGeom prst="rect">
            <a:avLst/>
          </a:prstGeom>
        </p:spPr>
      </p:pic>
      <p:pic>
        <p:nvPicPr>
          <p:cNvPr id="33" name="Grafik 32">
            <a:extLst>
              <a:ext uri="{FF2B5EF4-FFF2-40B4-BE49-F238E27FC236}">
                <a16:creationId xmlns:a16="http://schemas.microsoft.com/office/drawing/2014/main" id="{8849CC19-2D6C-429D-95A6-76FCFF6044BB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744045" y="4035810"/>
            <a:ext cx="4240137" cy="2649393"/>
          </a:xfrm>
          <a:prstGeom prst="rect">
            <a:avLst/>
          </a:prstGeom>
          <a:ln>
            <a:solidFill>
              <a:schemeClr val="tx2"/>
            </a:solidFill>
          </a:ln>
        </p:spPr>
      </p:pic>
      <p:sp>
        <p:nvSpPr>
          <p:cNvPr id="36" name="Textfeld 35">
            <a:extLst>
              <a:ext uri="{FF2B5EF4-FFF2-40B4-BE49-F238E27FC236}">
                <a16:creationId xmlns:a16="http://schemas.microsoft.com/office/drawing/2014/main" id="{1A320E27-2E2E-41D9-A986-9A8358EABCD0}"/>
              </a:ext>
            </a:extLst>
          </p:cNvPr>
          <p:cNvSpPr txBox="1"/>
          <p:nvPr/>
        </p:nvSpPr>
        <p:spPr>
          <a:xfrm>
            <a:off x="7633185" y="3666478"/>
            <a:ext cx="31103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Omikron ITS-Fälle </a:t>
            </a:r>
            <a:r>
              <a:rPr lang="de-DE" sz="1200" i="1" dirty="0"/>
              <a:t>(Stand 4.1.22):   </a:t>
            </a:r>
            <a:r>
              <a:rPr lang="de-DE" b="1" dirty="0">
                <a:solidFill>
                  <a:srgbClr val="00B050"/>
                </a:solidFill>
              </a:rPr>
              <a:t>20</a:t>
            </a:r>
          </a:p>
        </p:txBody>
      </p:sp>
    </p:spTree>
    <p:extLst>
      <p:ext uri="{BB962C8B-B14F-4D97-AF65-F5344CB8AC3E}">
        <p14:creationId xmlns:p14="http://schemas.microsoft.com/office/powerpoint/2010/main" val="16666412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1">
            <a:extLst>
              <a:ext uri="{FF2B5EF4-FFF2-40B4-BE49-F238E27FC236}">
                <a16:creationId xmlns:a16="http://schemas.microsoft.com/office/drawing/2014/main" id="{B14323FE-0245-4C7B-83CD-E6C9908F9391}"/>
              </a:ext>
            </a:extLst>
          </p:cNvPr>
          <p:cNvSpPr txBox="1">
            <a:spLocks/>
          </p:cNvSpPr>
          <p:nvPr/>
        </p:nvSpPr>
        <p:spPr>
          <a:xfrm>
            <a:off x="59378" y="0"/>
            <a:ext cx="12085122" cy="56317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de-DE" sz="2400" b="1" dirty="0">
                <a:solidFill>
                  <a:srgbClr val="0070C0"/>
                </a:solidFill>
              </a:rPr>
              <a:t> </a:t>
            </a:r>
            <a:r>
              <a:rPr lang="de-DE" sz="2400" b="1" dirty="0" err="1">
                <a:solidFill>
                  <a:srgbClr val="0070C0"/>
                </a:solidFill>
              </a:rPr>
              <a:t>SPoCK</a:t>
            </a:r>
            <a:r>
              <a:rPr lang="de-DE" sz="2400" b="1" dirty="0">
                <a:solidFill>
                  <a:srgbClr val="0070C0"/>
                </a:solidFill>
              </a:rPr>
              <a:t>: Prognosen intensivpflichtiger COVID-19-Patient*innen</a:t>
            </a:r>
            <a:endParaRPr lang="de-DE" sz="2400" dirty="0">
              <a:solidFill>
                <a:srgbClr val="0070C0"/>
              </a:solidFill>
            </a:endParaRPr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36D316A3-AAC9-4090-A57A-7FD12D8B0A41}"/>
              </a:ext>
            </a:extLst>
          </p:cNvPr>
          <p:cNvSpPr txBox="1"/>
          <p:nvPr/>
        </p:nvSpPr>
        <p:spPr>
          <a:xfrm>
            <a:off x="181886" y="1893169"/>
            <a:ext cx="53349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Länder (nach Kleeblättern) mit Kapazitäts-Prognosen:</a:t>
            </a:r>
          </a:p>
        </p:txBody>
      </p:sp>
      <p:sp>
        <p:nvSpPr>
          <p:cNvPr id="14" name="Rechteck 13">
            <a:extLst>
              <a:ext uri="{FF2B5EF4-FFF2-40B4-BE49-F238E27FC236}">
                <a16:creationId xmlns:a16="http://schemas.microsoft.com/office/drawing/2014/main" id="{293051AC-CDBB-4F45-A416-A1763C928651}"/>
              </a:ext>
            </a:extLst>
          </p:cNvPr>
          <p:cNvSpPr/>
          <p:nvPr/>
        </p:nvSpPr>
        <p:spPr>
          <a:xfrm>
            <a:off x="5710844" y="1387921"/>
            <a:ext cx="1678706" cy="13469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8" name="Grafik 7">
            <a:extLst>
              <a:ext uri="{FF2B5EF4-FFF2-40B4-BE49-F238E27FC236}">
                <a16:creationId xmlns:a16="http://schemas.microsoft.com/office/drawing/2014/main" id="{1BB67F89-C932-455D-A624-9369B62AD9F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193" y="701445"/>
            <a:ext cx="7456087" cy="781298"/>
          </a:xfrm>
          <a:prstGeom prst="rect">
            <a:avLst/>
          </a:prstGeom>
        </p:spPr>
      </p:pic>
      <p:sp>
        <p:nvSpPr>
          <p:cNvPr id="6" name="Textfeld 5">
            <a:extLst>
              <a:ext uri="{FF2B5EF4-FFF2-40B4-BE49-F238E27FC236}">
                <a16:creationId xmlns:a16="http://schemas.microsoft.com/office/drawing/2014/main" id="{632F46F8-91F6-44BC-9FD1-30BA5CABA547}"/>
              </a:ext>
            </a:extLst>
          </p:cNvPr>
          <p:cNvSpPr txBox="1"/>
          <p:nvPr/>
        </p:nvSpPr>
        <p:spPr>
          <a:xfrm>
            <a:off x="8085923" y="135650"/>
            <a:ext cx="137276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/>
              <a:t>Deutschland</a:t>
            </a:r>
          </a:p>
        </p:txBody>
      </p:sp>
      <p:pic>
        <p:nvPicPr>
          <p:cNvPr id="27" name="Grafik 26">
            <a:extLst>
              <a:ext uri="{FF2B5EF4-FFF2-40B4-BE49-F238E27FC236}">
                <a16:creationId xmlns:a16="http://schemas.microsoft.com/office/drawing/2014/main" id="{B5BB7390-FD8F-488E-96F7-13B9597D65C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369350" y="3017299"/>
            <a:ext cx="2956717" cy="3794600"/>
          </a:xfrm>
          <a:prstGeom prst="rect">
            <a:avLst/>
          </a:prstGeom>
        </p:spPr>
      </p:pic>
      <p:sp>
        <p:nvSpPr>
          <p:cNvPr id="29" name="Textfeld 28">
            <a:extLst>
              <a:ext uri="{FF2B5EF4-FFF2-40B4-BE49-F238E27FC236}">
                <a16:creationId xmlns:a16="http://schemas.microsoft.com/office/drawing/2014/main" id="{72D84F85-3FF1-40EF-9A5C-17EA3996C8E2}"/>
              </a:ext>
            </a:extLst>
          </p:cNvPr>
          <p:cNvSpPr txBox="1"/>
          <p:nvPr/>
        </p:nvSpPr>
        <p:spPr>
          <a:xfrm>
            <a:off x="10815043" y="5114586"/>
            <a:ext cx="16263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Kleeblatt Zuordnungen</a:t>
            </a:r>
          </a:p>
        </p:txBody>
      </p:sp>
      <p:pic>
        <p:nvPicPr>
          <p:cNvPr id="2" name="Grafik 1">
            <a:extLst>
              <a:ext uri="{FF2B5EF4-FFF2-40B4-BE49-F238E27FC236}">
                <a16:creationId xmlns:a16="http://schemas.microsoft.com/office/drawing/2014/main" id="{476C3AAA-C578-41FA-8266-F4AEC06CD4A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73522" y="474205"/>
            <a:ext cx="4275605" cy="2454128"/>
          </a:xfrm>
          <a:prstGeom prst="rect">
            <a:avLst/>
          </a:prstGeom>
          <a:ln w="28575">
            <a:solidFill>
              <a:srgbClr val="0070C0"/>
            </a:solidFill>
          </a:ln>
        </p:spPr>
      </p:pic>
      <p:pic>
        <p:nvPicPr>
          <p:cNvPr id="16" name="Grafik 15">
            <a:extLst>
              <a:ext uri="{FF2B5EF4-FFF2-40B4-BE49-F238E27FC236}">
                <a16:creationId xmlns:a16="http://schemas.microsoft.com/office/drawing/2014/main" id="{16EFD64A-EEEE-4678-A624-A0550508B0D1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47" y="2236635"/>
            <a:ext cx="7574780" cy="45483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255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254</Words>
  <Application>Microsoft Office PowerPoint</Application>
  <PresentationFormat>Breitbild</PresentationFormat>
  <Paragraphs>32</Paragraphs>
  <Slides>5</Slides>
  <Notes>4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</vt:lpstr>
      <vt:lpstr>DIVI-Intensivregister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Infektionssituation in Schulen</dc:title>
  <dc:creator>Lehfeld, Ann-Sophie</dc:creator>
  <cp:lastModifiedBy>Fischer, Martina</cp:lastModifiedBy>
  <cp:revision>484</cp:revision>
  <dcterms:created xsi:type="dcterms:W3CDTF">2021-01-13T08:46:29Z</dcterms:created>
  <dcterms:modified xsi:type="dcterms:W3CDTF">2022-01-05T09:58:43Z</dcterms:modified>
</cp:coreProperties>
</file>