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4"/>
  </p:notesMasterIdLst>
  <p:handoutMasterIdLst>
    <p:handoutMasterId r:id="rId5"/>
  </p:handoutMasterIdLst>
  <p:sldIdLst>
    <p:sldId id="817" r:id="rId2"/>
    <p:sldId id="825" r:id="rId3"/>
  </p:sldIdLst>
  <p:sldSz cx="12192000" cy="6858000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hde, Anna" initials="AMR" lastIdx="4" clrIdx="0">
    <p:extLst>
      <p:ext uri="{19B8F6BF-5375-455C-9EA6-DF929625EA0E}">
        <p15:presenceInfo xmlns:p15="http://schemas.microsoft.com/office/powerpoint/2012/main" userId="Rohde, Anna" providerId="None"/>
      </p:ext>
    </p:extLst>
  </p:cmAuthor>
  <p:cmAuthor id="2" name="Raiser, Sofie Gillesberg" initials="SGR" lastIdx="1" clrIdx="1">
    <p:extLst>
      <p:ext uri="{19B8F6BF-5375-455C-9EA6-DF929625EA0E}">
        <p15:presenceInfo xmlns:p15="http://schemas.microsoft.com/office/powerpoint/2012/main" userId="Raiser, Sofie Gillesber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7BB8"/>
    <a:srgbClr val="4D8AD2"/>
    <a:srgbClr val="80A5DC"/>
    <a:srgbClr val="006EC7"/>
    <a:srgbClr val="66A8DD"/>
    <a:srgbClr val="689CCA"/>
    <a:srgbClr val="338BD2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54" autoAdjust="0"/>
    <p:restoredTop sz="95268" autoAdjust="0"/>
  </p:normalViewPr>
  <p:slideViewPr>
    <p:cSldViewPr snapToGrid="0" snapToObjects="1">
      <p:cViewPr varScale="1">
        <p:scale>
          <a:sx n="86" d="100"/>
          <a:sy n="86" d="100"/>
        </p:scale>
        <p:origin x="1138" y="53"/>
      </p:cViewPr>
      <p:guideLst>
        <p:guide orient="horz" pos="213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05.01.2022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020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174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9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864000" tIns="312000" rIns="912000" bIns="60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35380-D2E5-4D7E-8AF5-49FDFD86C2D4}" type="datetime1">
              <a:rPr lang="de-BE" smtClean="0"/>
              <a:t>01/05/2022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13" name="Rechteck 12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1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67440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75"/>
            <a:ext cx="11663680" cy="4356608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9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336000" tIns="312000" rIns="336000" bIns="60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600"/>
              </a:lnSpc>
              <a:spcAft>
                <a:spcPts val="800"/>
              </a:spcAft>
            </a:pPr>
            <a:endParaRPr lang="de-DE" sz="3733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70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21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40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8FF3-C575-43F5-83A0-D72C9C7D9975}" type="datetime1">
              <a:rPr lang="de-BE" smtClean="0"/>
              <a:t>01/05/2022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3294135" y="6176545"/>
            <a:ext cx="1677635" cy="681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1" name="Rechteck 10"/>
          <p:cNvSpPr/>
          <p:nvPr userDrawn="1"/>
        </p:nvSpPr>
        <p:spPr>
          <a:xfrm>
            <a:off x="119530" y="6290235"/>
            <a:ext cx="11545089" cy="567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5246520" y="2267306"/>
            <a:ext cx="6006459" cy="1687127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933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954433"/>
            <a:ext cx="6004983" cy="988936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933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609585" indent="0">
              <a:buNone/>
              <a:defRPr>
                <a:solidFill>
                  <a:srgbClr val="FFFFFF"/>
                </a:solidFill>
              </a:defRPr>
            </a:lvl2pPr>
            <a:lvl3pPr marL="1219170" indent="0">
              <a:buNone/>
              <a:defRPr>
                <a:solidFill>
                  <a:srgbClr val="FFFFFF"/>
                </a:solidFill>
              </a:defRPr>
            </a:lvl3pPr>
            <a:lvl4pPr marL="1828754" indent="0">
              <a:buNone/>
              <a:defRPr>
                <a:solidFill>
                  <a:srgbClr val="FFFFFF"/>
                </a:solidFill>
              </a:defRPr>
            </a:lvl4pPr>
            <a:lvl5pPr marL="2438339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94743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609600" y="1901759"/>
            <a:ext cx="10644861" cy="432618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E0F7-4362-4531-9452-9CCBDA3E8E86}" type="datetime1">
              <a:rPr lang="de-BE" smtClean="0"/>
              <a:t>01/05/2022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3824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3E683-FBD8-4C41-A9F2-1650D06B57E7}" type="datetime1">
              <a:rPr lang="de-BE" smtClean="0"/>
              <a:t>01/05/2022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609600" y="1902509"/>
            <a:ext cx="5177227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6106834" y="1902509"/>
            <a:ext cx="5147628" cy="431597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24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9AFA-9F57-4565-BD33-61CBFB2986E3}" type="datetime1">
              <a:rPr lang="de-BE" smtClean="0"/>
              <a:t>01/05/2022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825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20AB-E9F1-48C9-8320-B5ADCD7C0058}" type="datetime1">
              <a:rPr lang="de-BE" smtClean="0"/>
              <a:t>01/05/2022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23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B9A26-8B9F-4FF7-8E55-3B8C18B1109C}" type="datetime1">
              <a:rPr lang="de-BE" smtClean="0"/>
              <a:t>01/05/2022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9552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B5B1E-E4CE-45BD-8171-F7AE2BADA9CD}" type="datetime1">
              <a:rPr lang="de-BE" smtClean="0"/>
              <a:t>01/05/2022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73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C1A73-2049-422F-800D-2B838B815AD9}" type="datetime1">
              <a:rPr lang="de-BE" smtClean="0"/>
              <a:t>01/05/2022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337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51206"/>
            <a:ext cx="10644861" cy="9523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902509"/>
            <a:ext cx="10644861" cy="431597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2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fld id="{E34949FC-7B04-428C-A27E-7C7F441574F1}" type="datetime1">
              <a:rPr lang="de-BE" smtClean="0"/>
              <a:t>01/05/2022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6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6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051" y="326666"/>
            <a:ext cx="2041215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2" y="6458251"/>
            <a:ext cx="10662508" cy="424727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1037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sldNum="0" hdr="0" ftr="0" dt="0"/>
  <p:txStyles>
    <p:titleStyle>
      <a:lvl1pPr algn="l" defTabSz="609585" rtl="0" eaLnBrk="1" latinLnBrk="0" hangingPunct="1">
        <a:lnSpc>
          <a:spcPct val="100000"/>
        </a:lnSpc>
        <a:spcBef>
          <a:spcPct val="0"/>
        </a:spcBef>
        <a:buNone/>
        <a:defRPr sz="2933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ts val="576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newsnodes.com/omicron_tracker" TargetMode="Externa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hyperlink" Target="https://www.mscbs.gob.es/profesionales/saludPublica/ccayes/alertasActual/nCov/documentos/COVID19_Actualizacion_variantes_20220103.pdf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C80A461-9B95-4DA4-BF4D-6C4B98687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694" y="924911"/>
            <a:ext cx="5730621" cy="595712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AB23A18-9EF4-46B1-AD46-3B2C9B127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4" y="813407"/>
            <a:ext cx="5730621" cy="5968705"/>
          </a:xfrm>
          <a:prstGeom prst="rect">
            <a:avLst/>
          </a:prstGeom>
        </p:spPr>
      </p:pic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EU/EWR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28CEEE5C-1120-4474-BC45-9CD585E1AF0D}"/>
              </a:ext>
            </a:extLst>
          </p:cNvPr>
          <p:cNvSpPr txBox="1"/>
          <p:nvPr/>
        </p:nvSpPr>
        <p:spPr>
          <a:xfrm>
            <a:off x="9163275" y="6553531"/>
            <a:ext cx="32242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prstClr val="black"/>
                </a:solidFill>
              </a:rPr>
              <a:t>Quelle: WHO, ECDC, Stand: 04.01.2022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97C4026-E544-4761-B9DC-1C71D1193114}"/>
              </a:ext>
            </a:extLst>
          </p:cNvPr>
          <p:cNvSpPr txBox="1"/>
          <p:nvPr/>
        </p:nvSpPr>
        <p:spPr>
          <a:xfrm>
            <a:off x="2959995" y="6336446"/>
            <a:ext cx="18873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Datenstand 28.12.2021</a:t>
            </a:r>
          </a:p>
        </p:txBody>
      </p:sp>
    </p:spTree>
    <p:extLst>
      <p:ext uri="{BB962C8B-B14F-4D97-AF65-F5344CB8AC3E}">
        <p14:creationId xmlns:p14="http://schemas.microsoft.com/office/powerpoint/2010/main" val="1278992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2D4317-F252-46A8-BD34-904E442B5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396" y="151597"/>
            <a:ext cx="10644861" cy="639520"/>
          </a:xfrm>
        </p:spPr>
        <p:txBody>
          <a:bodyPr/>
          <a:lstStyle/>
          <a:p>
            <a:r>
              <a:rPr lang="de-DE" sz="2400" dirty="0">
                <a:latin typeface="Scala Sans OT" panose="020B0504030101020104" pitchFamily="34" charset="0"/>
              </a:rPr>
              <a:t>7-Tages-Inzidenz pro 100.000 Einwohner EU/EWR</a:t>
            </a:r>
            <a:endParaRPr lang="de-BE" sz="3733" dirty="0">
              <a:latin typeface="Scala Sans OT" panose="020B0504030101020104" pitchFamily="34" charset="0"/>
            </a:endParaRPr>
          </a:p>
        </p:txBody>
      </p:sp>
      <p:cxnSp>
        <p:nvCxnSpPr>
          <p:cNvPr id="9" name="Gerade Verbindung 7">
            <a:extLst>
              <a:ext uri="{FF2B5EF4-FFF2-40B4-BE49-F238E27FC236}">
                <a16:creationId xmlns:a16="http://schemas.microsoft.com/office/drawing/2014/main" id="{B81F8626-5D0C-499B-908A-839FED0BFE1A}"/>
              </a:ext>
            </a:extLst>
          </p:cNvPr>
          <p:cNvCxnSpPr>
            <a:cxnSpLocks/>
          </p:cNvCxnSpPr>
          <p:nvPr/>
        </p:nvCxnSpPr>
        <p:spPr>
          <a:xfrm>
            <a:off x="1" y="813407"/>
            <a:ext cx="8164945" cy="0"/>
          </a:xfrm>
          <a:prstGeom prst="line">
            <a:avLst/>
          </a:prstGeom>
          <a:ln w="19050">
            <a:solidFill>
              <a:srgbClr val="045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28CEEE5C-1120-4474-BC45-9CD585E1AF0D}"/>
              </a:ext>
            </a:extLst>
          </p:cNvPr>
          <p:cNvSpPr txBox="1"/>
          <p:nvPr/>
        </p:nvSpPr>
        <p:spPr>
          <a:xfrm>
            <a:off x="7014117" y="6576258"/>
            <a:ext cx="5348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>
                <a:solidFill>
                  <a:prstClr val="black"/>
                </a:solidFill>
              </a:rPr>
              <a:t>Quelle: WHO, </a:t>
            </a:r>
            <a:r>
              <a:rPr lang="de-DE" sz="1400" i="1" dirty="0" err="1">
                <a:solidFill>
                  <a:prstClr val="black"/>
                </a:solidFill>
                <a:hlinkClick r:id="rId3"/>
              </a:rPr>
              <a:t>omicron</a:t>
            </a:r>
            <a:r>
              <a:rPr lang="de-DE" sz="1400" i="1" dirty="0">
                <a:solidFill>
                  <a:prstClr val="black"/>
                </a:solidFill>
                <a:hlinkClick r:id="rId3"/>
              </a:rPr>
              <a:t> </a:t>
            </a:r>
            <a:r>
              <a:rPr lang="de-DE" sz="1400" i="1" dirty="0" err="1">
                <a:solidFill>
                  <a:prstClr val="black"/>
                </a:solidFill>
                <a:hlinkClick r:id="rId3"/>
              </a:rPr>
              <a:t>tracker</a:t>
            </a:r>
            <a:r>
              <a:rPr lang="de-DE" sz="1400" i="1" dirty="0">
                <a:solidFill>
                  <a:prstClr val="black"/>
                </a:solidFill>
              </a:rPr>
              <a:t> </a:t>
            </a:r>
            <a:r>
              <a:rPr lang="de-DE" sz="1400" i="1" dirty="0" err="1">
                <a:solidFill>
                  <a:prstClr val="black"/>
                </a:solidFill>
                <a:hlinkClick r:id="rId4"/>
              </a:rPr>
              <a:t>MoH</a:t>
            </a:r>
            <a:r>
              <a:rPr lang="de-DE" sz="1400" i="1" dirty="0">
                <a:solidFill>
                  <a:prstClr val="black"/>
                </a:solidFill>
                <a:hlinkClick r:id="rId4"/>
              </a:rPr>
              <a:t> Spanien</a:t>
            </a:r>
            <a:r>
              <a:rPr lang="de-DE" sz="1400" i="1" dirty="0">
                <a:solidFill>
                  <a:prstClr val="black"/>
                </a:solidFill>
              </a:rPr>
              <a:t> Stand: 04.01.2022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654B47C-0AF4-44B3-81FA-F9BD393EB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25" y="925037"/>
            <a:ext cx="3150617" cy="24042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D6509F-2803-4A3D-B1CE-CBEB4941FB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204" y="3926246"/>
            <a:ext cx="3054659" cy="240427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D2D5AA0-1177-483D-8FC1-F424453D1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538" y="933034"/>
            <a:ext cx="3059990" cy="238828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8886A5F-80D5-4411-869C-C8FEDB53C8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484" y="3947570"/>
            <a:ext cx="3043997" cy="23616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8F7B45E-1F15-408B-B784-B9C4148737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610" y="957023"/>
            <a:ext cx="3065321" cy="234030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2835ED0-363E-4B8E-891E-BE5D2A72DD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5373" y="3892199"/>
            <a:ext cx="3171794" cy="2472373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9F775912-0563-47C6-B2EA-745C6144B8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08177" y="938365"/>
            <a:ext cx="3219920" cy="2377623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5E6686B-7B67-4C3F-84AC-76DD30DAE07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61487" y="3902257"/>
            <a:ext cx="3113300" cy="2452256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55834B96-5438-46D3-B631-225BA31E2F2C}"/>
              </a:ext>
            </a:extLst>
          </p:cNvPr>
          <p:cNvSpPr txBox="1"/>
          <p:nvPr/>
        </p:nvSpPr>
        <p:spPr>
          <a:xfrm>
            <a:off x="38858" y="3435886"/>
            <a:ext cx="20954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Geschätzte </a:t>
            </a:r>
            <a:r>
              <a:rPr lang="de-DE" sz="900" dirty="0" err="1"/>
              <a:t>Omikronprävalenz</a:t>
            </a:r>
            <a:r>
              <a:rPr lang="de-DE" sz="900" dirty="0"/>
              <a:t> (Datum):</a:t>
            </a:r>
            <a:r>
              <a:rPr lang="de-DE" sz="1200" dirty="0"/>
              <a:t> 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93B42C8-891C-49BE-8D2C-087F21C5585B}"/>
              </a:ext>
            </a:extLst>
          </p:cNvPr>
          <p:cNvSpPr txBox="1"/>
          <p:nvPr/>
        </p:nvSpPr>
        <p:spPr>
          <a:xfrm>
            <a:off x="2038429" y="3435886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90% (28.12.21) 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9786E81-032A-4165-9371-0C8A3CC6132A}"/>
              </a:ext>
            </a:extLst>
          </p:cNvPr>
          <p:cNvSpPr txBox="1"/>
          <p:nvPr/>
        </p:nvSpPr>
        <p:spPr>
          <a:xfrm>
            <a:off x="4028380" y="3435886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92% (31.12.21)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A9AA031-9EFD-49BB-8170-658D8A86DD3A}"/>
              </a:ext>
            </a:extLst>
          </p:cNvPr>
          <p:cNvSpPr txBox="1"/>
          <p:nvPr/>
        </p:nvSpPr>
        <p:spPr>
          <a:xfrm>
            <a:off x="2003163" y="6352914"/>
            <a:ext cx="11592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90% (03.01.22) 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83A36BD-2634-458A-99CC-04EDBB9A1492}"/>
              </a:ext>
            </a:extLst>
          </p:cNvPr>
          <p:cNvSpPr txBox="1"/>
          <p:nvPr/>
        </p:nvSpPr>
        <p:spPr>
          <a:xfrm>
            <a:off x="1" y="6375997"/>
            <a:ext cx="20633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dirty="0"/>
              <a:t>Geschätzte </a:t>
            </a:r>
            <a:r>
              <a:rPr lang="de-DE" sz="900" dirty="0" err="1"/>
              <a:t>Omikronprävalenz</a:t>
            </a:r>
            <a:r>
              <a:rPr lang="de-DE" sz="900" dirty="0"/>
              <a:t> (Datum):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3D820FC-9FA1-4FBF-9CA9-D781A108ACA7}"/>
              </a:ext>
            </a:extLst>
          </p:cNvPr>
          <p:cNvSpPr txBox="1"/>
          <p:nvPr/>
        </p:nvSpPr>
        <p:spPr>
          <a:xfrm>
            <a:off x="10258195" y="3435886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49% (20.12.21) 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C7BD9E3-0A54-424F-A88B-ADB82A9F0398}"/>
              </a:ext>
            </a:extLst>
          </p:cNvPr>
          <p:cNvSpPr txBox="1"/>
          <p:nvPr/>
        </p:nvSpPr>
        <p:spPr>
          <a:xfrm>
            <a:off x="7288254" y="3435886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96% (30.12.21)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F16C350-FEFB-4E65-A17F-D648BD705BFE}"/>
              </a:ext>
            </a:extLst>
          </p:cNvPr>
          <p:cNvSpPr txBox="1"/>
          <p:nvPr/>
        </p:nvSpPr>
        <p:spPr>
          <a:xfrm>
            <a:off x="7288254" y="6352914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60% (27.12.21) 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6009C4AE-6158-44C7-8391-4D02656CAEE9}"/>
              </a:ext>
            </a:extLst>
          </p:cNvPr>
          <p:cNvSpPr txBox="1"/>
          <p:nvPr/>
        </p:nvSpPr>
        <p:spPr>
          <a:xfrm>
            <a:off x="4396371" y="6352914"/>
            <a:ext cx="1164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43% (19.12.21) </a:t>
            </a:r>
          </a:p>
        </p:txBody>
      </p:sp>
    </p:spTree>
    <p:extLst>
      <p:ext uri="{BB962C8B-B14F-4D97-AF65-F5344CB8AC3E}">
        <p14:creationId xmlns:p14="http://schemas.microsoft.com/office/powerpoint/2010/main" val="383709602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</Words>
  <Application>Microsoft Office PowerPoint</Application>
  <PresentationFormat>Breitbild</PresentationFormat>
  <Paragraphs>16</Paragraphs>
  <Slides>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ＭＳ 明朝</vt:lpstr>
      <vt:lpstr>Scala Sans OT</vt:lpstr>
      <vt:lpstr>Wingdings</vt:lpstr>
      <vt:lpstr>1_Office-Design</vt:lpstr>
      <vt:lpstr>7-Tages-Inzidenz pro 100.000 Einwohner EU/EWR</vt:lpstr>
      <vt:lpstr>7-Tages-Inzidenz pro 100.000 Einwohner EU/EWR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Rohde, Anna</cp:lastModifiedBy>
  <cp:revision>452</cp:revision>
  <dcterms:created xsi:type="dcterms:W3CDTF">2015-11-02T12:29:13Z</dcterms:created>
  <dcterms:modified xsi:type="dcterms:W3CDTF">2022-01-05T10:47:06Z</dcterms:modified>
</cp:coreProperties>
</file>