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notesMasterIdLst>
    <p:notesMasterId r:id="rId12"/>
  </p:notesMasterIdLst>
  <p:sldIdLst>
    <p:sldId id="267" r:id="rId4"/>
    <p:sldId id="269" r:id="rId5"/>
    <p:sldId id="331" r:id="rId6"/>
    <p:sldId id="330" r:id="rId7"/>
    <p:sldId id="323" r:id="rId8"/>
    <p:sldId id="332" r:id="rId9"/>
    <p:sldId id="333" r:id="rId10"/>
    <p:sldId id="33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81829" autoAdjust="0"/>
  </p:normalViewPr>
  <p:slideViewPr>
    <p:cSldViewPr>
      <p:cViewPr varScale="1">
        <p:scale>
          <a:sx n="94" d="100"/>
          <a:sy n="94" d="100"/>
        </p:scale>
        <p:origin x="23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Noch in einigen Bundesländer Ferien – hier auch keine </a:t>
            </a:r>
            <a:r>
              <a:rPr lang="de-DE" dirty="0" err="1"/>
              <a:t>Lollitestung</a:t>
            </a:r>
            <a:r>
              <a:rPr lang="de-DE" dirty="0"/>
              <a:t> in den Kitas </a:t>
            </a:r>
            <a:r>
              <a:rPr lang="de-DE"/>
              <a:t>und Grundschulen </a:t>
            </a:r>
            <a:r>
              <a:rPr lang="de-DE" dirty="0"/>
              <a:t>// Abwanderung der Testung in Testzentren (auch leicht symptomatische </a:t>
            </a:r>
            <a:r>
              <a:rPr lang="de-DE"/>
              <a:t>Personen)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010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448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3535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569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640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099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21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79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8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6"/>
            <a:ext cx="4504844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6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800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5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1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8" y="6290235"/>
            <a:ext cx="8658817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4" y="3954433"/>
            <a:ext cx="4503737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549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874776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6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8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5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Rechteck 10"/>
          <p:cNvSpPr/>
          <p:nvPr userDrawn="1"/>
        </p:nvSpPr>
        <p:spPr>
          <a:xfrm>
            <a:off x="89648" y="6290235"/>
            <a:ext cx="8658817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6"/>
            <a:ext cx="4504844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4" y="3954433"/>
            <a:ext cx="4503737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6163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901759"/>
            <a:ext cx="7983646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851206"/>
            <a:ext cx="7983646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2878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902509"/>
            <a:ext cx="3882920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6" y="1902509"/>
            <a:ext cx="3860721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851206"/>
            <a:ext cx="7983646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6841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51206"/>
            <a:ext cx="7983646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6798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889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670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254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38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tiff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646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51206"/>
            <a:ext cx="7983646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902509"/>
            <a:ext cx="7983646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7" y="6356351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1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1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9" y="326666"/>
            <a:ext cx="1530911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2" y="6458251"/>
            <a:ext cx="7996881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877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9F8A5F-4F05-4BBE-9D35-955E58DD0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419600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12609AD-E3FE-4D7E-AB7E-160C8B5A6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34152"/>
              </p:ext>
            </p:extLst>
          </p:nvPr>
        </p:nvGraphicFramePr>
        <p:xfrm>
          <a:off x="551909" y="5013176"/>
          <a:ext cx="8147248" cy="1714500"/>
        </p:xfrm>
        <a:graphic>
          <a:graphicData uri="http://schemas.openxmlformats.org/drawingml/2006/table">
            <a:tbl>
              <a:tblPr/>
              <a:tblGrid>
                <a:gridCol w="2389074">
                  <a:extLst>
                    <a:ext uri="{9D8B030D-6E8A-4147-A177-3AD203B41FA5}">
                      <a16:colId xmlns:a16="http://schemas.microsoft.com/office/drawing/2014/main" val="1742815385"/>
                    </a:ext>
                  </a:extLst>
                </a:gridCol>
                <a:gridCol w="1497377">
                  <a:extLst>
                    <a:ext uri="{9D8B030D-6E8A-4147-A177-3AD203B41FA5}">
                      <a16:colId xmlns:a16="http://schemas.microsoft.com/office/drawing/2014/main" val="837243948"/>
                    </a:ext>
                  </a:extLst>
                </a:gridCol>
                <a:gridCol w="1312309">
                  <a:extLst>
                    <a:ext uri="{9D8B030D-6E8A-4147-A177-3AD203B41FA5}">
                      <a16:colId xmlns:a16="http://schemas.microsoft.com/office/drawing/2014/main" val="515272138"/>
                    </a:ext>
                  </a:extLst>
                </a:gridCol>
                <a:gridCol w="1598324">
                  <a:extLst>
                    <a:ext uri="{9D8B030D-6E8A-4147-A177-3AD203B41FA5}">
                      <a16:colId xmlns:a16="http://schemas.microsoft.com/office/drawing/2014/main" val="2895686054"/>
                    </a:ext>
                  </a:extLst>
                </a:gridCol>
                <a:gridCol w="1350164">
                  <a:extLst>
                    <a:ext uri="{9D8B030D-6E8A-4147-A177-3AD203B41FA5}">
                      <a16:colId xmlns:a16="http://schemas.microsoft.com/office/drawing/2014/main" val="249127124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Kalenderwoche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 Testungen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 getestet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Positivenanteil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 übermittelnder Labore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139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 einschließlich KW42/2021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78.195.632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5.075.551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#NV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#NV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304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1.537.211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285.350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125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1.228.486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201.403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519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947.946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204.589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897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93.407.377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7.895.404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#NV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#NV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994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126E152-ED16-4E9D-91B6-57BC6680713A}"/>
              </a:ext>
            </a:extLst>
          </p:cNvPr>
          <p:cNvCxnSpPr/>
          <p:nvPr/>
        </p:nvCxnSpPr>
        <p:spPr>
          <a:xfrm>
            <a:off x="6444208" y="1700808"/>
            <a:ext cx="72008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2AC2C9C-029F-48B7-8C0F-996F4793FB71}"/>
              </a:ext>
            </a:extLst>
          </p:cNvPr>
          <p:cNvCxnSpPr/>
          <p:nvPr/>
        </p:nvCxnSpPr>
        <p:spPr>
          <a:xfrm>
            <a:off x="6444208" y="2924944"/>
            <a:ext cx="72008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1AAD0B2-F4C9-41AA-9D2E-BDAF92AAD4F2}"/>
              </a:ext>
            </a:extLst>
          </p:cNvPr>
          <p:cNvCxnSpPr/>
          <p:nvPr/>
        </p:nvCxnSpPr>
        <p:spPr>
          <a:xfrm>
            <a:off x="6444208" y="4149080"/>
            <a:ext cx="72008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807F905-56CB-4765-96CE-8E0ADD024510}"/>
              </a:ext>
            </a:extLst>
          </p:cNvPr>
          <p:cNvCxnSpPr/>
          <p:nvPr/>
        </p:nvCxnSpPr>
        <p:spPr>
          <a:xfrm>
            <a:off x="3275856" y="5445224"/>
            <a:ext cx="72008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B1ACBAE-E3F8-45C2-9E79-5ACEEA386291}"/>
              </a:ext>
            </a:extLst>
          </p:cNvPr>
          <p:cNvCxnSpPr/>
          <p:nvPr/>
        </p:nvCxnSpPr>
        <p:spPr>
          <a:xfrm>
            <a:off x="6444208" y="5449430"/>
            <a:ext cx="72008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7877539C-57F2-4031-B0DD-F4EA38C8AECB}"/>
              </a:ext>
            </a:extLst>
          </p:cNvPr>
          <p:cNvCxnSpPr/>
          <p:nvPr/>
        </p:nvCxnSpPr>
        <p:spPr>
          <a:xfrm>
            <a:off x="1691680" y="4149080"/>
            <a:ext cx="72008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56F21B6-8AF5-4699-BF7A-92D33736D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213473"/>
              </p:ext>
            </p:extLst>
          </p:nvPr>
        </p:nvGraphicFramePr>
        <p:xfrm>
          <a:off x="1143000" y="1421086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3" imgW="6858000" imgH="5486280" progId="AcroExch.Document.2017">
                  <p:embed/>
                </p:oleObj>
              </mc:Choice>
              <mc:Fallback>
                <p:oleObj name="Acrobat Document" r:id="rId3" imgW="6858000" imgH="54862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421086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580113" y="1371377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04.01.2022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5A6D8F-9F13-48FA-8A8F-130BB8987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468911"/>
            <a:ext cx="5177890" cy="3258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D41B65-712C-4947-B89E-EBACC97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9" y="-1"/>
            <a:ext cx="5371499" cy="338908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BE67853-8866-4D9D-B3EF-40F3FFC4CB43}"/>
              </a:ext>
            </a:extLst>
          </p:cNvPr>
          <p:cNvSpPr/>
          <p:nvPr/>
        </p:nvSpPr>
        <p:spPr>
          <a:xfrm>
            <a:off x="1475656" y="764704"/>
            <a:ext cx="1368152" cy="8640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3326366-71E9-46B1-A9FE-6750328E1013}"/>
              </a:ext>
            </a:extLst>
          </p:cNvPr>
          <p:cNvSpPr/>
          <p:nvPr/>
        </p:nvSpPr>
        <p:spPr>
          <a:xfrm>
            <a:off x="1475656" y="1451135"/>
            <a:ext cx="1368152" cy="10081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F810DA5-E384-498C-B0AC-1477CF605BBB}"/>
              </a:ext>
            </a:extLst>
          </p:cNvPr>
          <p:cNvSpPr/>
          <p:nvPr/>
        </p:nvSpPr>
        <p:spPr>
          <a:xfrm>
            <a:off x="2843808" y="2292144"/>
            <a:ext cx="1368152" cy="10081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5076056" y="5055545"/>
            <a:ext cx="1251024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025315E-4720-4232-919A-5C8CDC3F186B}"/>
              </a:ext>
            </a:extLst>
          </p:cNvPr>
          <p:cNvSpPr/>
          <p:nvPr/>
        </p:nvSpPr>
        <p:spPr>
          <a:xfrm>
            <a:off x="6012160" y="5751677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81D8A67-5824-4CE6-9F2D-DB75791D34E4}"/>
              </a:ext>
            </a:extLst>
          </p:cNvPr>
          <p:cNvSpPr/>
          <p:nvPr/>
        </p:nvSpPr>
        <p:spPr>
          <a:xfrm>
            <a:off x="3881166" y="5085348"/>
            <a:ext cx="1251024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3CD5E29-2F11-467F-AA06-210D0AED9E0B}"/>
              </a:ext>
            </a:extLst>
          </p:cNvPr>
          <p:cNvSpPr/>
          <p:nvPr/>
        </p:nvSpPr>
        <p:spPr>
          <a:xfrm>
            <a:off x="224690" y="1556792"/>
            <a:ext cx="1251024" cy="8640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Wer wird wo getestet (SARS in ARS)</a:t>
            </a:r>
            <a:r>
              <a:rPr lang="de-DE" sz="1800" b="0" dirty="0"/>
              <a:t> - Datenstand 04.01.2022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D7FFAD-F335-4413-9121-9019DB494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573016"/>
            <a:ext cx="4534509" cy="28860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1C0D32A-E8D5-48D8-90EC-3BCDFD77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987" y="3573016"/>
            <a:ext cx="4534509" cy="28491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E030F14-E0B4-4CF1-BC12-142B79A61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68" y="460251"/>
            <a:ext cx="4703440" cy="29190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A722B6D-BDDE-4719-8E47-0F5C75404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390" y="332656"/>
            <a:ext cx="410673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04.01.2022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76056" y="2924944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611560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C87275-73C7-454A-98FF-43CB0750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50218"/>
            <a:ext cx="4911721" cy="30909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B6CB2D-ECC2-4CF5-9FCD-C257FD09A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921049"/>
            <a:ext cx="4644008" cy="29070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45240D5-A4AB-4353-9304-C69071C4C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47" y="48837"/>
            <a:ext cx="4424429" cy="27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9A3D02B-E002-4EE9-93D2-7CE91E4C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BCCA0B8B-8E90-458A-954C-5033870BECD3}"/>
              </a:ext>
            </a:extLst>
          </p:cNvPr>
          <p:cNvSpPr txBox="1">
            <a:spLocks/>
          </p:cNvSpPr>
          <p:nvPr/>
        </p:nvSpPr>
        <p:spPr>
          <a:xfrm>
            <a:off x="32045" y="150051"/>
            <a:ext cx="9079910" cy="87436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VOC (SARS in ARS)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- Datenstand 04.01.2022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477EECA-C362-491E-873A-6914496BC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5" y="3193586"/>
            <a:ext cx="5164523" cy="3651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EBAB0D2-33B9-45F9-93B8-8584ED8B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32" y="800173"/>
            <a:ext cx="3198540" cy="224978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24B7342-3B7F-4985-B352-14A0A2E73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826" y="332656"/>
            <a:ext cx="4002686" cy="27600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8ED2DE1-5C58-4379-974E-6DA0EEF99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524" y="3586750"/>
            <a:ext cx="3951980" cy="27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1" y="1484784"/>
            <a:ext cx="8399799" cy="5688632"/>
          </a:xfrm>
        </p:spPr>
        <p:txBody>
          <a:bodyPr>
            <a:normAutofit/>
          </a:bodyPr>
          <a:lstStyle/>
          <a:p>
            <a:r>
              <a:rPr lang="de-DE" sz="1800" dirty="0"/>
              <a:t>auf Surveillance-Plattform </a:t>
            </a:r>
            <a:r>
              <a:rPr lang="de-DE" sz="1800" dirty="0" err="1"/>
              <a:t>WebKess</a:t>
            </a:r>
            <a:r>
              <a:rPr lang="de-DE" sz="1800" dirty="0"/>
              <a:t> basierend (</a:t>
            </a:r>
            <a:r>
              <a:rPr lang="de-DE" sz="1800" dirty="0" err="1"/>
              <a:t>Zus.arbeit</a:t>
            </a:r>
            <a:r>
              <a:rPr lang="de-DE" sz="1800" dirty="0"/>
              <a:t> mit Charité)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KISS registrierte Kliniken</a:t>
            </a:r>
          </a:p>
          <a:p>
            <a:r>
              <a:rPr lang="de-DE" sz="1800" dirty="0"/>
              <a:t>Primäre Ziele: </a:t>
            </a:r>
          </a:p>
          <a:p>
            <a:pPr lvl="1"/>
            <a:r>
              <a:rPr lang="de-DE" sz="1600" dirty="0"/>
              <a:t>Einschätzung der Krankenhausbelastung durch COVID-19-Fällen im Vergleich zu Nicht-COVID-Fällen</a:t>
            </a:r>
          </a:p>
          <a:p>
            <a:pPr lvl="1"/>
            <a:r>
              <a:rPr lang="de-DE" sz="1600" dirty="0"/>
              <a:t>Erfassung von nosokomialen Infektionen und Infektionen unter medizinischem Personal mit Patientenkontakt </a:t>
            </a:r>
          </a:p>
          <a:p>
            <a:r>
              <a:rPr lang="de-DE" sz="1800" dirty="0"/>
              <a:t>37 aktiv teilnehmende Kliniken aus 8 BL, Bettenanzahl 51-1700</a:t>
            </a:r>
          </a:p>
          <a:p>
            <a:r>
              <a:rPr lang="de-DE" sz="1800" dirty="0"/>
              <a:t>Krankenhausbelastung durch COVID-19:</a:t>
            </a:r>
          </a:p>
          <a:p>
            <a:pPr lvl="1"/>
            <a:r>
              <a:rPr lang="de-DE" sz="1600" dirty="0"/>
              <a:t>Dynamik der stationären Aufnahmen an Fällen entspricht Phaseneinteilung des RKI, Anteil Fälle an allen KH-Aufnahmen bis zu 5% in 3. Welle </a:t>
            </a:r>
          </a:p>
          <a:p>
            <a:pPr lvl="1"/>
            <a:r>
              <a:rPr lang="de-DE" sz="1600" dirty="0"/>
              <a:t>Anteil Patiententage in KH gesamt bis max.8% in 3. Welle</a:t>
            </a:r>
          </a:p>
          <a:p>
            <a:pPr lvl="1"/>
            <a:r>
              <a:rPr lang="de-DE" sz="1600" dirty="0"/>
              <a:t>Anteil Patiententage auf ITS/IMC bis max. 33% in 3. Welle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de-DE" sz="1800" dirty="0"/>
              <a:t>Nosokomiale Infektionen: 447 (1,6 bis 7,8 nosokomiale Infektionen pro 1000 </a:t>
            </a:r>
            <a:r>
              <a:rPr lang="de-DE" sz="1800" dirty="0" err="1"/>
              <a:t>Falltage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/>
              <a:t>(4-Wochen-Zeitraum))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de-DE" sz="1800" dirty="0"/>
              <a:t>884 Fälle unter HCW, darunter 89 nosokomial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42862" y="6716391"/>
            <a:ext cx="496872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7561" y="547464"/>
            <a:ext cx="7983646" cy="714291"/>
          </a:xfrm>
          <a:noFill/>
        </p:spPr>
        <p:txBody>
          <a:bodyPr/>
          <a:lstStyle/>
          <a:p>
            <a:r>
              <a:rPr lang="de-DE" sz="2400" dirty="0"/>
              <a:t>COSIK – COVID-19-Surveillance in Krankenhäusern</a:t>
            </a:r>
            <a:br>
              <a:rPr lang="de-DE" sz="2400" dirty="0"/>
            </a:br>
            <a:r>
              <a:rPr lang="de-DE" sz="1800" dirty="0"/>
              <a:t>Auswertungszeitraum 01.01.-31.10.2021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0378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51A2C257-B515-459C-BBDE-DC26C747610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1" y="2543506"/>
            <a:ext cx="3883025" cy="2718727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507C31C-8AE1-44C1-8A26-E4636434CB3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579938" y="2554025"/>
            <a:ext cx="3860800" cy="269768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z="1800" dirty="0"/>
              <a:t>In COSIK erfasste Krankenhausbelastung gesamt und ITS/IMC  01.01.-31.10.2021</a:t>
            </a:r>
          </a:p>
        </p:txBody>
      </p:sp>
    </p:spTree>
    <p:extLst>
      <p:ext uri="{BB962C8B-B14F-4D97-AF65-F5344CB8AC3E}">
        <p14:creationId xmlns:p14="http://schemas.microsoft.com/office/powerpoint/2010/main" val="379366695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Bildschirmpräsentation (4:3)</PresentationFormat>
  <Paragraphs>60</Paragraphs>
  <Slides>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ＭＳ 明朝</vt:lpstr>
      <vt:lpstr>Wingdings</vt:lpstr>
      <vt:lpstr>Larissa</vt:lpstr>
      <vt:lpstr>Office-Design</vt:lpstr>
      <vt:lpstr>1_Office-Design</vt:lpstr>
      <vt:lpstr>Acrobat Document</vt:lpstr>
      <vt:lpstr>Testanzahl und –Kapazität</vt:lpstr>
      <vt:lpstr>Laborauslastung (nach Laborstandort)</vt:lpstr>
      <vt:lpstr>PowerPoint-Präsentation</vt:lpstr>
      <vt:lpstr>Wer wird wo getestet (SARS in ARS) - Datenstand 04.01.2022</vt:lpstr>
      <vt:lpstr>Datenstand 04.01.2022  Anzahl der Testungen pro 100.000 Einwohner nach Altersgruppe und Woche </vt:lpstr>
      <vt:lpstr>PowerPoint-Präsentation</vt:lpstr>
      <vt:lpstr>COSIK – COVID-19-Surveillance in Krankenhäusern Auswertungszeitraum 01.01.-31.10.2021</vt:lpstr>
      <vt:lpstr>In COSIK erfasste Krankenhausbelastung gesamt und ITS/IMC  01.01.-31.10.2021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250</cp:revision>
  <dcterms:created xsi:type="dcterms:W3CDTF">2020-11-18T09:03:03Z</dcterms:created>
  <dcterms:modified xsi:type="dcterms:W3CDTF">2022-01-05T09:57:51Z</dcterms:modified>
</cp:coreProperties>
</file>