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98" r:id="rId3"/>
    <p:sldId id="490" r:id="rId4"/>
    <p:sldId id="805" r:id="rId5"/>
    <p:sldId id="804" r:id="rId6"/>
    <p:sldId id="806" r:id="rId7"/>
    <p:sldId id="809" r:id="rId8"/>
    <p:sldId id="807" r:id="rId9"/>
    <p:sldId id="808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02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30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05.01.2021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05.01.2021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05.01.2021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05.01.2021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</a:t>
            </a:r>
            <a:br>
              <a:rPr lang="de-DE" dirty="0"/>
            </a:br>
            <a:r>
              <a:rPr lang="de-DE" dirty="0"/>
              <a:t>Berlin, 05.01.2021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05.01.2021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05.01.2021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VOC/VOI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686587"/>
              </p:ext>
            </p:extLst>
          </p:nvPr>
        </p:nvGraphicFramePr>
        <p:xfrm>
          <a:off x="0" y="1488846"/>
          <a:ext cx="5235961" cy="2308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836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498689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  <a:gridCol w="460328">
                  <a:extLst>
                    <a:ext uri="{9D8B030D-6E8A-4147-A177-3AD203B41FA5}">
                      <a16:colId xmlns:a16="http://schemas.microsoft.com/office/drawing/2014/main" val="1770831066"/>
                    </a:ext>
                  </a:extLst>
                </a:gridCol>
                <a:gridCol w="487078">
                  <a:extLst>
                    <a:ext uri="{9D8B030D-6E8A-4147-A177-3AD203B41FA5}">
                      <a16:colId xmlns:a16="http://schemas.microsoft.com/office/drawing/2014/main" val="963980210"/>
                    </a:ext>
                  </a:extLst>
                </a:gridCol>
                <a:gridCol w="417311">
                  <a:extLst>
                    <a:ext uri="{9D8B030D-6E8A-4147-A177-3AD203B41FA5}">
                      <a16:colId xmlns:a16="http://schemas.microsoft.com/office/drawing/2014/main" val="2452908274"/>
                    </a:ext>
                  </a:extLst>
                </a:gridCol>
                <a:gridCol w="686201">
                  <a:extLst>
                    <a:ext uri="{9D8B030D-6E8A-4147-A177-3AD203B41FA5}">
                      <a16:colId xmlns:a16="http://schemas.microsoft.com/office/drawing/2014/main" val="156776686"/>
                    </a:ext>
                  </a:extLst>
                </a:gridCol>
                <a:gridCol w="753506">
                  <a:extLst>
                    <a:ext uri="{9D8B030D-6E8A-4147-A177-3AD203B41FA5}">
                      <a16:colId xmlns:a16="http://schemas.microsoft.com/office/drawing/2014/main" val="3857956715"/>
                    </a:ext>
                  </a:extLst>
                </a:gridCol>
                <a:gridCol w="753506">
                  <a:extLst>
                    <a:ext uri="{9D8B030D-6E8A-4147-A177-3AD203B41FA5}">
                      <a16:colId xmlns:a16="http://schemas.microsoft.com/office/drawing/2014/main" val="4001467312"/>
                    </a:ext>
                  </a:extLst>
                </a:gridCol>
                <a:gridCol w="753506">
                  <a:extLst>
                    <a:ext uri="{9D8B030D-6E8A-4147-A177-3AD203B41FA5}">
                      <a16:colId xmlns:a16="http://schemas.microsoft.com/office/drawing/2014/main" val="3358539576"/>
                    </a:ext>
                  </a:extLst>
                </a:gridCol>
              </a:tblGrid>
              <a:tr h="344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Genomsequenzierung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IfSG-Daten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Testzahlerfassung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63332"/>
                  </a:ext>
                </a:extLst>
              </a:tr>
              <a:tr h="330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259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 %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 %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48</a:t>
                      </a:r>
                      <a:endParaRPr lang="de-DE" dirty="0"/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49</a:t>
                      </a:r>
                      <a:endParaRPr lang="de-DE" dirty="0"/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50</a:t>
                      </a:r>
                      <a:endParaRPr lang="de-DE" dirty="0"/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8566880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51</a:t>
                      </a:r>
                      <a:endParaRPr lang="de-DE" dirty="0"/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0232381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52</a:t>
                      </a:r>
                      <a:endParaRPr lang="de-DE" dirty="0"/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217558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9C210096-B5FC-453C-B2DF-F04D2529C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178" y="1392981"/>
            <a:ext cx="3834822" cy="279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5206238-4DD2-41D1-B967-47F902FAE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b="3816"/>
          <a:stretch/>
        </p:blipFill>
        <p:spPr bwMode="auto">
          <a:xfrm>
            <a:off x="5463170" y="877792"/>
            <a:ext cx="3962766" cy="403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AF77F06-3F81-4D9C-845D-D234B3C0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19" y="533427"/>
            <a:ext cx="6069444" cy="253916"/>
          </a:xfrm>
        </p:spPr>
        <p:txBody>
          <a:bodyPr/>
          <a:lstStyle/>
          <a:p>
            <a:r>
              <a:rPr lang="de-DE" dirty="0"/>
              <a:t>Übermittelte Omikron-Fälle (PCR, Seq.)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2BF114-E0A7-42F2-BD9E-1862440D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05.01.2021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45A1BC-C7BC-4B1E-BA0C-CD48A52F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D92BD20-CB14-4EDE-B6E1-265830372E54}"/>
              </a:ext>
            </a:extLst>
          </p:cNvPr>
          <p:cNvSpPr/>
          <p:nvPr/>
        </p:nvSpPr>
        <p:spPr>
          <a:xfrm>
            <a:off x="299477" y="869044"/>
            <a:ext cx="2809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N= </a:t>
            </a:r>
            <a:r>
              <a:rPr lang="de-DE" b="1" dirty="0"/>
              <a:t>35.529</a:t>
            </a:r>
            <a:r>
              <a:rPr lang="de-DE" dirty="0"/>
              <a:t> (Stand: 04.12.22)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2CA658F3-A8C3-4E38-87A6-F7F4BD4AD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979986"/>
              </p:ext>
            </p:extLst>
          </p:nvPr>
        </p:nvGraphicFramePr>
        <p:xfrm>
          <a:off x="405375" y="1273981"/>
          <a:ext cx="2376692" cy="2279904"/>
        </p:xfrm>
        <a:graphic>
          <a:graphicData uri="http://schemas.openxmlformats.org/drawingml/2006/table">
            <a:tbl>
              <a:tblPr/>
              <a:tblGrid>
                <a:gridCol w="671466">
                  <a:extLst>
                    <a:ext uri="{9D8B030D-6E8A-4147-A177-3AD203B41FA5}">
                      <a16:colId xmlns:a16="http://schemas.microsoft.com/office/drawing/2014/main" val="543114123"/>
                    </a:ext>
                  </a:extLst>
                </a:gridCol>
                <a:gridCol w="516880">
                  <a:extLst>
                    <a:ext uri="{9D8B030D-6E8A-4147-A177-3AD203B41FA5}">
                      <a16:colId xmlns:a16="http://schemas.microsoft.com/office/drawing/2014/main" val="1182498498"/>
                    </a:ext>
                  </a:extLst>
                </a:gridCol>
                <a:gridCol w="594173">
                  <a:extLst>
                    <a:ext uri="{9D8B030D-6E8A-4147-A177-3AD203B41FA5}">
                      <a16:colId xmlns:a16="http://schemas.microsoft.com/office/drawing/2014/main" val="296729729"/>
                    </a:ext>
                  </a:extLst>
                </a:gridCol>
                <a:gridCol w="594173">
                  <a:extLst>
                    <a:ext uri="{9D8B030D-6E8A-4147-A177-3AD203B41FA5}">
                      <a16:colId xmlns:a16="http://schemas.microsoft.com/office/drawing/2014/main" val="2753931128"/>
                    </a:ext>
                  </a:extLst>
                </a:gridCol>
              </a:tblGrid>
              <a:tr h="277363"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effectLst/>
                        </a:rPr>
                        <a:t>MW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Anzahl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Änderung zum Vortag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dirty="0" err="1">
                          <a:effectLst/>
                        </a:rPr>
                        <a:t>Infek</a:t>
                      </a:r>
                      <a:r>
                        <a:rPr lang="de-DE" sz="900" dirty="0">
                          <a:effectLst/>
                        </a:rPr>
                        <a:t>. pro 100.000 EW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468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effectLst/>
                        </a:rPr>
                        <a:t>2021-W46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15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+3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0.0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6043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effectLst/>
                        </a:rPr>
                        <a:t>2021-W47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36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+-1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0.0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308312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900">
                          <a:effectLst/>
                        </a:rPr>
                        <a:t>2021-W48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212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+0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0.3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561953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900">
                          <a:effectLst/>
                        </a:rPr>
                        <a:t>2021-W49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830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+-3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1.0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709176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900">
                          <a:effectLst/>
                        </a:rPr>
                        <a:t>2021-W50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dirty="0">
                          <a:effectLst/>
                        </a:rPr>
                        <a:t>3.381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+52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4.1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026697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900">
                          <a:effectLst/>
                        </a:rPr>
                        <a:t>2021-W51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dirty="0">
                          <a:effectLst/>
                        </a:rPr>
                        <a:t>9.584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+199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11.5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216639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900">
                          <a:effectLst/>
                        </a:rPr>
                        <a:t>2021-W52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dirty="0">
                          <a:effectLst/>
                        </a:rPr>
                        <a:t>20.525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dirty="0">
                          <a:effectLst/>
                        </a:rPr>
                        <a:t>+4.008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24.7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147438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900" i="1">
                          <a:effectLst/>
                        </a:rPr>
                        <a:t>2022-W01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i="1">
                          <a:effectLst/>
                        </a:rPr>
                        <a:t>946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i="1">
                          <a:effectLst/>
                        </a:rPr>
                        <a:t>+934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i="1" dirty="0">
                          <a:effectLst/>
                        </a:rPr>
                        <a:t>1,1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655082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DB9745A5-351E-4253-9606-7287C074D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484" y="2385537"/>
            <a:ext cx="2655570" cy="26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8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A0EC273-14AF-4399-9AD6-FEB3C041E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279" y="2218111"/>
            <a:ext cx="2925389" cy="2925389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0310D8E-05FD-4744-9B97-42D613E3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05.01.2021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75C804-E05E-44CC-9C8A-81DE12F0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BA452FB-E900-401C-BDC6-92DC8322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61313"/>
            <a:ext cx="7983646" cy="714291"/>
          </a:xfrm>
        </p:spPr>
        <p:txBody>
          <a:bodyPr/>
          <a:lstStyle/>
          <a:p>
            <a:r>
              <a:rPr lang="de-DE" dirty="0"/>
              <a:t>Beschreibung der übermittelten Fälle (04.01.2022)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F8500EC8-D4DF-4FB3-A1D7-93CD4ADAE3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512521"/>
              </p:ext>
            </p:extLst>
          </p:nvPr>
        </p:nvGraphicFramePr>
        <p:xfrm>
          <a:off x="407169" y="998911"/>
          <a:ext cx="5389737" cy="12192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55039">
                  <a:extLst>
                    <a:ext uri="{9D8B030D-6E8A-4147-A177-3AD203B41FA5}">
                      <a16:colId xmlns:a16="http://schemas.microsoft.com/office/drawing/2014/main" val="2465566143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019400709"/>
                    </a:ext>
                  </a:extLst>
                </a:gridCol>
                <a:gridCol w="632459">
                  <a:extLst>
                    <a:ext uri="{9D8B030D-6E8A-4147-A177-3AD203B41FA5}">
                      <a16:colId xmlns:a16="http://schemas.microsoft.com/office/drawing/2014/main" val="3954401386"/>
                    </a:ext>
                  </a:extLst>
                </a:gridCol>
                <a:gridCol w="619760">
                  <a:extLst>
                    <a:ext uri="{9D8B030D-6E8A-4147-A177-3AD203B41FA5}">
                      <a16:colId xmlns:a16="http://schemas.microsoft.com/office/drawing/2014/main" val="95184032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9088763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32448891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68651091"/>
                    </a:ext>
                  </a:extLst>
                </a:gridCol>
                <a:gridCol w="645018">
                  <a:extLst>
                    <a:ext uri="{9D8B030D-6E8A-4147-A177-3AD203B41FA5}">
                      <a16:colId xmlns:a16="http://schemas.microsoft.com/office/drawing/2014/main" val="264647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de-DE" sz="1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0 - 4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5 - 14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15 - 34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35 - 59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60 - 79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80+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Gesamt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541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00" b="1">
                          <a:effectLst/>
                        </a:rPr>
                        <a:t>Fälle (gesamt)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744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effectLst/>
                        </a:rPr>
                        <a:t>3365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effectLst/>
                        </a:rPr>
                        <a:t>16069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effectLst/>
                        </a:rPr>
                        <a:t>11907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2904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526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35515 </a:t>
                      </a:r>
                      <a:endParaRPr lang="de-DE" sz="1000" b="1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740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00" b="1">
                          <a:effectLst/>
                        </a:rPr>
                        <a:t>Hospitalisiert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13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effectLst/>
                        </a:rPr>
                        <a:t>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112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effectLst/>
                        </a:rPr>
                        <a:t>84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effectLst/>
                        </a:rPr>
                        <a:t>80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effectLst/>
                        </a:rPr>
                        <a:t>65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361 </a:t>
                      </a:r>
                      <a:endParaRPr lang="de-DE" sz="1000" b="1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76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00" b="1">
                          <a:effectLst/>
                        </a:rPr>
                        <a:t>Verstorben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effectLst/>
                        </a:rPr>
                        <a:t>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9 </a:t>
                      </a:r>
                      <a:endParaRPr lang="de-DE" sz="1000" b="1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0047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00" b="1" dirty="0">
                          <a:effectLst/>
                        </a:rPr>
                        <a:t>Reinfektionen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29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300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204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26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effectLst/>
                        </a:rPr>
                        <a:t>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effectLst/>
                        </a:rPr>
                        <a:t>564</a:t>
                      </a:r>
                      <a:endParaRPr lang="de-DE" sz="1000" b="1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435939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D868ED00-26A0-4935-83F0-96FCAB81A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709452"/>
              </p:ext>
            </p:extLst>
          </p:nvPr>
        </p:nvGraphicFramePr>
        <p:xfrm>
          <a:off x="365760" y="2916500"/>
          <a:ext cx="3456172" cy="122682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678171">
                  <a:extLst>
                    <a:ext uri="{9D8B030D-6E8A-4147-A177-3AD203B41FA5}">
                      <a16:colId xmlns:a16="http://schemas.microsoft.com/office/drawing/2014/main" val="205884704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580667252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1565309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50" b="1" dirty="0">
                          <a:effectLst/>
                        </a:rPr>
                        <a:t>Impfkategorie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 b="1" dirty="0">
                          <a:effectLst/>
                        </a:rPr>
                        <a:t>Anzahl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 b="1" dirty="0">
                          <a:effectLst/>
                        </a:rPr>
                        <a:t>Anteil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9344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00" b="1" dirty="0">
                          <a:effectLst/>
                        </a:rPr>
                        <a:t>Nicht geimpft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4005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21.7%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7785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00" b="1">
                          <a:effectLst/>
                        </a:rPr>
                        <a:t>Unvollständig geimpft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1762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9.5%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247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00" b="1">
                          <a:effectLst/>
                        </a:rPr>
                        <a:t>Vollständig geimpft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8437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45.6%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5162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00" b="1" dirty="0">
                          <a:effectLst/>
                        </a:rPr>
                        <a:t>Auffrischimpfung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4286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effectLst/>
                        </a:rPr>
                        <a:t>23.2%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4887344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1580CF1F-2FB3-4FFA-BC3B-742306E4E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855" y="661222"/>
            <a:ext cx="2611733" cy="261173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4B2CFAE-A004-499B-9813-77483AFCF385}"/>
              </a:ext>
            </a:extLst>
          </p:cNvPr>
          <p:cNvSpPr txBox="1"/>
          <p:nvPr/>
        </p:nvSpPr>
        <p:spPr>
          <a:xfrm>
            <a:off x="364835" y="4193681"/>
            <a:ext cx="3555782" cy="230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r>
              <a:rPr lang="de-DE" sz="900" dirty="0"/>
              <a:t>Für 52% der alle Omikron-Fälle lagen Informationen zum Impfstatus vor.</a:t>
            </a:r>
          </a:p>
        </p:txBody>
      </p:sp>
    </p:spTree>
    <p:extLst>
      <p:ext uri="{BB962C8B-B14F-4D97-AF65-F5344CB8AC3E}">
        <p14:creationId xmlns:p14="http://schemas.microsoft.com/office/powerpoint/2010/main" val="51873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C24FB6-C5AB-4D12-B201-E0F75E9C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05.01.2021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123A20-2E13-48D0-A9B5-8C0ADDE1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E563733-B14A-416C-92EC-03A1CCD6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26" y="180991"/>
            <a:ext cx="7983646" cy="714291"/>
          </a:xfrm>
        </p:spPr>
        <p:txBody>
          <a:bodyPr/>
          <a:lstStyle/>
          <a:p>
            <a:r>
              <a:rPr lang="de-DE" dirty="0"/>
              <a:t>Modell: </a:t>
            </a:r>
            <a:br>
              <a:rPr lang="de-DE" dirty="0"/>
            </a:br>
            <a:r>
              <a:rPr lang="de-DE" dirty="0"/>
              <a:t>Anstieg des Anteil in der Stichprobe (</a:t>
            </a:r>
            <a:r>
              <a:rPr lang="de-DE" dirty="0" err="1"/>
              <a:t>Genomseq</a:t>
            </a:r>
            <a:r>
              <a:rPr lang="de-DE" dirty="0"/>
              <a:t>.) (04-01-2022)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5A6603A-4828-4E20-AA59-E31C237A7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43" y="872917"/>
            <a:ext cx="7289114" cy="41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2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F4D719-7C4A-464F-94DF-AEA271C6A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8E052A-D1D4-4078-BE5D-88DA1B29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05.01.2021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5D82BC-839E-4E9F-99B1-73C3F343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7233D4-B328-4FD0-A122-30833B13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Extra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43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D74EEB-FC94-4245-9E7D-AC839493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05.01.2021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07E250-BD30-4042-8630-A6F57169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631ABB6-473F-44AF-B3FC-5565D762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7" y="281258"/>
            <a:ext cx="7983646" cy="714291"/>
          </a:xfrm>
        </p:spPr>
        <p:txBody>
          <a:bodyPr/>
          <a:lstStyle/>
          <a:p>
            <a:r>
              <a:rPr lang="de-DE" dirty="0" err="1"/>
              <a:t>PCR+Seq</a:t>
            </a:r>
            <a:r>
              <a:rPr lang="de-DE" dirty="0"/>
              <a:t>. in BL für KW 52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303B3910-CDF8-4145-8100-C84DCC75F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960870"/>
              </p:ext>
            </p:extLst>
          </p:nvPr>
        </p:nvGraphicFramePr>
        <p:xfrm>
          <a:off x="732584" y="881487"/>
          <a:ext cx="7458714" cy="376458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113241">
                  <a:extLst>
                    <a:ext uri="{9D8B030D-6E8A-4147-A177-3AD203B41FA5}">
                      <a16:colId xmlns:a16="http://schemas.microsoft.com/office/drawing/2014/main" val="2361705682"/>
                    </a:ext>
                  </a:extLst>
                </a:gridCol>
                <a:gridCol w="1113241">
                  <a:extLst>
                    <a:ext uri="{9D8B030D-6E8A-4147-A177-3AD203B41FA5}">
                      <a16:colId xmlns:a16="http://schemas.microsoft.com/office/drawing/2014/main" val="1495163297"/>
                    </a:ext>
                  </a:extLst>
                </a:gridCol>
                <a:gridCol w="1113241">
                  <a:extLst>
                    <a:ext uri="{9D8B030D-6E8A-4147-A177-3AD203B41FA5}">
                      <a16:colId xmlns:a16="http://schemas.microsoft.com/office/drawing/2014/main" val="1989767635"/>
                    </a:ext>
                  </a:extLst>
                </a:gridCol>
                <a:gridCol w="1113241">
                  <a:extLst>
                    <a:ext uri="{9D8B030D-6E8A-4147-A177-3AD203B41FA5}">
                      <a16:colId xmlns:a16="http://schemas.microsoft.com/office/drawing/2014/main" val="1608297150"/>
                    </a:ext>
                  </a:extLst>
                </a:gridCol>
                <a:gridCol w="1113241">
                  <a:extLst>
                    <a:ext uri="{9D8B030D-6E8A-4147-A177-3AD203B41FA5}">
                      <a16:colId xmlns:a16="http://schemas.microsoft.com/office/drawing/2014/main" val="3058564785"/>
                    </a:ext>
                  </a:extLst>
                </a:gridCol>
                <a:gridCol w="1892509">
                  <a:extLst>
                    <a:ext uri="{9D8B030D-6E8A-4147-A177-3AD203B41FA5}">
                      <a16:colId xmlns:a16="http://schemas.microsoft.com/office/drawing/2014/main" val="3649222255"/>
                    </a:ext>
                  </a:extLst>
                </a:gridCol>
              </a:tblGrid>
              <a:tr h="228873">
                <a:tc>
                  <a:txBody>
                    <a:bodyPr/>
                    <a:lstStyle/>
                    <a:p>
                      <a:pPr algn="l" rtl="0" fontAlgn="b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1" u="none" strike="noStrike" dirty="0">
                          <a:effectLst/>
                        </a:rPr>
                        <a:t>Delta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1" u="none" strike="noStrike" dirty="0">
                          <a:effectLst/>
                        </a:rPr>
                        <a:t>Omikron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1" u="none" strike="noStrike" dirty="0">
                          <a:effectLst/>
                        </a:rPr>
                        <a:t>Var.-</a:t>
                      </a:r>
                      <a:r>
                        <a:rPr lang="de-DE" sz="1000" b="1" u="none" strike="noStrike" dirty="0" err="1">
                          <a:effectLst/>
                        </a:rPr>
                        <a:t>spez</a:t>
                      </a:r>
                      <a:r>
                        <a:rPr lang="de-DE" sz="1000" b="1" u="none" strike="noStrike" dirty="0">
                          <a:effectLst/>
                        </a:rPr>
                        <a:t> Test in KW52 gesamt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1" u="none" strike="noStrike" dirty="0">
                          <a:effectLst/>
                        </a:rPr>
                        <a:t>COVID-19-Fälle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1" u="none" strike="noStrike" dirty="0" err="1">
                          <a:effectLst/>
                        </a:rPr>
                        <a:t>var.spez</a:t>
                      </a:r>
                      <a:r>
                        <a:rPr lang="de-DE" sz="1000" b="1" u="none" strike="noStrike" dirty="0">
                          <a:effectLst/>
                        </a:rPr>
                        <a:t>. Test/ Fall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extLst>
                  <a:ext uri="{0D108BD9-81ED-4DB2-BD59-A6C34878D82A}">
                    <a16:rowId xmlns:a16="http://schemas.microsoft.com/office/drawing/2014/main" val="126287699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000" b="1" u="none" strike="noStrike" dirty="0">
                          <a:effectLst/>
                        </a:rPr>
                        <a:t>Baden-Württemberg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5079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2880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7971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26505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049053"/>
                  </a:ext>
                </a:extLst>
              </a:tr>
              <a:tr h="130784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000" b="1" u="none" strike="noStrike" dirty="0">
                          <a:effectLst/>
                        </a:rPr>
                        <a:t>Bayern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5939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4546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10573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26270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420629"/>
                  </a:ext>
                </a:extLst>
              </a:tr>
              <a:tr h="130784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000" b="1" u="none" strike="noStrike" dirty="0">
                          <a:effectLst/>
                        </a:rPr>
                        <a:t>Berlin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340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549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943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10507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16910999"/>
                  </a:ext>
                </a:extLst>
              </a:tr>
              <a:tr h="130784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000" b="1" u="none" strike="noStrike">
                          <a:effectLst/>
                        </a:rPr>
                        <a:t>Brandenburg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218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237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493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9136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4291977"/>
                  </a:ext>
                </a:extLst>
              </a:tr>
              <a:tr h="130784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000" b="1" u="none" strike="noStrike" dirty="0">
                          <a:effectLst/>
                        </a:rPr>
                        <a:t>Bremen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36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218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255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3512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7812500"/>
                  </a:ext>
                </a:extLst>
              </a:tr>
              <a:tr h="130784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000" b="1" u="none" strike="noStrike" dirty="0">
                          <a:effectLst/>
                        </a:rPr>
                        <a:t>Hamburg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795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834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1655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7229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6050660"/>
                  </a:ext>
                </a:extLst>
              </a:tr>
              <a:tr h="130784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000" b="1" u="none" strike="noStrike" dirty="0">
                          <a:effectLst/>
                        </a:rPr>
                        <a:t>Hessen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660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848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1513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14007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0270342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000" b="1" u="none" strike="noStrike" dirty="0">
                          <a:effectLst/>
                        </a:rPr>
                        <a:t>Mecklenburg-Vorpommern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861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37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898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4579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7761844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000" b="1" u="none" strike="noStrike" dirty="0">
                          <a:effectLst/>
                        </a:rPr>
                        <a:t>Niedersachsen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502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1027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1546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14646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0034761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000" b="1" u="none" strike="noStrike" dirty="0">
                          <a:effectLst/>
                        </a:rPr>
                        <a:t>Nordrhein-Westfalen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4919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5449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10406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38881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1256404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000" b="1" u="none" strike="noStrike" dirty="0">
                          <a:effectLst/>
                        </a:rPr>
                        <a:t>Rheinland-Pfalz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656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925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1591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6968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8677118"/>
                  </a:ext>
                </a:extLst>
              </a:tr>
              <a:tr h="130784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000" b="1" u="none" strike="noStrike" dirty="0">
                          <a:effectLst/>
                        </a:rPr>
                        <a:t>Saarland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281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120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404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2146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2380654"/>
                  </a:ext>
                </a:extLst>
              </a:tr>
              <a:tr h="130784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000" b="1" u="none" strike="noStrike" dirty="0">
                          <a:effectLst/>
                        </a:rPr>
                        <a:t>Sachsen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2261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102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2367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11663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043991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000" b="1" u="none" strike="noStrike" dirty="0">
                          <a:effectLst/>
                        </a:rPr>
                        <a:t>Sachsen-Anhalt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445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15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467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6248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3781424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000" b="1" u="none" strike="noStrike" dirty="0">
                          <a:effectLst/>
                        </a:rPr>
                        <a:t>Schleswig-Holstein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629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1428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2058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8613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475794"/>
                  </a:ext>
                </a:extLst>
              </a:tr>
              <a:tr h="130784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000" b="1" u="none" strike="noStrike" dirty="0">
                          <a:effectLst/>
                        </a:rPr>
                        <a:t>Thüringen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242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34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280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8553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779299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000" b="1" u="none" strike="noStrike" dirty="0">
                          <a:effectLst/>
                        </a:rPr>
                        <a:t>Gesamtergebnis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23863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 dirty="0">
                          <a:effectLst/>
                        </a:rPr>
                        <a:t>19249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43420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u="none" strike="noStrike">
                          <a:effectLst/>
                        </a:rPr>
                        <a:t>199463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175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75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1EFD80D-82FF-44CE-8EE0-E54F7973AB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18867B-FA24-4577-A35C-F6186195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05.01.2021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81EA11-E841-4E21-BF7F-85849D179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9EC62C4-9C97-4C90-A81E-4ADCA732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Anteile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19053A57-C850-41AC-9A21-C0235643F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122310"/>
              </p:ext>
            </p:extLst>
          </p:nvPr>
        </p:nvGraphicFramePr>
        <p:xfrm>
          <a:off x="457200" y="1415207"/>
          <a:ext cx="4876800" cy="1609725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691254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496048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704703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030861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5200022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785101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4092998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387569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u="none" strike="noStrike" dirty="0">
                          <a:effectLst/>
                        </a:rPr>
                        <a:t>0 - 4 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u="none" strike="noStrike" dirty="0">
                          <a:effectLst/>
                        </a:rPr>
                        <a:t>05 – 14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u="none" strike="noStrike">
                          <a:effectLst/>
                        </a:rPr>
                        <a:t>15 - 34 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u="none" strike="noStrike">
                          <a:effectLst/>
                        </a:rPr>
                        <a:t>35 - 59 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u="none" strike="noStrike">
                          <a:effectLst/>
                        </a:rPr>
                        <a:t>60 - 79 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u="none" strike="noStrike">
                          <a:effectLst/>
                        </a:rPr>
                        <a:t>80+ 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u="none" strike="noStrike">
                          <a:effectLst/>
                        </a:rPr>
                        <a:t>Gesamt 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223305788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000" u="none" strike="noStrike" dirty="0">
                          <a:effectLst/>
                        </a:rPr>
                        <a:t>Fälle (gesamt) 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16069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11907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35515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337298171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000" u="none" strike="noStrike" dirty="0">
                          <a:effectLst/>
                        </a:rPr>
                        <a:t>Hospital-</a:t>
                      </a:r>
                      <a:r>
                        <a:rPr lang="de-DE" sz="1000" u="none" strike="noStrike" dirty="0" err="1">
                          <a:effectLst/>
                        </a:rPr>
                        <a:t>isiert</a:t>
                      </a:r>
                      <a:r>
                        <a:rPr lang="de-DE" sz="1000" u="none" strike="noStrike" dirty="0">
                          <a:effectLst/>
                        </a:rPr>
                        <a:t> 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12,36%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637340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000" u="none" strike="noStrike" dirty="0">
                          <a:effectLst/>
                        </a:rPr>
                        <a:t>Verstor-</a:t>
                      </a:r>
                      <a:r>
                        <a:rPr lang="de-DE" sz="1000" u="none" strike="noStrike" dirty="0" err="1">
                          <a:effectLst/>
                        </a:rPr>
                        <a:t>ben</a:t>
                      </a:r>
                      <a:r>
                        <a:rPr lang="de-DE" sz="1000" u="none" strike="noStrike" dirty="0">
                          <a:effectLst/>
                        </a:rPr>
                        <a:t> 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00022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000" u="none" strike="noStrike" dirty="0">
                          <a:effectLst/>
                        </a:rPr>
                        <a:t>Reinfektionen 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361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70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862102C-0FAD-4A81-83A2-64FB4464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05.01.2021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3CD6DF-AA85-49F5-9ACE-8A4CF6CE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AB4A32F-0ABB-44FF-97AC-256A6A8B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Bundesländer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B803390B-019E-4D15-910D-E10643B13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213644"/>
              </p:ext>
            </p:extLst>
          </p:nvPr>
        </p:nvGraphicFramePr>
        <p:xfrm>
          <a:off x="1297578" y="674176"/>
          <a:ext cx="6548843" cy="4366931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35549">
                  <a:extLst>
                    <a:ext uri="{9D8B030D-6E8A-4147-A177-3AD203B41FA5}">
                      <a16:colId xmlns:a16="http://schemas.microsoft.com/office/drawing/2014/main" val="716605145"/>
                    </a:ext>
                  </a:extLst>
                </a:gridCol>
                <a:gridCol w="935549">
                  <a:extLst>
                    <a:ext uri="{9D8B030D-6E8A-4147-A177-3AD203B41FA5}">
                      <a16:colId xmlns:a16="http://schemas.microsoft.com/office/drawing/2014/main" val="549931070"/>
                    </a:ext>
                  </a:extLst>
                </a:gridCol>
                <a:gridCol w="935549">
                  <a:extLst>
                    <a:ext uri="{9D8B030D-6E8A-4147-A177-3AD203B41FA5}">
                      <a16:colId xmlns:a16="http://schemas.microsoft.com/office/drawing/2014/main" val="4196635601"/>
                    </a:ext>
                  </a:extLst>
                </a:gridCol>
                <a:gridCol w="935549">
                  <a:extLst>
                    <a:ext uri="{9D8B030D-6E8A-4147-A177-3AD203B41FA5}">
                      <a16:colId xmlns:a16="http://schemas.microsoft.com/office/drawing/2014/main" val="2252335224"/>
                    </a:ext>
                  </a:extLst>
                </a:gridCol>
                <a:gridCol w="935549">
                  <a:extLst>
                    <a:ext uri="{9D8B030D-6E8A-4147-A177-3AD203B41FA5}">
                      <a16:colId xmlns:a16="http://schemas.microsoft.com/office/drawing/2014/main" val="1377068905"/>
                    </a:ext>
                  </a:extLst>
                </a:gridCol>
                <a:gridCol w="935549">
                  <a:extLst>
                    <a:ext uri="{9D8B030D-6E8A-4147-A177-3AD203B41FA5}">
                      <a16:colId xmlns:a16="http://schemas.microsoft.com/office/drawing/2014/main" val="2249149057"/>
                    </a:ext>
                  </a:extLst>
                </a:gridCol>
                <a:gridCol w="935549">
                  <a:extLst>
                    <a:ext uri="{9D8B030D-6E8A-4147-A177-3AD203B41FA5}">
                      <a16:colId xmlns:a16="http://schemas.microsoft.com/office/drawing/2014/main" val="1047570189"/>
                    </a:ext>
                  </a:extLst>
                </a:gridCol>
              </a:tblGrid>
              <a:tr h="187259">
                <a:tc gridSpan="7">
                  <a:txBody>
                    <a:bodyPr/>
                    <a:lstStyle/>
                    <a:p>
                      <a:r>
                        <a:rPr lang="de-DE" sz="1000"/>
                        <a:t>Tabelle 3 zeigt die Anzahl der Omikronfälle pro Bundesland, nach Sequenzierung (Nachweise) und Verdachtsfälle mittels variantenspezifischer PCR. </a:t>
                      </a:r>
                    </a:p>
                  </a:txBody>
                  <a:tcPr marL="26751" marR="26751" marT="13376" marB="13376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115714"/>
                  </a:ext>
                </a:extLst>
              </a:tr>
              <a:tr h="107005">
                <a:tc>
                  <a:txBody>
                    <a:bodyPr/>
                    <a:lstStyle/>
                    <a:p>
                      <a:endParaRPr lang="de-DE" sz="1000">
                        <a:effectLst/>
                      </a:endParaRPr>
                    </a:p>
                  </a:txBody>
                  <a:tcPr marL="26751" marR="26751" marT="13376" marB="1337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Nachweise (Seq.) </a:t>
                      </a:r>
                    </a:p>
                  </a:txBody>
                  <a:tcPr marL="8360" marR="8360" marT="13376" marB="13376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Verdacht (PCR) </a:t>
                      </a:r>
                    </a:p>
                  </a:txBody>
                  <a:tcPr marL="8360" marR="8360" marT="13376" marB="13376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Gesamt (Seq. + PCR) </a:t>
                      </a:r>
                    </a:p>
                  </a:txBody>
                  <a:tcPr marL="8360" marR="8360" marT="13376" marB="13376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137545"/>
                  </a:ext>
                </a:extLst>
              </a:tr>
              <a:tr h="267513">
                <a:tc>
                  <a:txBody>
                    <a:bodyPr/>
                    <a:lstStyle/>
                    <a:p>
                      <a:pPr algn="l"/>
                      <a:endParaRPr lang="de-DE" sz="1000">
                        <a:effectLst/>
                      </a:endParaRP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Aktuell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Änderung zum Vortag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Aktuell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Änderung zum Vortag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Aktuell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Änderung zum Vortag </a:t>
                      </a:r>
                    </a:p>
                  </a:txBody>
                  <a:tcPr marL="26751" marR="26751" marT="13376" marB="13376" anchor="ctr"/>
                </a:tc>
                <a:extLst>
                  <a:ext uri="{0D108BD9-81ED-4DB2-BD59-A6C34878D82A}">
                    <a16:rowId xmlns:a16="http://schemas.microsoft.com/office/drawing/2014/main" val="4094524908"/>
                  </a:ext>
                </a:extLst>
              </a:tr>
              <a:tr h="267513">
                <a:tc>
                  <a:txBody>
                    <a:bodyPr/>
                    <a:lstStyle/>
                    <a:p>
                      <a:pPr algn="l"/>
                      <a:r>
                        <a:rPr lang="de-DE" sz="1000">
                          <a:effectLst/>
                        </a:rPr>
                        <a:t>Baden-Württemberg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395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+-11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3928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+714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4323 </a:t>
                      </a:r>
                      <a:endParaRPr lang="de-DE" sz="1000" b="1">
                        <a:effectLst/>
                      </a:endParaRP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effectLst/>
                        </a:rPr>
                        <a:t>+703 </a:t>
                      </a:r>
                    </a:p>
                  </a:txBody>
                  <a:tcPr marL="26751" marR="26751" marT="13376" marB="13376" anchor="ctr"/>
                </a:tc>
                <a:extLst>
                  <a:ext uri="{0D108BD9-81ED-4DB2-BD59-A6C34878D82A}">
                    <a16:rowId xmlns:a16="http://schemas.microsoft.com/office/drawing/2014/main" val="533194574"/>
                  </a:ext>
                </a:extLst>
              </a:tr>
              <a:tr h="107005">
                <a:tc>
                  <a:txBody>
                    <a:bodyPr/>
                    <a:lstStyle/>
                    <a:p>
                      <a:pPr algn="l"/>
                      <a:r>
                        <a:rPr lang="de-DE" sz="1000">
                          <a:effectLst/>
                        </a:rPr>
                        <a:t>Bayern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575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+61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6962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+1112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effectLst/>
                        </a:rPr>
                        <a:t>7537 </a:t>
                      </a:r>
                      <a:endParaRPr lang="de-DE" sz="1000" b="1" dirty="0">
                        <a:effectLst/>
                      </a:endParaRP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+1173 </a:t>
                      </a:r>
                    </a:p>
                  </a:txBody>
                  <a:tcPr marL="26751" marR="26751" marT="13376" marB="13376" anchor="ctr"/>
                </a:tc>
                <a:extLst>
                  <a:ext uri="{0D108BD9-81ED-4DB2-BD59-A6C34878D82A}">
                    <a16:rowId xmlns:a16="http://schemas.microsoft.com/office/drawing/2014/main" val="4018644637"/>
                  </a:ext>
                </a:extLst>
              </a:tr>
              <a:tr h="107005">
                <a:tc>
                  <a:txBody>
                    <a:bodyPr/>
                    <a:lstStyle/>
                    <a:p>
                      <a:pPr algn="l"/>
                      <a:r>
                        <a:rPr lang="de-DE" sz="1000">
                          <a:effectLst/>
                        </a:rPr>
                        <a:t>Berlin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267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+87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967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+157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1234 </a:t>
                      </a:r>
                      <a:endParaRPr lang="de-DE" sz="1000" b="1">
                        <a:effectLst/>
                      </a:endParaRP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+244 </a:t>
                      </a:r>
                    </a:p>
                  </a:txBody>
                  <a:tcPr marL="26751" marR="26751" marT="13376" marB="13376" anchor="ctr"/>
                </a:tc>
                <a:extLst>
                  <a:ext uri="{0D108BD9-81ED-4DB2-BD59-A6C34878D82A}">
                    <a16:rowId xmlns:a16="http://schemas.microsoft.com/office/drawing/2014/main" val="740637011"/>
                  </a:ext>
                </a:extLst>
              </a:tr>
              <a:tr h="187259">
                <a:tc>
                  <a:txBody>
                    <a:bodyPr/>
                    <a:lstStyle/>
                    <a:p>
                      <a:pPr algn="l"/>
                      <a:r>
                        <a:rPr lang="de-DE" sz="1000" dirty="0">
                          <a:effectLst/>
                        </a:rPr>
                        <a:t>Brandenburg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50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+7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404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+53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454 </a:t>
                      </a:r>
                      <a:endParaRPr lang="de-DE" sz="1000" b="1">
                        <a:effectLst/>
                      </a:endParaRP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+60 </a:t>
                      </a:r>
                    </a:p>
                  </a:txBody>
                  <a:tcPr marL="26751" marR="26751" marT="13376" marB="13376" anchor="ctr"/>
                </a:tc>
                <a:extLst>
                  <a:ext uri="{0D108BD9-81ED-4DB2-BD59-A6C34878D82A}">
                    <a16:rowId xmlns:a16="http://schemas.microsoft.com/office/drawing/2014/main" val="609601046"/>
                  </a:ext>
                </a:extLst>
              </a:tr>
              <a:tr h="107005">
                <a:tc>
                  <a:txBody>
                    <a:bodyPr/>
                    <a:lstStyle/>
                    <a:p>
                      <a:pPr algn="l"/>
                      <a:r>
                        <a:rPr lang="de-DE" sz="1000">
                          <a:effectLst/>
                        </a:rPr>
                        <a:t>Bremen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31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+5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459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+37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490 </a:t>
                      </a:r>
                      <a:endParaRPr lang="de-DE" sz="1000" b="1">
                        <a:effectLst/>
                      </a:endParaRP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+42 </a:t>
                      </a:r>
                    </a:p>
                  </a:txBody>
                  <a:tcPr marL="26751" marR="26751" marT="13376" marB="13376" anchor="ctr"/>
                </a:tc>
                <a:extLst>
                  <a:ext uri="{0D108BD9-81ED-4DB2-BD59-A6C34878D82A}">
                    <a16:rowId xmlns:a16="http://schemas.microsoft.com/office/drawing/2014/main" val="1184831927"/>
                  </a:ext>
                </a:extLst>
              </a:tr>
              <a:tr h="107005">
                <a:tc>
                  <a:txBody>
                    <a:bodyPr/>
                    <a:lstStyle/>
                    <a:p>
                      <a:pPr algn="l"/>
                      <a:r>
                        <a:rPr lang="de-DE" sz="1000">
                          <a:effectLst/>
                        </a:rPr>
                        <a:t>Hamburg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381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+8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2992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+208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3373 </a:t>
                      </a:r>
                      <a:endParaRPr lang="de-DE" sz="1000" b="1">
                        <a:effectLst/>
                      </a:endParaRP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+216 </a:t>
                      </a:r>
                    </a:p>
                  </a:txBody>
                  <a:tcPr marL="26751" marR="26751" marT="13376" marB="13376" anchor="ctr"/>
                </a:tc>
                <a:extLst>
                  <a:ext uri="{0D108BD9-81ED-4DB2-BD59-A6C34878D82A}">
                    <a16:rowId xmlns:a16="http://schemas.microsoft.com/office/drawing/2014/main" val="4161070668"/>
                  </a:ext>
                </a:extLst>
              </a:tr>
              <a:tr h="107005">
                <a:tc>
                  <a:txBody>
                    <a:bodyPr/>
                    <a:lstStyle/>
                    <a:p>
                      <a:pPr algn="l"/>
                      <a:r>
                        <a:rPr lang="de-DE" sz="1000">
                          <a:effectLst/>
                        </a:rPr>
                        <a:t>Hessen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207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+41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1228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+211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1435 </a:t>
                      </a:r>
                      <a:endParaRPr lang="de-DE" sz="1000" b="1">
                        <a:effectLst/>
                      </a:endParaRP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+252 </a:t>
                      </a:r>
                    </a:p>
                  </a:txBody>
                  <a:tcPr marL="26751" marR="26751" marT="13376" marB="13376" anchor="ctr"/>
                </a:tc>
                <a:extLst>
                  <a:ext uri="{0D108BD9-81ED-4DB2-BD59-A6C34878D82A}">
                    <a16:rowId xmlns:a16="http://schemas.microsoft.com/office/drawing/2014/main" val="1969257997"/>
                  </a:ext>
                </a:extLst>
              </a:tr>
              <a:tr h="347767">
                <a:tc>
                  <a:txBody>
                    <a:bodyPr/>
                    <a:lstStyle/>
                    <a:p>
                      <a:pPr algn="l"/>
                      <a:r>
                        <a:rPr lang="de-DE" sz="1000">
                          <a:effectLst/>
                        </a:rPr>
                        <a:t>Mecklenburg-Vorpommern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7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+0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62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+2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69 </a:t>
                      </a:r>
                      <a:endParaRPr lang="de-DE" sz="1000" b="1">
                        <a:effectLst/>
                      </a:endParaRP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+2 </a:t>
                      </a:r>
                    </a:p>
                  </a:txBody>
                  <a:tcPr marL="26751" marR="26751" marT="13376" marB="13376" anchor="ctr"/>
                </a:tc>
                <a:extLst>
                  <a:ext uri="{0D108BD9-81ED-4DB2-BD59-A6C34878D82A}">
                    <a16:rowId xmlns:a16="http://schemas.microsoft.com/office/drawing/2014/main" val="261920040"/>
                  </a:ext>
                </a:extLst>
              </a:tr>
              <a:tr h="187259">
                <a:tc>
                  <a:txBody>
                    <a:bodyPr/>
                    <a:lstStyle/>
                    <a:p>
                      <a:pPr algn="l"/>
                      <a:r>
                        <a:rPr lang="de-DE" sz="1000">
                          <a:effectLst/>
                        </a:rPr>
                        <a:t>Niedersachsen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256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+42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1422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+73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1678 </a:t>
                      </a:r>
                      <a:endParaRPr lang="de-DE" sz="1000" b="1">
                        <a:effectLst/>
                      </a:endParaRP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+115 </a:t>
                      </a:r>
                    </a:p>
                  </a:txBody>
                  <a:tcPr marL="26751" marR="26751" marT="13376" marB="13376" anchor="ctr"/>
                </a:tc>
                <a:extLst>
                  <a:ext uri="{0D108BD9-81ED-4DB2-BD59-A6C34878D82A}">
                    <a16:rowId xmlns:a16="http://schemas.microsoft.com/office/drawing/2014/main" val="667089769"/>
                  </a:ext>
                </a:extLst>
              </a:tr>
              <a:tr h="267513">
                <a:tc>
                  <a:txBody>
                    <a:bodyPr/>
                    <a:lstStyle/>
                    <a:p>
                      <a:pPr algn="l"/>
                      <a:r>
                        <a:rPr lang="de-DE" sz="1000">
                          <a:effectLst/>
                        </a:rPr>
                        <a:t>Nordrhein-Westfalen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904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+48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9875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+1413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effectLst/>
                        </a:rPr>
                        <a:t>10779 </a:t>
                      </a:r>
                      <a:endParaRPr lang="de-DE" sz="1000" b="1" dirty="0">
                        <a:effectLst/>
                      </a:endParaRP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+1461 </a:t>
                      </a:r>
                    </a:p>
                  </a:txBody>
                  <a:tcPr marL="26751" marR="26751" marT="13376" marB="13376" anchor="ctr"/>
                </a:tc>
                <a:extLst>
                  <a:ext uri="{0D108BD9-81ED-4DB2-BD59-A6C34878D82A}">
                    <a16:rowId xmlns:a16="http://schemas.microsoft.com/office/drawing/2014/main" val="1173173124"/>
                  </a:ext>
                </a:extLst>
              </a:tr>
              <a:tr h="187259">
                <a:tc>
                  <a:txBody>
                    <a:bodyPr/>
                    <a:lstStyle/>
                    <a:p>
                      <a:pPr algn="l"/>
                      <a:r>
                        <a:rPr lang="de-DE" sz="1000">
                          <a:effectLst/>
                        </a:rPr>
                        <a:t>Rheinland-Pfalz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117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+28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1227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+430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1344 </a:t>
                      </a:r>
                      <a:endParaRPr lang="de-DE" sz="1000" b="1">
                        <a:effectLst/>
                      </a:endParaRP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+458 </a:t>
                      </a:r>
                    </a:p>
                  </a:txBody>
                  <a:tcPr marL="26751" marR="26751" marT="13376" marB="13376" anchor="ctr"/>
                </a:tc>
                <a:extLst>
                  <a:ext uri="{0D108BD9-81ED-4DB2-BD59-A6C34878D82A}">
                    <a16:rowId xmlns:a16="http://schemas.microsoft.com/office/drawing/2014/main" val="59047447"/>
                  </a:ext>
                </a:extLst>
              </a:tr>
              <a:tr h="107005">
                <a:tc>
                  <a:txBody>
                    <a:bodyPr/>
                    <a:lstStyle/>
                    <a:p>
                      <a:pPr algn="l"/>
                      <a:r>
                        <a:rPr lang="de-DE" sz="1000">
                          <a:effectLst/>
                        </a:rPr>
                        <a:t>Saarland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2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+0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141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+6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143 </a:t>
                      </a:r>
                      <a:endParaRPr lang="de-DE" sz="1000" b="1">
                        <a:effectLst/>
                      </a:endParaRP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+6 </a:t>
                      </a:r>
                    </a:p>
                  </a:txBody>
                  <a:tcPr marL="26751" marR="26751" marT="13376" marB="13376" anchor="ctr"/>
                </a:tc>
                <a:extLst>
                  <a:ext uri="{0D108BD9-81ED-4DB2-BD59-A6C34878D82A}">
                    <a16:rowId xmlns:a16="http://schemas.microsoft.com/office/drawing/2014/main" val="3037043245"/>
                  </a:ext>
                </a:extLst>
              </a:tr>
              <a:tr h="107005">
                <a:tc>
                  <a:txBody>
                    <a:bodyPr/>
                    <a:lstStyle/>
                    <a:p>
                      <a:pPr algn="l"/>
                      <a:r>
                        <a:rPr lang="de-DE" sz="1000">
                          <a:effectLst/>
                        </a:rPr>
                        <a:t>Sachsen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35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+-1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149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+7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effectLst/>
                        </a:rPr>
                        <a:t>184 </a:t>
                      </a:r>
                      <a:endParaRPr lang="de-DE" sz="1000" b="1" dirty="0">
                        <a:effectLst/>
                      </a:endParaRP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+6 </a:t>
                      </a:r>
                    </a:p>
                  </a:txBody>
                  <a:tcPr marL="26751" marR="26751" marT="13376" marB="13376" anchor="ctr"/>
                </a:tc>
                <a:extLst>
                  <a:ext uri="{0D108BD9-81ED-4DB2-BD59-A6C34878D82A}">
                    <a16:rowId xmlns:a16="http://schemas.microsoft.com/office/drawing/2014/main" val="2644517132"/>
                  </a:ext>
                </a:extLst>
              </a:tr>
              <a:tr h="187259">
                <a:tc>
                  <a:txBody>
                    <a:bodyPr/>
                    <a:lstStyle/>
                    <a:p>
                      <a:pPr algn="l"/>
                      <a:r>
                        <a:rPr lang="de-DE" sz="1000" dirty="0">
                          <a:effectLst/>
                        </a:rPr>
                        <a:t>Sachsen-Anhalt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effectLst/>
                        </a:rPr>
                        <a:t>5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effectLst/>
                        </a:rPr>
                        <a:t>+0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effectLst/>
                        </a:rPr>
                        <a:t>33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effectLst/>
                        </a:rPr>
                        <a:t>+8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effectLst/>
                        </a:rPr>
                        <a:t>38 </a:t>
                      </a:r>
                      <a:endParaRPr lang="de-DE" sz="1000" b="1" dirty="0">
                        <a:effectLst/>
                      </a:endParaRP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effectLst/>
                        </a:rPr>
                        <a:t>+8 </a:t>
                      </a:r>
                    </a:p>
                  </a:txBody>
                  <a:tcPr marL="26751" marR="26751" marT="13376" marB="13376" anchor="ctr"/>
                </a:tc>
                <a:extLst>
                  <a:ext uri="{0D108BD9-81ED-4DB2-BD59-A6C34878D82A}">
                    <a16:rowId xmlns:a16="http://schemas.microsoft.com/office/drawing/2014/main" val="3180879558"/>
                  </a:ext>
                </a:extLst>
              </a:tr>
              <a:tr h="187259">
                <a:tc>
                  <a:txBody>
                    <a:bodyPr/>
                    <a:lstStyle/>
                    <a:p>
                      <a:pPr algn="l"/>
                      <a:r>
                        <a:rPr lang="de-DE" sz="1000">
                          <a:effectLst/>
                        </a:rPr>
                        <a:t>Schleswig-Holstein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88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+13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2310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+436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2398 </a:t>
                      </a:r>
                      <a:endParaRPr lang="de-DE" sz="1000" b="1">
                        <a:effectLst/>
                      </a:endParaRP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+449 </a:t>
                      </a:r>
                    </a:p>
                  </a:txBody>
                  <a:tcPr marL="26751" marR="26751" marT="13376" marB="13376" anchor="ctr"/>
                </a:tc>
                <a:extLst>
                  <a:ext uri="{0D108BD9-81ED-4DB2-BD59-A6C34878D82A}">
                    <a16:rowId xmlns:a16="http://schemas.microsoft.com/office/drawing/2014/main" val="1622326879"/>
                  </a:ext>
                </a:extLst>
              </a:tr>
              <a:tr h="107005">
                <a:tc>
                  <a:txBody>
                    <a:bodyPr/>
                    <a:lstStyle/>
                    <a:p>
                      <a:pPr algn="l"/>
                      <a:r>
                        <a:rPr lang="de-DE" sz="1000">
                          <a:effectLst/>
                        </a:rPr>
                        <a:t>Thüringen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11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+2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39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+7 </a:t>
                      </a: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50 </a:t>
                      </a:r>
                      <a:endParaRPr lang="de-DE" sz="1000" b="1">
                        <a:effectLst/>
                      </a:endParaRPr>
                    </a:p>
                  </a:txBody>
                  <a:tcPr marL="26751" marR="26751" marT="13376" marB="13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effectLst/>
                        </a:rPr>
                        <a:t>+9 </a:t>
                      </a:r>
                    </a:p>
                  </a:txBody>
                  <a:tcPr marL="26751" marR="26751" marT="13376" marB="13376" anchor="ctr"/>
                </a:tc>
                <a:extLst>
                  <a:ext uri="{0D108BD9-81ED-4DB2-BD59-A6C34878D82A}">
                    <a16:rowId xmlns:a16="http://schemas.microsoft.com/office/drawing/2014/main" val="3768576274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8A88149F-4CDF-4CCE-A2C3-88ED79374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93317" y="1417236"/>
            <a:ext cx="2563871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Fälle pro Bundesländer: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38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</Words>
  <Application>Microsoft Office PowerPoint</Application>
  <PresentationFormat>Bildschirmpräsentation (16:9)</PresentationFormat>
  <Paragraphs>448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VOC/VOI in Deutschland  aktuelle Situation  </vt:lpstr>
      <vt:lpstr>Übersicht VOC/VOI in Erhebungssystemen</vt:lpstr>
      <vt:lpstr>Übermittelte Omikron-Fälle (PCR, Seq.)</vt:lpstr>
      <vt:lpstr>Beschreibung der übermittelten Fälle (04.01.2022)</vt:lpstr>
      <vt:lpstr>Modell:  Anstieg des Anteil in der Stichprobe (Genomseq.) (04-01-2022)</vt:lpstr>
      <vt:lpstr>Extra </vt:lpstr>
      <vt:lpstr>PCR+Seq. in BL für KW 52</vt:lpstr>
      <vt:lpstr>Anteile</vt:lpstr>
      <vt:lpstr>Bundesländer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837</cp:revision>
  <dcterms:created xsi:type="dcterms:W3CDTF">2015-11-02T12:29:13Z</dcterms:created>
  <dcterms:modified xsi:type="dcterms:W3CDTF">2022-01-05T10:40:20Z</dcterms:modified>
</cp:coreProperties>
</file>