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578" r:id="rId4"/>
    <p:sldId id="664" r:id="rId5"/>
    <p:sldId id="655" r:id="rId6"/>
    <p:sldId id="656" r:id="rId7"/>
    <p:sldId id="662" r:id="rId8"/>
    <p:sldId id="657" r:id="rId9"/>
    <p:sldId id="658" r:id="rId10"/>
    <p:sldId id="667" r:id="rId11"/>
    <p:sldId id="638" r:id="rId12"/>
    <p:sldId id="642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8" clrIdx="3"/>
  <p:cmAuthor id="4" name="Tolksdorf, Kristin" initials="TK" lastIdx="1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6EC7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80319" autoAdjust="0"/>
  </p:normalViewPr>
  <p:slideViewPr>
    <p:cSldViewPr snapToGrid="0" snapToObjects="1">
      <p:cViewPr varScale="1">
        <p:scale>
          <a:sx n="105" d="100"/>
          <a:sy n="105" d="100"/>
        </p:scale>
        <p:origin x="1662" y="10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Insbesondere in AG 60-79 deutlicher Rückgang,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in AG 35-59 weniger starker Rückgang, teils eher Stagnation auf vergleichbarem Niveau zu Vorjahr (insbes. </a:t>
            </a:r>
            <a:r>
              <a:rPr lang="de-DE" b="0" dirty="0" err="1"/>
              <a:t>Intensivbeh</a:t>
            </a:r>
            <a:r>
              <a:rPr lang="de-DE" b="0" dirty="0"/>
              <a:t>.)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/>
          </a:p>
          <a:p>
            <a:pPr marL="0" indent="0">
              <a:buFont typeface="Wingdings" panose="05000000000000000000" pitchFamily="2" charset="2"/>
              <a:buNone/>
            </a:pPr>
            <a:endParaRPr lang="de-DE" b="0" dirty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sng" dirty="0"/>
              <a:t>KITAs:</a:t>
            </a:r>
            <a:r>
              <a:rPr lang="de-DE" dirty="0"/>
              <a:t>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Rückgang an Ausbrüchen seit Mitte Nov</a:t>
            </a:r>
          </a:p>
          <a:p>
            <a:pPr marL="171450" indent="-171450">
              <a:buFontTx/>
              <a:buChar char="-"/>
            </a:pPr>
            <a:r>
              <a:rPr lang="de-DE" dirty="0"/>
              <a:t>Anteil AG 0-5 nimmt weiter zu; Ende Nov bei 62%; Anteil AG 15+ nimmt ab, möglicherweise bedingt durch zunehmende </a:t>
            </a:r>
            <a:r>
              <a:rPr lang="de-DE" dirty="0" err="1"/>
              <a:t>Boosterung</a:t>
            </a:r>
            <a:r>
              <a:rPr lang="de-DE" dirty="0"/>
              <a:t> des Personals</a:t>
            </a:r>
          </a:p>
          <a:p>
            <a:pPr marL="628650" lvl="1" indent="-171450">
              <a:buFontTx/>
              <a:buChar char="-"/>
            </a:pP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u="sng" dirty="0"/>
              <a:t>Schulen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Rückgang an Ausbrüchen seit Mitte Nov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Mitte Dez überwiegend AG 6-10 in Schulausbrüchen übermittelt (57%; AG 11-14: 30%; AG 15-20: 8%, AG 21+: 5%)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Ausbruchsgröße beider Settings im Nov/Dez: durchschnitt: 5-6, Median = 4; etwa 12% Ausbrüche mit &gt;= 10 Fällen/Ausbruch</a:t>
            </a:r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73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42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von 50. KW zur 51. KW gestiegen, jedoch von 51. KW zur 52. wieder gesunken (3,0 %; Vorwoche: 3,8 %)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Erwachsenen Niveau des Vorjahres, bei Kindern  in </a:t>
            </a:r>
            <a:r>
              <a:rPr lang="de-DE" dirty="0" err="1"/>
              <a:t>Kw</a:t>
            </a:r>
            <a:r>
              <a:rPr lang="de-DE" dirty="0"/>
              <a:t> 51/52 leicht über Vorjahresniveau, aber in beiden </a:t>
            </a:r>
            <a:r>
              <a:rPr lang="de-DE" dirty="0" err="1"/>
              <a:t>Ags</a:t>
            </a:r>
            <a:r>
              <a:rPr lang="de-DE" dirty="0"/>
              <a:t> deutlich unter Werten vor der Pandemie.)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weiter gesunken (seit 47. KW). In  52. KW: 680  (KW 51: 760; KW 50 noch deutlich höher: 1.225)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grob im Bereich der 4 Vorjahre zum Jahreswechsel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Werte in allen Altersgruppen gesunken. </a:t>
            </a:r>
          </a:p>
          <a:p>
            <a:pPr marL="171450" indent="-171450">
              <a:buFontTx/>
              <a:buChar char="-"/>
            </a:pPr>
            <a:r>
              <a:rPr lang="de-DE" sz="1200" dirty="0">
                <a:highlight>
                  <a:srgbClr val="FFFFFF"/>
                </a:highlight>
              </a:rPr>
              <a:t>Regionale (BL) Unterschiede möglich</a:t>
            </a: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Anzahl der Konsultationen wegen neu aufgetretenen ARE bei kleinen Kindern besonders hoch, Anteil mit zusätzlicher COVID-19-Diagnose dagegen gering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besondere ältere Personen konsultieren Arzt seltener wegen ARE, erhalten aber vergleichsweise häufig eine COVID-19-Diagnose</a:t>
            </a:r>
          </a:p>
          <a:p>
            <a:pPr marL="171450" indent="-171450">
              <a:buFontTx/>
              <a:buChar char="-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Altersklassen 60+ Jahre ist der Anteil von ARE mit COVID-19 seit der 49. KW rückläufig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343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weiter gesunken </a:t>
            </a:r>
            <a:r>
              <a:rPr lang="de-DE" dirty="0">
                <a:sym typeface="Wingdings" panose="05000000000000000000" pitchFamily="2" charset="2"/>
              </a:rPr>
              <a:t> in KW 52 unter vor-pandemischen Niveau; bisher nur sporadische Influenza-Fälle (2-6 pro Woche über alle Altersgruppen)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15-34 Anstieg, AG5-14 stabile Fallzahlen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Rückgang: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und 80+ wieder auf vor-pandemischen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weiter hoch, aber deutlich unter Fallzahlen von Vorjahr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0-4 unter Niveau der vor-pandemischen Saisons, seit 2 Wochen unter 30% der SARI-Fälle in AG 0-4 mit RSV-Diagnose, (Wert wie zuletzt KW 34)</a:t>
            </a:r>
            <a:endParaRPr lang="de-DE" sz="1200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weiter gesunken </a:t>
            </a:r>
            <a:r>
              <a:rPr lang="de-DE" dirty="0">
                <a:sym typeface="Wingdings" panose="05000000000000000000" pitchFamily="2" charset="2"/>
              </a:rPr>
              <a:t> in KW 52 unter vor-pandemischen Niveau; bisher nur sporadische Influenza-Fälle (2-6 pro Woche über alle Altersgruppen)</a:t>
            </a:r>
            <a:endParaRPr lang="de-DE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 AG 15-34 Anstieg, AG5-14 stabile Fallzahlen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Alle anderen AG Rückgang: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und 80+ wieder auf vor-pandemischen Niveau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35-59 weiter hoch, aber deutlich unter Fallzahlen von Vorjahr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0-4 unter Niveau der vor-pandemischen Saisons, seit 2 Wochen unter 30% der SARI-Fälle in AG 0-4 mit RSV-Diagnose, (Wert wie zuletzt KW 34)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in den AG 35-59 Jahre abgeschwächt bzw. stagniert, auch Anteil COVID-19 an SARI mit Intensivbehandlung sinkt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60-79 und 80+ wieder auf vorpandemischem Niveau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0" dirty="0">
                <a:sym typeface="Wingdings" panose="05000000000000000000" pitchFamily="2" charset="2"/>
              </a:rPr>
              <a:t>Rückgang beim </a:t>
            </a:r>
            <a:r>
              <a:rPr lang="de-DE" b="0" dirty="0"/>
              <a:t>Anteil SARI-COVID-Fälle bei SARI (Hospitalisierungen und Intensiv)</a:t>
            </a:r>
          </a:p>
          <a:p>
            <a:pPr marL="0" indent="0">
              <a:buFontTx/>
              <a:buNone/>
            </a:pP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Anteil COVID-19 an SARI 46% (KW 51: 50%)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64% (KW 51: 75%) </a:t>
            </a:r>
            <a:endParaRPr lang="de-DE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Anzahl SARI-COVID (insgesamt und mit Intensivbehandlungen) deutlich zurück gegangen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b="0" dirty="0">
              <a:sym typeface="Wingdings" panose="05000000000000000000" pitchFamily="2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b="0" dirty="0">
                <a:sym typeface="Wingdings" panose="05000000000000000000" pitchFamily="2" charset="2"/>
              </a:rPr>
              <a:t>S:\Projekte\FG36_INV_ICOSARI\Arbeitsordner\Wochenbericht\Wochenbericht_allVWD.xlsx - </a:t>
            </a:r>
            <a:r>
              <a:rPr lang="de-DE" b="0" dirty="0" err="1">
                <a:sym typeface="Wingdings" panose="05000000000000000000" pitchFamily="2" charset="2"/>
              </a:rPr>
              <a:t>Anteil_COVID</a:t>
            </a:r>
            <a:r>
              <a:rPr lang="de-DE" b="0" dirty="0">
                <a:sym typeface="Wingdings" panose="05000000000000000000" pitchFamily="2" charset="2"/>
              </a:rPr>
              <a:t>, </a:t>
            </a:r>
            <a:r>
              <a:rPr lang="de-DE" b="0" dirty="0" err="1">
                <a:sym typeface="Wingdings" panose="05000000000000000000" pitchFamily="2" charset="2"/>
              </a:rPr>
              <a:t>Intensiv_Anteil_COVID</a:t>
            </a:r>
            <a:endParaRPr lang="de-DE" b="0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1282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4.1.2022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3" y="518227"/>
            <a:ext cx="3530548" cy="2118328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Herbst 2020 und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356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2021: KW 40 - KW 50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6" cy="2118328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2020: KW 42 - KW 52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3" y="2491801"/>
            <a:ext cx="3530128" cy="211807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" y="2511304"/>
            <a:ext cx="3530548" cy="211832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6" cy="211807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6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651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38554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000" dirty="0"/>
              <a:t>Kindergärten/Horte (n=5.945), letzten 4 Wo = 387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519185" y="3607122"/>
            <a:ext cx="6030607" cy="33855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in Schulen (n=9.144), letzten 4 Wo = 663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9E80213-503A-4991-9333-21085F2A282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" t="1581" r="1049" b="8566"/>
          <a:stretch/>
        </p:blipFill>
        <p:spPr bwMode="auto">
          <a:xfrm>
            <a:off x="564825" y="808019"/>
            <a:ext cx="5622290" cy="271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46BC48E3-4840-4C6D-98AD-86E2138EB80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" r="835" b="7902"/>
          <a:stretch/>
        </p:blipFill>
        <p:spPr bwMode="auto">
          <a:xfrm>
            <a:off x="2490345" y="3945676"/>
            <a:ext cx="5601565" cy="2685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51E0E7D-EB46-43B1-BF0C-6723BEC27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3.1.2022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071FF1-4BD2-45CB-A8FB-D3ED6B7F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08F00-31B4-4DD2-9D42-BD6B14B2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F0C48748-8C0F-4241-8F78-828A378A8FEA}"/>
              </a:ext>
            </a:extLst>
          </p:cNvPr>
          <p:cNvSpPr txBox="1">
            <a:spLocks/>
          </p:cNvSpPr>
          <p:nvPr/>
        </p:nvSpPr>
        <p:spPr>
          <a:xfrm>
            <a:off x="208764" y="370433"/>
            <a:ext cx="8092592" cy="33855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Hospitalisierte Kinder (0 5 Jahre)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E18A761-8449-4E88-99CE-8D4404BC69A1}"/>
              </a:ext>
            </a:extLst>
          </p:cNvPr>
          <p:cNvSpPr txBox="1"/>
          <p:nvPr/>
        </p:nvSpPr>
        <p:spPr>
          <a:xfrm>
            <a:off x="370391" y="1037436"/>
            <a:ext cx="848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COVID-19 ALLE KH (Vollerfassung) AG 0-5: Inzidenz (links), Anzahl &amp; Anteil im Vergleich zum Vorjahr (rechts)                      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2113D2-ECF2-4F62-BE0E-8E92BD1E3329}"/>
              </a:ext>
            </a:extLst>
          </p:cNvPr>
          <p:cNvSpPr txBox="1"/>
          <p:nvPr/>
        </p:nvSpPr>
        <p:spPr>
          <a:xfrm>
            <a:off x="409350" y="5868956"/>
            <a:ext cx="8325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Meldesystem</a:t>
            </a:r>
            <a:r>
              <a:rPr lang="de-DE" dirty="0"/>
              <a:t>: </a:t>
            </a:r>
            <a:r>
              <a:rPr lang="de-DE" dirty="0">
                <a:highlight>
                  <a:srgbClr val="FFFF00"/>
                </a:highlight>
              </a:rPr>
              <a:t>theoretisch Vollerfassung der neu hospitalisierten COVID-19-Fälle, in der 50. KW (Stand 03.01.2022  140 hospitalisierte Kinder 0 bis 5 Jahre mit COVID-19)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5854558-EF52-4CA6-AB02-5F361E9A5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51846"/>
            <a:ext cx="4572000" cy="295430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68CB5D1-92D9-4AE6-B50B-D945DCB90D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936" y="1996049"/>
            <a:ext cx="4372063" cy="282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08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747" y="6466464"/>
            <a:ext cx="1818207" cy="365125"/>
          </a:xfrm>
        </p:spPr>
        <p:txBody>
          <a:bodyPr/>
          <a:lstStyle/>
          <a:p>
            <a:r>
              <a:rPr lang="de-DE" dirty="0"/>
              <a:t>05.01.2022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470803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A9C1DCC-D0E1-4B9A-8069-BD24B1522FB0}"/>
              </a:ext>
            </a:extLst>
          </p:cNvPr>
          <p:cNvSpPr txBox="1"/>
          <p:nvPr/>
        </p:nvSpPr>
        <p:spPr>
          <a:xfrm>
            <a:off x="1993561" y="-12811"/>
            <a:ext cx="56765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KW 46: 12 positive, davon 50% geimpft (2-5 Monate nach 2. Impfung)</a:t>
            </a:r>
          </a:p>
          <a:p>
            <a:r>
              <a:rPr lang="de-DE" sz="1000" dirty="0"/>
              <a:t>KW 47: 16 positive, davon 50% geimpft (2-6 Monate nach 2. Impfung)</a:t>
            </a:r>
          </a:p>
          <a:p>
            <a:r>
              <a:rPr lang="de-DE" sz="1000" dirty="0"/>
              <a:t>KW 48: 22 positive, davon 50% geimpft (4 Tage nach 1. bis 8 Monate nach 2. Impfung)</a:t>
            </a:r>
          </a:p>
          <a:p>
            <a:r>
              <a:rPr lang="de-DE" sz="1000" dirty="0"/>
              <a:t>KW 49:  9 positive, davon 33% geimpft (6-8 Monate nach 2. Impfung)</a:t>
            </a:r>
          </a:p>
          <a:p>
            <a:r>
              <a:rPr lang="de-DE" sz="1000" dirty="0"/>
              <a:t>KW 50: 13 positive, davon 55% geimpft (4-6 Monate nach 2. Impfung)</a:t>
            </a:r>
          </a:p>
          <a:p>
            <a:r>
              <a:rPr lang="de-DE" sz="1000" dirty="0"/>
              <a:t>KW 51: 6 positive, davon 67% geimpft (2x 4-5 Monate nach 2. Impfung und 2x 2 Wochen nach 1. Impfung)</a:t>
            </a:r>
          </a:p>
          <a:p>
            <a:r>
              <a:rPr lang="de-DE" sz="1000" dirty="0"/>
              <a:t>KW 52: 7 positive, davon 86% geimpft (6-9 Monate nach 2. Impfung)</a:t>
            </a:r>
          </a:p>
          <a:p>
            <a:endParaRPr lang="de-DE" sz="1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E781961-6C5C-41BB-BAD5-88227C6434B0}"/>
              </a:ext>
            </a:extLst>
          </p:cNvPr>
          <p:cNvSpPr txBox="1"/>
          <p:nvPr/>
        </p:nvSpPr>
        <p:spPr>
          <a:xfrm>
            <a:off x="130629" y="94910"/>
            <a:ext cx="173733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KW52: 65 Einsendungen </a:t>
            </a:r>
          </a:p>
          <a:p>
            <a:r>
              <a:rPr lang="de-DE" sz="1200" dirty="0"/>
              <a:t>von 22 Praxen aus 11</a:t>
            </a:r>
          </a:p>
          <a:p>
            <a:r>
              <a:rPr lang="de-DE" sz="1200" dirty="0"/>
              <a:t>Bundesländern</a:t>
            </a:r>
          </a:p>
          <a:p>
            <a:endParaRPr lang="de-DE" sz="1200" dirty="0"/>
          </a:p>
          <a:p>
            <a:r>
              <a:rPr lang="de-DE" sz="1200" dirty="0" err="1"/>
              <a:t>Positivenrate</a:t>
            </a:r>
            <a:r>
              <a:rPr lang="de-DE" sz="1200" dirty="0"/>
              <a:t> 45%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5D75C99-0837-41CE-92FD-936A1D1F9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09" y="1091027"/>
            <a:ext cx="8413209" cy="2743438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A9E013EF-6FC4-4D3C-92AA-7A493CAD91DB}"/>
              </a:ext>
            </a:extLst>
          </p:cNvPr>
          <p:cNvSpPr txBox="1"/>
          <p:nvPr/>
        </p:nvSpPr>
        <p:spPr>
          <a:xfrm>
            <a:off x="6517074" y="1125374"/>
            <a:ext cx="2306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2 Omikron-Nachweise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BA4570-897B-492A-B525-908D5178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66" y="1218075"/>
            <a:ext cx="2531026" cy="131599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4DDEE98-4606-468A-9331-9B2BFE93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09" y="3691358"/>
            <a:ext cx="834614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05.01.2022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DBD0F4-F8CB-4207-A3CF-BE7AA8AD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950857"/>
            <a:ext cx="8333954" cy="274343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718F3C6-1A97-4543-AC80-451E32EA6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25" y="3612912"/>
            <a:ext cx="8352244" cy="274343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516ED30-8F74-4229-ACB9-216D00CC10BD}"/>
              </a:ext>
            </a:extLst>
          </p:cNvPr>
          <p:cNvSpPr txBox="1"/>
          <p:nvPr/>
        </p:nvSpPr>
        <p:spPr>
          <a:xfrm>
            <a:off x="8439734" y="5708817"/>
            <a:ext cx="776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meist PIV-4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52.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9" y="929926"/>
            <a:ext cx="331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Der Wert (gesamt) lag in der</a:t>
            </a:r>
          </a:p>
          <a:p>
            <a:r>
              <a:rPr lang="de-DE" dirty="0">
                <a:highlight>
                  <a:srgbClr val="FFFFFF"/>
                </a:highlight>
              </a:rPr>
              <a:t>52. KW </a:t>
            </a:r>
            <a:r>
              <a:rPr lang="de-DE" dirty="0"/>
              <a:t>2021 </a:t>
            </a:r>
            <a:r>
              <a:rPr lang="de-DE" dirty="0">
                <a:highlight>
                  <a:srgbClr val="FFFFFF"/>
                </a:highlight>
              </a:rPr>
              <a:t>bei </a:t>
            </a:r>
            <a:r>
              <a:rPr lang="de-DE" dirty="0"/>
              <a:t>3.000 </a:t>
            </a:r>
            <a:r>
              <a:rPr lang="de-DE" dirty="0">
                <a:highlight>
                  <a:srgbClr val="FFFFFF"/>
                </a:highlight>
              </a:rPr>
              <a:t>ARE pro </a:t>
            </a:r>
            <a:r>
              <a:rPr lang="de-DE" dirty="0"/>
              <a:t>100.000 Einwohner.</a:t>
            </a:r>
          </a:p>
          <a:p>
            <a:endParaRPr lang="de-DE" dirty="0"/>
          </a:p>
          <a:p>
            <a:r>
              <a:rPr lang="de-DE" dirty="0"/>
              <a:t>Entspricht einer Gesamtzahl von ca. 2,5 </a:t>
            </a:r>
            <a:r>
              <a:rPr lang="de-DE" dirty="0">
                <a:highlight>
                  <a:srgbClr val="FFFFFF"/>
                </a:highlight>
              </a:rPr>
              <a:t>Millionen akuten Atem­wegs­er­kran­kungen in der 52. KW </a:t>
            </a:r>
            <a:br>
              <a:rPr lang="de-DE" dirty="0">
                <a:highlight>
                  <a:srgbClr val="FFFFFF"/>
                </a:highlight>
              </a:rPr>
            </a:br>
            <a:r>
              <a:rPr lang="de-DE" dirty="0">
                <a:highlight>
                  <a:srgbClr val="FFFFFF"/>
                </a:highlight>
              </a:rPr>
              <a:t>(51. KW: ca. </a:t>
            </a:r>
            <a:r>
              <a:rPr lang="de-DE" dirty="0"/>
              <a:t>3,2</a:t>
            </a:r>
            <a:r>
              <a:rPr lang="de-DE" dirty="0">
                <a:highlight>
                  <a:srgbClr val="FFFFFF"/>
                </a:highlight>
              </a:rPr>
              <a:t> Millionen</a:t>
            </a:r>
            <a:r>
              <a:rPr lang="de-DE" dirty="0"/>
              <a:t>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31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Im Vergleich zur 51. KW 2021:</a:t>
            </a:r>
          </a:p>
          <a:p>
            <a:r>
              <a:rPr lang="de-DE" dirty="0"/>
              <a:t>Rückgang sowohl bei Kindern und Erwachsenen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1A46FD3C-E8E6-4367-9B41-4240BF23F0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" t="1801" r="1141" b="17400"/>
          <a:stretch/>
        </p:blipFill>
        <p:spPr bwMode="auto">
          <a:xfrm>
            <a:off x="539791" y="929752"/>
            <a:ext cx="4248000" cy="2587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133" y="1026393"/>
            <a:ext cx="1031980" cy="749888"/>
          </a:xfrm>
          <a:prstGeom prst="rect">
            <a:avLst/>
          </a:prstGeom>
          <a:ln>
            <a:noFill/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7886676-2B19-42C9-B660-AF1E33C4EC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r="1457" b="16345"/>
          <a:stretch/>
        </p:blipFill>
        <p:spPr bwMode="auto">
          <a:xfrm>
            <a:off x="539394" y="3778553"/>
            <a:ext cx="4248000" cy="2677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52.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9F37A33-3E87-4737-8E91-8BACB2E1357A}"/>
              </a:ext>
            </a:extLst>
          </p:cNvPr>
          <p:cNvSpPr txBox="1"/>
          <p:nvPr/>
        </p:nvSpPr>
        <p:spPr>
          <a:xfrm>
            <a:off x="5833641" y="1290764"/>
            <a:ext cx="29370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ighlight>
                  <a:srgbClr val="FFFFFF"/>
                </a:highlight>
              </a:rPr>
              <a:t>52. KW 2021: </a:t>
            </a:r>
            <a:r>
              <a:rPr lang="de-DE" dirty="0"/>
              <a:t>im Bereich der Vorjahre</a:t>
            </a:r>
            <a:br>
              <a:rPr lang="de-DE" dirty="0">
                <a:highlight>
                  <a:srgbClr val="FFFFFF"/>
                </a:highlight>
              </a:rPr>
            </a:br>
            <a:br>
              <a:rPr lang="de-DE" dirty="0">
                <a:highlight>
                  <a:srgbClr val="FFFFFF"/>
                </a:highlight>
              </a:rPr>
            </a:br>
            <a:r>
              <a:rPr lang="de-DE" dirty="0">
                <a:highlight>
                  <a:srgbClr val="FFFFFF"/>
                </a:highlight>
              </a:rPr>
              <a:t>Rund </a:t>
            </a:r>
            <a:r>
              <a:rPr lang="de-DE" dirty="0"/>
              <a:t>680 Arzt­konsul­ta­tionen wegen ARE pro 100.000 EW (=ca. 565.000 </a:t>
            </a:r>
            <a:r>
              <a:rPr lang="de-DE" dirty="0">
                <a:highlight>
                  <a:srgbClr val="FFFFFF"/>
                </a:highlight>
              </a:rPr>
              <a:t>Arzt­besuche wegen ARE)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3071" y="3738420"/>
            <a:ext cx="3853569" cy="2799083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664452" y="4039296"/>
            <a:ext cx="2782915" cy="200054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SEED</a:t>
            </a:r>
            <a:r>
              <a:rPr lang="de-DE" sz="2200" b="1" baseline="30000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ARE</a:t>
            </a:r>
            <a: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>
                <a:latin typeface="+mj-lt"/>
                <a:ea typeface="+mj-ea"/>
                <a:cs typeface="+mj-cs"/>
              </a:rPr>
              <a:t>Anteil COVID-19-Diagnosen an ARE-Konsultationsinzidenz bis zur 52. KW 2021</a:t>
            </a:r>
          </a:p>
          <a:p>
            <a:pPr>
              <a:spcBef>
                <a:spcPct val="0"/>
              </a:spcBef>
            </a:pPr>
            <a:endParaRPr lang="de-DE" dirty="0"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de-DE" dirty="0">
                <a:latin typeface="+mj-lt"/>
                <a:ea typeface="+mj-ea"/>
                <a:cs typeface="+mj-cs"/>
              </a:rPr>
              <a:t>Anteil ARE mit COVID-19 Diagnose beträgt rund 12 %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1DF2235-FCD6-494F-A6E0-4390F81BC36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30325" r="1164" b="2587"/>
          <a:stretch/>
        </p:blipFill>
        <p:spPr bwMode="auto">
          <a:xfrm>
            <a:off x="220904" y="1281659"/>
            <a:ext cx="5399405" cy="2376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0" y="353489"/>
            <a:ext cx="9144000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SEED</a:t>
            </a:r>
            <a:r>
              <a:rPr lang="de-DE" baseline="30000" dirty="0"/>
              <a:t>ARE</a:t>
            </a:r>
            <a:r>
              <a:rPr lang="de-DE" dirty="0"/>
              <a:t> - Anteil COVID-19 an ARE in Altersgruppen bis zur 52. KW 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17" y="689026"/>
            <a:ext cx="3203998" cy="23272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467" y="2578326"/>
            <a:ext cx="3203998" cy="23272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497" y="4489741"/>
            <a:ext cx="3203998" cy="23272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8859" y="689026"/>
            <a:ext cx="3203998" cy="232726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9639" y="2578326"/>
            <a:ext cx="3203998" cy="23272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4609" y="4473963"/>
            <a:ext cx="3203998" cy="232726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</p:spTree>
    <p:extLst>
      <p:ext uri="{BB962C8B-B14F-4D97-AF65-F5344CB8AC3E}">
        <p14:creationId xmlns:p14="http://schemas.microsoft.com/office/powerpoint/2010/main" val="122970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52.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52. KW 2021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181107" y="1255920"/>
            <a:ext cx="238457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109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26 % RSV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295859" y="1195551"/>
            <a:ext cx="311420" cy="582780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69 %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295859" y="5032408"/>
            <a:ext cx="245959" cy="49600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329969" y="4669687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43 %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295859" y="3102014"/>
            <a:ext cx="311419" cy="5842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52 %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52. KW 2021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 flipH="1">
            <a:off x="6221780" y="1361048"/>
            <a:ext cx="340846" cy="390358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392203" y="986319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81 %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 flipH="1">
            <a:off x="6259855" y="5171509"/>
            <a:ext cx="202069" cy="497382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259855" y="4898970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25 %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 flipH="1">
            <a:off x="6166116" y="3133180"/>
            <a:ext cx="271815" cy="349824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364886" y="2903398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68 % COVID-19</a:t>
            </a:r>
          </a:p>
        </p:txBody>
      </p:sp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344" y="661003"/>
            <a:ext cx="7690565" cy="2819874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36AFD620-AAC5-4DCD-B229-5E192D785171}"/>
              </a:ext>
            </a:extLst>
          </p:cNvPr>
          <p:cNvSpPr/>
          <p:nvPr/>
        </p:nvSpPr>
        <p:spPr>
          <a:xfrm>
            <a:off x="6912898" y="3906269"/>
            <a:ext cx="263917" cy="1697543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42B9FF99-8BFD-4DF2-B46B-D85263972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035" y="3964869"/>
            <a:ext cx="7690565" cy="2819874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52.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52. KW 2021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25636" y="1584622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46%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1" y="1771882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588379" y="4505556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64%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718259" y="4690222"/>
            <a:ext cx="938091" cy="3266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223540" y="4540734"/>
            <a:ext cx="5561559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0AD9A31-B6E4-4153-A3CA-29F4D0EED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093" y="3523842"/>
            <a:ext cx="5620131" cy="27519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F4A82E7-582A-4AF4-A80B-AD442FB8C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704" y="961307"/>
            <a:ext cx="5632599" cy="275803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629168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mit/ohne COVID-19 bis zur 52.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4.1.2022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6C2F282-4A88-47C6-8E31-0AFD88C7B493}"/>
              </a:ext>
            </a:extLst>
          </p:cNvPr>
          <p:cNvSpPr txBox="1"/>
          <p:nvPr/>
        </p:nvSpPr>
        <p:spPr>
          <a:xfrm>
            <a:off x="318253" y="2048937"/>
            <a:ext cx="11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Alle SARI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C4F4FAD-D1F7-4F21-85FF-A1B3B2591E5E}"/>
              </a:ext>
            </a:extLst>
          </p:cNvPr>
          <p:cNvCxnSpPr>
            <a:cxnSpLocks/>
          </p:cNvCxnSpPr>
          <p:nvPr/>
        </p:nvCxnSpPr>
        <p:spPr>
          <a:xfrm flipV="1">
            <a:off x="1495035" y="2230337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F55107C-A575-40E7-8078-FB5B5995FBD6}"/>
              </a:ext>
            </a:extLst>
          </p:cNvPr>
          <p:cNvSpPr txBox="1"/>
          <p:nvPr/>
        </p:nvSpPr>
        <p:spPr>
          <a:xfrm>
            <a:off x="318252" y="4439732"/>
            <a:ext cx="214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SARI mit </a:t>
            </a:r>
          </a:p>
          <a:p>
            <a:r>
              <a:rPr lang="de-DE" b="1" dirty="0"/>
              <a:t>Intensivbehandlung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9523691C-1112-48AF-8E4A-F302B20487F1}"/>
              </a:ext>
            </a:extLst>
          </p:cNvPr>
          <p:cNvCxnSpPr>
            <a:cxnSpLocks/>
          </p:cNvCxnSpPr>
          <p:nvPr/>
        </p:nvCxnSpPr>
        <p:spPr>
          <a:xfrm flipV="1">
            <a:off x="1495035" y="4621132"/>
            <a:ext cx="970009" cy="32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277063C4-E59A-461A-A5FB-68229C0AC5AB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580671" y="1285506"/>
            <a:ext cx="521630" cy="30319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9BC7DFCD-615E-42FE-B346-B85FC786E770}"/>
              </a:ext>
            </a:extLst>
          </p:cNvPr>
          <p:cNvCxnSpPr>
            <a:cxnSpLocks/>
          </p:cNvCxnSpPr>
          <p:nvPr/>
        </p:nvCxnSpPr>
        <p:spPr>
          <a:xfrm>
            <a:off x="7399625" y="4107796"/>
            <a:ext cx="0" cy="704901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95FFEA71-5D6F-45AF-BDE4-AB01880D1BBF}"/>
              </a:ext>
            </a:extLst>
          </p:cNvPr>
          <p:cNvCxnSpPr>
            <a:cxnSpLocks/>
          </p:cNvCxnSpPr>
          <p:nvPr/>
        </p:nvCxnSpPr>
        <p:spPr>
          <a:xfrm flipH="1">
            <a:off x="7824294" y="1725302"/>
            <a:ext cx="369792" cy="14640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AC6B4ACB-488B-4A19-8E65-2136A823F293}"/>
              </a:ext>
            </a:extLst>
          </p:cNvPr>
          <p:cNvCxnSpPr>
            <a:cxnSpLocks/>
          </p:cNvCxnSpPr>
          <p:nvPr/>
        </p:nvCxnSpPr>
        <p:spPr>
          <a:xfrm flipH="1">
            <a:off x="7883812" y="4081672"/>
            <a:ext cx="366647" cy="37675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41D2FE7B-B287-4070-A6C9-6CE1EEB39E93}"/>
              </a:ext>
            </a:extLst>
          </p:cNvPr>
          <p:cNvSpPr txBox="1"/>
          <p:nvPr/>
        </p:nvSpPr>
        <p:spPr>
          <a:xfrm>
            <a:off x="8102301" y="1100840"/>
            <a:ext cx="619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6FEEE5C8-737E-4196-ACF8-49D0594310DA}"/>
              </a:ext>
            </a:extLst>
          </p:cNvPr>
          <p:cNvSpPr txBox="1"/>
          <p:nvPr/>
        </p:nvSpPr>
        <p:spPr>
          <a:xfrm>
            <a:off x="7124279" y="3682145"/>
            <a:ext cx="1019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/>
                </a:solidFill>
              </a:rPr>
              <a:t>RSV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717EE9C-D20F-408E-BA08-7A540F7B8D38}"/>
              </a:ext>
            </a:extLst>
          </p:cNvPr>
          <p:cNvSpPr txBox="1"/>
          <p:nvPr/>
        </p:nvSpPr>
        <p:spPr>
          <a:xfrm>
            <a:off x="8111913" y="1464281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1E02D69-5252-4E1D-A875-19CF7A510DBA}"/>
              </a:ext>
            </a:extLst>
          </p:cNvPr>
          <p:cNvSpPr txBox="1"/>
          <p:nvPr/>
        </p:nvSpPr>
        <p:spPr>
          <a:xfrm>
            <a:off x="7970462" y="3712340"/>
            <a:ext cx="11586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b="1" dirty="0">
                <a:solidFill>
                  <a:srgbClr val="C00000"/>
                </a:solidFill>
              </a:rPr>
              <a:t>COVID-19</a:t>
            </a:r>
          </a:p>
        </p:txBody>
      </p:sp>
    </p:spTree>
    <p:extLst>
      <p:ext uri="{BB962C8B-B14F-4D97-AF65-F5344CB8AC3E}">
        <p14:creationId xmlns:p14="http://schemas.microsoft.com/office/powerpoint/2010/main" val="358556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1382</Words>
  <Application>Microsoft Office PowerPoint</Application>
  <PresentationFormat>Bildschirmpräsentation (4:3)</PresentationFormat>
  <Paragraphs>165</Paragraphs>
  <Slides>14</Slides>
  <Notes>13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ＭＳ 明朝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4.1.2022</vt:lpstr>
      <vt:lpstr>GrippeWeb bis zur 52. KW 2021 </vt:lpstr>
      <vt:lpstr>Arbeitsgemeinschaft Influenza ARE-Konsultationen / 100.000 Einwohner bis zur 52.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(n=5.945), letzten 4 Wo = 387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2879</cp:revision>
  <cp:lastPrinted>2020-05-13T06:04:10Z</cp:lastPrinted>
  <dcterms:created xsi:type="dcterms:W3CDTF">2015-11-02T12:29:13Z</dcterms:created>
  <dcterms:modified xsi:type="dcterms:W3CDTF">2022-01-05T19:34:17Z</dcterms:modified>
</cp:coreProperties>
</file>