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13">
  <p:sldMasterIdLst>
    <p:sldMasterId id="2147483662" r:id="rId1"/>
    <p:sldMasterId id="2147483678" r:id="rId2"/>
  </p:sldMasterIdLst>
  <p:notesMasterIdLst>
    <p:notesMasterId r:id="rId22"/>
  </p:notesMasterIdLst>
  <p:handoutMasterIdLst>
    <p:handoutMasterId r:id="rId23"/>
  </p:handoutMasterIdLst>
  <p:sldIdLst>
    <p:sldId id="261" r:id="rId3"/>
    <p:sldId id="2145706196" r:id="rId4"/>
    <p:sldId id="2145706259" r:id="rId5"/>
    <p:sldId id="2145706205" r:id="rId6"/>
    <p:sldId id="2145706218" r:id="rId7"/>
    <p:sldId id="2145706255" r:id="rId8"/>
    <p:sldId id="2145706256" r:id="rId9"/>
    <p:sldId id="2145706257" r:id="rId10"/>
    <p:sldId id="2145706260" r:id="rId11"/>
    <p:sldId id="2145706240" r:id="rId12"/>
    <p:sldId id="2145706221" r:id="rId13"/>
    <p:sldId id="2145706258" r:id="rId14"/>
    <p:sldId id="2145706253" r:id="rId15"/>
    <p:sldId id="2145706262" r:id="rId16"/>
    <p:sldId id="2145706228" r:id="rId17"/>
    <p:sldId id="559" r:id="rId18"/>
    <p:sldId id="2145706254" r:id="rId19"/>
    <p:sldId id="2145706197" r:id="rId20"/>
    <p:sldId id="2145706261" r:id="rId21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itterich, Nadine" initials="SN" lastIdx="1" clrIdx="0">
    <p:extLst>
      <p:ext uri="{19B8F6BF-5375-455C-9EA6-DF929625EA0E}">
        <p15:presenceInfo xmlns:p15="http://schemas.microsoft.com/office/powerpoint/2012/main" userId="Stitterich, Nadi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006EC7"/>
    <a:srgbClr val="4D8AD2"/>
    <a:srgbClr val="80A5DC"/>
    <a:srgbClr val="66A8DD"/>
    <a:srgbClr val="689CCA"/>
    <a:srgbClr val="338BD2"/>
    <a:srgbClr val="367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2553" autoAdjust="0"/>
  </p:normalViewPr>
  <p:slideViewPr>
    <p:cSldViewPr snapToGrid="0" snapToObjects="1">
      <p:cViewPr varScale="1">
        <p:scale>
          <a:sx n="63" d="100"/>
          <a:sy n="63" d="100"/>
        </p:scale>
        <p:origin x="1516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5" d="100"/>
        <a:sy n="65" d="100"/>
      </p:scale>
      <p:origin x="0" y="-123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06.01.2022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06.01.2022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Hier ohne Bewertung der Sinnhaftigkeit. Antivirale Substanzen umrahmt,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7384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929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AFB3CF-D9EC-4D29-A114-C80629BD6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67FF2CA-0289-436E-9AA6-30BAE4573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136FF78-0C48-47AF-9799-241B0F377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A6CFAC4-8125-44F7-84F9-3C87D3E4F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A21D-C7E2-4F50-AFF1-FFB345E5BBD6}" type="datetimeFigureOut">
              <a:rPr lang="de-DE" smtClean="0"/>
              <a:t>06.01.2022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A95CF48-7994-4CF5-8E5C-2FFFC5AC9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83DF4EF-50A9-4248-9E3F-50B8DACC0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7A8B-9655-4B41-868F-3374EA345A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7557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950E18-7257-4D55-B485-05FB697EF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A9FE3B4-37C6-4D51-9B2B-F9A9976E5B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F6A431C-E17F-4BD5-AB3C-F303914CA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A21D-C7E2-4F50-AFF1-FFB345E5BBD6}" type="datetimeFigureOut">
              <a:rPr lang="de-DE" smtClean="0"/>
              <a:t>06.01.2022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E7C965-7664-4442-BB5E-760364BE0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A837E8A-01E5-4F74-A82F-1CCF606FB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7A8B-9655-4B41-868F-3374EA345A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8326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D55797B-2295-46E6-96DC-E0D9F71BD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B7DF2DA-19F3-4B24-9D05-EF90966417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E50BB9-5120-4542-85E0-7225366C6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A21D-C7E2-4F50-AFF1-FFB345E5BBD6}" type="datetimeFigureOut">
              <a:rPr lang="de-DE" smtClean="0"/>
              <a:t>06.01.2022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1268D7-805A-4732-99DE-12EBEC490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B4A478B-8365-46E9-A7CE-B5457827D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7A8B-9655-4B41-868F-3374EA345A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7996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35626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D1A6AE-D6B2-4DC5-A08F-C241FD6FC6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C0403F6-F60F-401D-AF41-7320BF9F1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BAF549C-D8B0-4FF7-AA21-D34D3B1BC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58691-7CB2-4235-AE42-5F8763A78011}" type="datetimeFigureOut">
              <a:rPr lang="de-DE" smtClean="0"/>
              <a:t>06.01.2022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F2A853-7B46-4B73-9D57-9BD59EC54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EA81AE-EC74-4581-B9AC-D6970D3D2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368A2-C0D1-4ADE-9F19-0CAC8B4DB9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1166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203747-1803-40C6-B085-8DCA0FFE0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4B76F3-226B-4AC7-A54B-48F4F80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A2BA6A-E36D-45D6-8FA0-B68516CBF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58691-7CB2-4235-AE42-5F8763A78011}" type="datetimeFigureOut">
              <a:rPr lang="de-DE" smtClean="0"/>
              <a:t>06.01.2022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FD5FB5-304F-4F4E-8244-3078809B5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559C26-2516-4C2D-8354-978F07F1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368A2-C0D1-4ADE-9F19-0CAC8B4DB9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5858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7D7277-2B9C-470F-B9AA-6B2BBB405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3447EA-36E1-4688-82CD-6C8C87B71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B6C4E78-6170-4077-A1CB-95565CDD6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58691-7CB2-4235-AE42-5F8763A78011}" type="datetimeFigureOut">
              <a:rPr lang="de-DE" smtClean="0"/>
              <a:t>06.01.2022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FE613CD-78A9-4976-92F0-69724A1AD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51E9A5E-D945-4E33-98D9-B974DA37B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368A2-C0D1-4ADE-9F19-0CAC8B4DB9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1890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5AAAC4-2647-4341-B48B-09EBCCE0E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C99ED1-D561-4A88-8992-34069B5C7C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4582B67-FAF9-4FA2-B8B4-3E35EE7A5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FF85564-F864-407F-AFDF-893F4DD37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58691-7CB2-4235-AE42-5F8763A78011}" type="datetimeFigureOut">
              <a:rPr lang="de-DE" smtClean="0"/>
              <a:t>06.01.2022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A487A24-DEDB-409C-BDB3-8A6D19786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859352F-9023-4616-BC19-715822040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368A2-C0D1-4ADE-9F19-0CAC8B4DB9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9053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95A862-3915-4BC2-9FFC-311056549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35E0F7D-FE3B-41C5-BC5D-A47DA24EB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7B87AD1-DE8C-419A-8A1E-76547235C6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F3E56DB-65B0-49A8-9B2A-3D95646150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53DD40-100A-4C79-9D3A-AF94AF731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7FE7BFE-9E7E-496B-ACA8-3CE1E19A3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58691-7CB2-4235-AE42-5F8763A78011}" type="datetimeFigureOut">
              <a:rPr lang="de-DE" smtClean="0"/>
              <a:t>06.01.2022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A237764-D410-45CB-A397-62DFD62DD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3E659E7-5F10-4F5A-A0D1-94F91DA9E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368A2-C0D1-4ADE-9F19-0CAC8B4DB9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00941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E244F0-0DEC-454A-82EB-5B794A506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3B0C574-D2A2-4D8B-B729-4C6679752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58691-7CB2-4235-AE42-5F8763A78011}" type="datetimeFigureOut">
              <a:rPr lang="de-DE" smtClean="0"/>
              <a:t>06.01.2022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C1D7B3D-9FD2-4A6D-BB87-74444D7EC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1319D68-D7E3-4806-82DC-381FDE011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368A2-C0D1-4ADE-9F19-0CAC8B4DB9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3443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30398D-97F8-4E19-88BA-1592983427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4C02903-424A-4B23-8940-BBAA9CA6EB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384CE4-9D31-4B18-8170-1DCDE032F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A21D-C7E2-4F50-AFF1-FFB345E5BBD6}" type="datetimeFigureOut">
              <a:rPr lang="de-DE" smtClean="0"/>
              <a:t>06.01.2022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0FBE0F-5F21-48CA-B0B8-1B2832FB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F4065EB-D1AD-463C-AEAA-316760A34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7A8B-9655-4B41-868F-3374EA345A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7490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C00A3B7-ECBB-498D-8066-AA2233348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58691-7CB2-4235-AE42-5F8763A78011}" type="datetimeFigureOut">
              <a:rPr lang="de-DE" smtClean="0"/>
              <a:t>06.01.2022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9F138FA-7240-46C0-AD09-C447DB47D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6E5C5E-8546-4E88-B829-B03DD0BFA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368A2-C0D1-4ADE-9F19-0CAC8B4DB9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79698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1D1AB5-526A-44DC-883B-660B04595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0334D9-BE21-4BB2-859D-51E82E438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F24F0DB-A3D7-40AB-B263-A28623FA6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9284BC1-17E3-4B4B-8796-3D634834A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58691-7CB2-4235-AE42-5F8763A78011}" type="datetimeFigureOut">
              <a:rPr lang="de-DE" smtClean="0"/>
              <a:t>06.01.2022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B5E82E1-6441-4B42-86D4-954BED6D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9A4356-442C-4737-A6E6-2BA884FDF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368A2-C0D1-4ADE-9F19-0CAC8B4DB9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6315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698D6B-459C-48C9-A634-730BFFB21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B190901-F5BA-46BA-BA1B-2B51B9B7FC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6B1AB37-C885-4260-BD2E-2E3C68337F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D9978D1-EAF8-4D3A-9AD6-8CAAD9A41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58691-7CB2-4235-AE42-5F8763A78011}" type="datetimeFigureOut">
              <a:rPr lang="de-DE" smtClean="0"/>
              <a:t>06.01.2022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5CA4CC3-1076-4F25-A18D-26B63546C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B913A90-4AE3-4A31-95ED-8EE565757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368A2-C0D1-4ADE-9F19-0CAC8B4DB9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1141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B32B56-D304-4C36-BCF2-3403E6FD8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8045B74-6CF2-4227-B9C7-25DAA6FBAB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394BDC-F5DE-447B-9A9A-7A4AB2732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58691-7CB2-4235-AE42-5F8763A78011}" type="datetimeFigureOut">
              <a:rPr lang="de-DE" smtClean="0"/>
              <a:t>06.01.2022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11E22A-FCED-461B-815C-9B6302792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BA8D2C-FCCA-4E43-A8B6-B7CA08C59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368A2-C0D1-4ADE-9F19-0CAC8B4DB9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32107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7077A9C-85F3-4977-ADE3-5848350613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ED60A16-F8B2-4D6F-8424-7B61A3695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D0FCAC4-0B17-427A-9883-F905C008B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58691-7CB2-4235-AE42-5F8763A78011}" type="datetimeFigureOut">
              <a:rPr lang="de-DE" smtClean="0"/>
              <a:t>06.01.2022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5E7343-74B8-41EE-BC6A-9F09426FF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3D3C7AA-4894-49C5-A580-C25F09D2B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368A2-C0D1-4ADE-9F19-0CAC8B4DB9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3929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5527F8-1323-427A-9DB1-95451F5E3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E0E4FF-7AE5-4690-86B6-285C82C42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AC323E-3964-4349-AE70-FBF1E50B6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A21D-C7E2-4F50-AFF1-FFB345E5BBD6}" type="datetimeFigureOut">
              <a:rPr lang="de-DE" smtClean="0"/>
              <a:t>06.01.2022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EE11E3-4FD7-49D4-8AC7-CE6B754B9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21C18D-E457-49E9-9734-F9B8F21B2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7A8B-9655-4B41-868F-3374EA345A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6136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7F4D4D-3493-4F94-BADF-5DFCDCD49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BF0AE1D-3CEF-44F7-A2C1-71E01379D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94DA64-6744-4C35-A4E5-48BB6A979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A21D-C7E2-4F50-AFF1-FFB345E5BBD6}" type="datetimeFigureOut">
              <a:rPr lang="de-DE" smtClean="0"/>
              <a:t>06.01.2022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CD9393-B4F8-4DB3-BD3E-272F71F84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976D74-4293-4CBB-A2AF-8076F3E37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7A8B-9655-4B41-868F-3374EA345A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7152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6D8740-B5F5-4238-9FC6-CE0975BA6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9FD368-6B45-40B9-A065-EB2DFCCA8E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2744FBC-43CC-4344-BA0D-AE1BD0F03C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8A55CD-0411-482C-B91D-89ECEDF17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A21D-C7E2-4F50-AFF1-FFB345E5BBD6}" type="datetimeFigureOut">
              <a:rPr lang="de-DE" smtClean="0"/>
              <a:t>06.01.2022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4E4584E-02A0-485A-9D0F-622B1280F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31C4EAB-1DDB-4DDA-BC75-8AD5BA982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7A8B-9655-4B41-868F-3374EA345A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4452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EF483-3929-4C94-8372-8C0211D5F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7DD56D5-0578-43CB-9A5D-E57D04FCC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C2A993F-1050-4098-879D-2293A498C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0BCFAB3-B7BB-45AA-80DD-0B5610A379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8C1DE6B-A3D0-4217-B311-442F75E64B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F691DE8-ED0D-4D88-A717-7BC017C50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A21D-C7E2-4F50-AFF1-FFB345E5BBD6}" type="datetimeFigureOut">
              <a:rPr lang="de-DE" smtClean="0"/>
              <a:t>06.01.2022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025172F-3965-40AD-9CA0-39F73DA6C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E7F5654-AEA7-43F2-B8EF-EDB0ED25E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7A8B-9655-4B41-868F-3374EA345A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3238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C3C530-7B54-41E7-92CB-51EAD2CC2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F7D1E0F-B96A-4FC9-AE4B-0977CFAAC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A21D-C7E2-4F50-AFF1-FFB345E5BBD6}" type="datetimeFigureOut">
              <a:rPr lang="de-DE" smtClean="0"/>
              <a:t>06.01.2022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21252DF-C5F9-48BE-BA5A-7581CA237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5EBD1FB-D719-45D6-9740-958D9A04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7A8B-9655-4B41-868F-3374EA345A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6789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E2B7E94-7E65-487A-92CE-8C6EBE56D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A21D-C7E2-4F50-AFF1-FFB345E5BBD6}" type="datetimeFigureOut">
              <a:rPr lang="de-DE" smtClean="0"/>
              <a:t>06.01.2022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2799358-4742-498A-ADDE-3A02B9A43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52DE527-092D-49F6-8B64-8BA695035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7A8B-9655-4B41-868F-3374EA345A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637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439223-5F16-4454-8105-5E2819AD9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D83D97-F569-4A34-812C-5452652D7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FEDD9E6-1554-47A9-A286-A8C8DB24FB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70E46D3-B55D-400D-B4EE-24B580FDC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A21D-C7E2-4F50-AFF1-FFB345E5BBD6}" type="datetimeFigureOut">
              <a:rPr lang="de-DE" smtClean="0"/>
              <a:t>06.01.2022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20F648-AE19-4892-A273-27F21653C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D08D17E-E4C1-4DC7-A19B-DA20960D5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7A8B-9655-4B41-868F-3374EA345A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2383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6305B2B-E971-48A1-AFB2-5A3C7B530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77821E9-FEF4-4C2D-AF68-EAE473A94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566DDC-B089-4786-B052-CA10408339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FA21D-C7E2-4F50-AFF1-FFB345E5BBD6}" type="datetimeFigureOut">
              <a:rPr lang="de-DE" smtClean="0"/>
              <a:t>06.01.2022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6D68D34-3491-4AEB-B79A-6D69D011CD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B7681A-3096-4F8E-941F-E7DD50B735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3381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C46A334-6D71-4DE6-BE4F-030060D84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B03D934-0DC7-4375-B0EE-42CD8D48E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B49523-ECF1-46DC-9C33-930567678E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58691-7CB2-4235-AE42-5F8763A78011}" type="datetimeFigureOut">
              <a:rPr lang="de-DE" smtClean="0"/>
              <a:t>06.01.2022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7F2C75-8751-464E-BA51-00C97C64D9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B23C3A-48C6-4609-9F29-381757A607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368A2-C0D1-4ADE-9F19-0CAC8B4DB9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5768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6.png"/><Relationship Id="rId7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hyperlink" Target="https://opendata.ncats.nih.gov/variant/activity" TargetMode="Externa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opendata.ncats.nih.gov/variant/activity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89500" y="2431205"/>
            <a:ext cx="4459843" cy="1263448"/>
          </a:xfrm>
        </p:spPr>
        <p:txBody>
          <a:bodyPr>
            <a:noAutofit/>
          </a:bodyPr>
          <a:lstStyle/>
          <a:p>
            <a:r>
              <a:rPr lang="de-DE" sz="2800" b="0" dirty="0">
                <a:latin typeface="Scala OT" panose="02010504040101020104" pitchFamily="2" charset="0"/>
              </a:rPr>
              <a:t>Antivirale Therapeutika gegen SARS-CoV-2</a:t>
            </a:r>
            <a:br>
              <a:rPr lang="de-DE" sz="2800" b="0" dirty="0">
                <a:latin typeface="Scala OT" panose="02010504040101020104" pitchFamily="2" charset="0"/>
              </a:rPr>
            </a:br>
            <a:r>
              <a:rPr lang="de-DE" sz="2800" b="0" dirty="0">
                <a:latin typeface="Scala OT" panose="02010504040101020104" pitchFamily="2" charset="0"/>
              </a:rPr>
              <a:t>(Schwerpunkt Prophylaxe)</a:t>
            </a:r>
            <a:br>
              <a:rPr lang="de-DE" sz="2000" b="0" dirty="0">
                <a:latin typeface="Scala OT" panose="02010504040101020104" pitchFamily="2" charset="0"/>
              </a:rPr>
            </a:br>
            <a:br>
              <a:rPr lang="de-DE" sz="2000" b="0" dirty="0">
                <a:latin typeface="Scala OT" panose="02010504040101020104" pitchFamily="2" charset="0"/>
              </a:rPr>
            </a:br>
            <a:r>
              <a:rPr lang="de-DE" sz="2000" b="0" dirty="0">
                <a:latin typeface="Scala OT" panose="02010504040101020104" pitchFamily="2" charset="0"/>
              </a:rPr>
              <a:t>Wirkmechanismus, klinische Daten, möglicher Einsatz</a:t>
            </a:r>
            <a:br>
              <a:rPr lang="de-DE" sz="2000" b="0" dirty="0">
                <a:latin typeface="Scala OT" panose="02010504040101020104" pitchFamily="2" charset="0"/>
              </a:rPr>
            </a:br>
            <a:endParaRPr lang="de-DE" sz="2000" b="0" dirty="0">
              <a:latin typeface="Scala OT" panose="02010504040101020104" pitchFamily="2" charset="0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A71ECFDD-3C5F-414A-83FE-A728A36FC22D}"/>
              </a:ext>
            </a:extLst>
          </p:cNvPr>
          <p:cNvSpPr/>
          <p:nvPr/>
        </p:nvSpPr>
        <p:spPr>
          <a:xfrm>
            <a:off x="1751961" y="6310631"/>
            <a:ext cx="7392040" cy="45719"/>
          </a:xfrm>
          <a:custGeom>
            <a:avLst/>
            <a:gdLst/>
            <a:ahLst/>
            <a:cxnLst/>
            <a:rect l="l" t="t" r="r" b="b"/>
            <a:pathLst>
              <a:path w="9859645">
                <a:moveTo>
                  <a:pt x="0" y="0"/>
                </a:moveTo>
                <a:lnTo>
                  <a:pt x="9859429" y="0"/>
                </a:lnTo>
              </a:path>
            </a:pathLst>
          </a:custGeom>
          <a:ln w="7620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BDEC335F-ACA3-403D-AF13-187165E56A01}"/>
              </a:ext>
            </a:extLst>
          </p:cNvPr>
          <p:cNvSpPr/>
          <p:nvPr/>
        </p:nvSpPr>
        <p:spPr>
          <a:xfrm>
            <a:off x="2220686" y="6310631"/>
            <a:ext cx="6923315" cy="45719"/>
          </a:xfrm>
          <a:custGeom>
            <a:avLst/>
            <a:gdLst/>
            <a:ahLst/>
            <a:cxnLst/>
            <a:rect l="l" t="t" r="r" b="b"/>
            <a:pathLst>
              <a:path w="9859645">
                <a:moveTo>
                  <a:pt x="0" y="0"/>
                </a:moveTo>
                <a:lnTo>
                  <a:pt x="9859429" y="0"/>
                </a:lnTo>
              </a:path>
            </a:pathLst>
          </a:custGeom>
          <a:ln w="7620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B02D6C7-8072-4255-AE2B-AD5EB8202E1D}"/>
              </a:ext>
            </a:extLst>
          </p:cNvPr>
          <p:cNvSpPr/>
          <p:nvPr/>
        </p:nvSpPr>
        <p:spPr>
          <a:xfrm>
            <a:off x="4003060" y="5044930"/>
            <a:ext cx="18838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Agata Mikolajewska</a:t>
            </a:r>
          </a:p>
          <a:p>
            <a:r>
              <a:rPr lang="de-DE" sz="1400" dirty="0">
                <a:solidFill>
                  <a:schemeClr val="bg1"/>
                </a:solidFill>
                <a:latin typeface="Scala OT" panose="02010504040101020104" pitchFamily="2" charset="0"/>
              </a:rPr>
              <a:t>Berlin den 07.01.2022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747E8F2-CA8C-4A3F-8B7F-065AB7F6F8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" y="197384"/>
            <a:ext cx="1273002" cy="69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8FD0DED5-694C-4772-810F-DAD1A6630E27}"/>
              </a:ext>
            </a:extLst>
          </p:cNvPr>
          <p:cNvSpPr txBox="1"/>
          <p:nvPr/>
        </p:nvSpPr>
        <p:spPr>
          <a:xfrm>
            <a:off x="457200" y="257145"/>
            <a:ext cx="6257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chemeClr val="accent1"/>
                </a:solidFill>
              </a:rPr>
              <a:t>Wirksamkeit bei </a:t>
            </a:r>
            <a:r>
              <a:rPr lang="de-DE" sz="3200" b="1" dirty="0" err="1">
                <a:solidFill>
                  <a:schemeClr val="accent1"/>
                </a:solidFill>
              </a:rPr>
              <a:t>Omicron</a:t>
            </a:r>
            <a:r>
              <a:rPr lang="de-DE" sz="3200" b="1" dirty="0">
                <a:solidFill>
                  <a:schemeClr val="accent1"/>
                </a:solidFill>
              </a:rPr>
              <a:t>-Variante?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058BECC-2A21-478D-8CC7-B279558D9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968013"/>
            <a:ext cx="5905500" cy="279082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10B9CC4-0EB7-44EA-8DE8-2CD543288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57655"/>
            <a:ext cx="6172200" cy="27432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3A21F29-145F-4C97-9E68-38542484C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0970" y="1073437"/>
            <a:ext cx="2095500" cy="25527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B9F4BD2-9C5F-4D78-B221-016979BC61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5270" y="3857654"/>
            <a:ext cx="1866900" cy="2638425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56BD32B1-742D-4DE2-B8FE-ED9F2FBAD403}"/>
              </a:ext>
            </a:extLst>
          </p:cNvPr>
          <p:cNvSpPr txBox="1"/>
          <p:nvPr/>
        </p:nvSpPr>
        <p:spPr>
          <a:xfrm>
            <a:off x="-40640" y="6490454"/>
            <a:ext cx="1828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Planas et al. 2021</a:t>
            </a:r>
          </a:p>
        </p:txBody>
      </p: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DA8508D7-E45C-48F3-9982-B781CD23D6B9}"/>
              </a:ext>
            </a:extLst>
          </p:cNvPr>
          <p:cNvSpPr/>
          <p:nvPr/>
        </p:nvSpPr>
        <p:spPr>
          <a:xfrm>
            <a:off x="6309360" y="3758838"/>
            <a:ext cx="2550160" cy="284201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1045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6D6AB04-F564-4152-A385-E24687B00120}"/>
              </a:ext>
            </a:extLst>
          </p:cNvPr>
          <p:cNvSpPr txBox="1"/>
          <p:nvPr/>
        </p:nvSpPr>
        <p:spPr>
          <a:xfrm>
            <a:off x="1462952" y="2163822"/>
            <a:ext cx="66979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>
                <a:solidFill>
                  <a:schemeClr val="accent1"/>
                </a:solidFill>
              </a:rPr>
              <a:t>Orale antivirale Medikamente</a:t>
            </a:r>
          </a:p>
        </p:txBody>
      </p:sp>
    </p:spTree>
    <p:extLst>
      <p:ext uri="{BB962C8B-B14F-4D97-AF65-F5344CB8AC3E}">
        <p14:creationId xmlns:p14="http://schemas.microsoft.com/office/powerpoint/2010/main" val="2600930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9AC73D7C-8C21-4E36-9E1C-BD7125934A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424520"/>
              </p:ext>
            </p:extLst>
          </p:nvPr>
        </p:nvGraphicFramePr>
        <p:xfrm>
          <a:off x="80998" y="4090117"/>
          <a:ext cx="8991600" cy="1346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2922">
                  <a:extLst>
                    <a:ext uri="{9D8B030D-6E8A-4147-A177-3AD203B41FA5}">
                      <a16:colId xmlns:a16="http://schemas.microsoft.com/office/drawing/2014/main" val="2235746412"/>
                    </a:ext>
                  </a:extLst>
                </a:gridCol>
                <a:gridCol w="2357120">
                  <a:extLst>
                    <a:ext uri="{9D8B030D-6E8A-4147-A177-3AD203B41FA5}">
                      <a16:colId xmlns:a16="http://schemas.microsoft.com/office/drawing/2014/main" val="4190854320"/>
                    </a:ext>
                  </a:extLst>
                </a:gridCol>
                <a:gridCol w="4561558">
                  <a:extLst>
                    <a:ext uri="{9D8B030D-6E8A-4147-A177-3AD203B41FA5}">
                      <a16:colId xmlns:a16="http://schemas.microsoft.com/office/drawing/2014/main" val="2552496747"/>
                    </a:ext>
                  </a:extLst>
                </a:gridCol>
              </a:tblGrid>
              <a:tr h="431763">
                <a:tc gridSpan="3">
                  <a:txBody>
                    <a:bodyPr/>
                    <a:lstStyle/>
                    <a:p>
                      <a:pPr algn="ctr"/>
                      <a:r>
                        <a:rPr lang="de-DE" sz="1800" b="1" dirty="0" err="1">
                          <a:solidFill>
                            <a:schemeClr val="bg1"/>
                          </a:solidFill>
                        </a:rPr>
                        <a:t>Molnupiravir</a:t>
                      </a: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de-DE" sz="1800" b="1" dirty="0" err="1">
                          <a:solidFill>
                            <a:schemeClr val="bg1"/>
                          </a:solidFill>
                        </a:rPr>
                        <a:t>Lagevrio</a:t>
                      </a: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®):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456797"/>
                  </a:ext>
                </a:extLst>
              </a:tr>
              <a:tr h="57667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Bernal et al. 2021</a:t>
                      </a:r>
                    </a:p>
                    <a:p>
                      <a:pPr marL="0" algn="l" defTabSz="914400" rtl="0" eaLnBrk="1" latinLnBrk="0" hangingPunct="1"/>
                      <a:r>
                        <a:rPr lang="de-DE" sz="1800" b="1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MOVe</a:t>
                      </a:r>
                      <a:r>
                        <a:rPr lang="de-DE" sz="18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-OUT</a:t>
                      </a:r>
                    </a:p>
                    <a:p>
                      <a:pPr marL="0" algn="l" defTabSz="914400" rtl="0" eaLnBrk="1" latinLnBrk="0" hangingPunct="1"/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N=1433</a:t>
                      </a:r>
                      <a:endParaRPr lang="de-DE" sz="18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Therapie 2x 800 mg </a:t>
                      </a:r>
                      <a:r>
                        <a:rPr lang="de-DE" dirty="0" err="1"/>
                        <a:t>p.o</a:t>
                      </a:r>
                      <a:r>
                        <a:rPr lang="de-DE" dirty="0"/>
                        <a:t>. über 5 Tage vs. Placebo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/>
                        <a:t>30% RRR </a:t>
                      </a:r>
                      <a:r>
                        <a:rPr lang="de-DE" b="0" dirty="0"/>
                        <a:t>bei Symptomen ≤5 Tage </a:t>
                      </a:r>
                      <a:r>
                        <a:rPr lang="de-DE" sz="1800" dirty="0"/>
                        <a:t>(</a:t>
                      </a:r>
                      <a:r>
                        <a:rPr lang="de-DE" sz="1800" u="sng" dirty="0"/>
                        <a:t>Endpunkt</a:t>
                      </a:r>
                      <a:r>
                        <a:rPr lang="de-DE" sz="1800" dirty="0"/>
                        <a:t>: Hospitalisierung o. Tod)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250644"/>
                  </a:ext>
                </a:extLst>
              </a:tr>
            </a:tbl>
          </a:graphicData>
        </a:graphic>
      </p:graphicFrame>
      <p:sp>
        <p:nvSpPr>
          <p:cNvPr id="9" name="Rechteck 8">
            <a:extLst>
              <a:ext uri="{FF2B5EF4-FFF2-40B4-BE49-F238E27FC236}">
                <a16:creationId xmlns:a16="http://schemas.microsoft.com/office/drawing/2014/main" id="{38CC1AC9-5288-468C-9AC7-C9F481ECF470}"/>
              </a:ext>
            </a:extLst>
          </p:cNvPr>
          <p:cNvSpPr/>
          <p:nvPr/>
        </p:nvSpPr>
        <p:spPr>
          <a:xfrm>
            <a:off x="308050" y="164119"/>
            <a:ext cx="41805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dirty="0" err="1">
                <a:solidFill>
                  <a:schemeClr val="accent1"/>
                </a:solidFill>
              </a:rPr>
              <a:t>Molnupiravir</a:t>
            </a:r>
            <a:r>
              <a:rPr lang="de-DE" sz="3200" b="1" dirty="0">
                <a:solidFill>
                  <a:schemeClr val="accent1"/>
                </a:solidFill>
              </a:rPr>
              <a:t> (</a:t>
            </a:r>
            <a:r>
              <a:rPr lang="de-DE" sz="3200" b="1" dirty="0" err="1">
                <a:solidFill>
                  <a:schemeClr val="accent1"/>
                </a:solidFill>
              </a:rPr>
              <a:t>Lagevrio</a:t>
            </a:r>
            <a:r>
              <a:rPr lang="de-DE" sz="3200" b="1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736E89A-858D-423B-8EF5-6691C828C332}"/>
              </a:ext>
            </a:extLst>
          </p:cNvPr>
          <p:cNvSpPr txBox="1"/>
          <p:nvPr/>
        </p:nvSpPr>
        <p:spPr>
          <a:xfrm>
            <a:off x="80998" y="5704530"/>
            <a:ext cx="89674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45AA6"/>
                </a:solidFill>
              </a:rPr>
              <a:t>NCT04939428: </a:t>
            </a:r>
            <a:r>
              <a:rPr lang="en-US" sz="1600" dirty="0"/>
              <a:t>A Phase 3, Multicenter, Randomized, Double-blind, Placebo-controlled Study to Evaluate the Efficacy and Safety of MK-4482 for the </a:t>
            </a:r>
            <a:r>
              <a:rPr lang="en-US" sz="1600" b="1" dirty="0">
                <a:solidFill>
                  <a:schemeClr val="accent1"/>
                </a:solidFill>
              </a:rPr>
              <a:t>Prevention of COVID-19 </a:t>
            </a:r>
            <a:r>
              <a:rPr lang="en-US" sz="1600" dirty="0"/>
              <a:t>(Laboratory-confirmed SARS-CoV-2 Infection With Symptoms) in Adults Residing With a Person With COVID-19 </a:t>
            </a:r>
            <a:r>
              <a:rPr lang="de-DE" sz="1600" dirty="0"/>
              <a:t>(</a:t>
            </a:r>
            <a:r>
              <a:rPr lang="de-DE" sz="1600" b="1" dirty="0" err="1">
                <a:solidFill>
                  <a:schemeClr val="accent1"/>
                </a:solidFill>
              </a:rPr>
              <a:t>MOVe</a:t>
            </a:r>
            <a:r>
              <a:rPr lang="de-DE" sz="1600" b="1" dirty="0">
                <a:solidFill>
                  <a:schemeClr val="accent1"/>
                </a:solidFill>
              </a:rPr>
              <a:t>-AHEAD</a:t>
            </a:r>
            <a:r>
              <a:rPr lang="de-DE" sz="1600" dirty="0"/>
              <a:t>) (</a:t>
            </a:r>
            <a:r>
              <a:rPr lang="de-DE" sz="1600" b="1" dirty="0"/>
              <a:t>N= 1332, </a:t>
            </a:r>
            <a:r>
              <a:rPr lang="de-DE" sz="1600" dirty="0"/>
              <a:t>international, 85 Zentren, Merck Sharp &amp; Dohme Corp.) (</a:t>
            </a:r>
            <a:r>
              <a:rPr lang="de-DE" sz="1600" i="1" dirty="0" err="1"/>
              <a:t>recruiting</a:t>
            </a:r>
            <a:r>
              <a:rPr lang="de-DE" sz="1600" dirty="0"/>
              <a:t>)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3F4415D9-C844-4160-9E25-2CBBD7864001}"/>
              </a:ext>
            </a:extLst>
          </p:cNvPr>
          <p:cNvGrpSpPr/>
          <p:nvPr/>
        </p:nvGrpSpPr>
        <p:grpSpPr>
          <a:xfrm>
            <a:off x="181673" y="940836"/>
            <a:ext cx="8817119" cy="3347409"/>
            <a:chOff x="171390" y="3689693"/>
            <a:chExt cx="8817119" cy="3347409"/>
          </a:xfrm>
        </p:grpSpPr>
        <p:grpSp>
          <p:nvGrpSpPr>
            <p:cNvPr id="24" name="Gruppieren 23">
              <a:extLst>
                <a:ext uri="{FF2B5EF4-FFF2-40B4-BE49-F238E27FC236}">
                  <a16:creationId xmlns:a16="http://schemas.microsoft.com/office/drawing/2014/main" id="{3CC6BFEB-5677-4141-9A88-894CE88CD1BF}"/>
                </a:ext>
              </a:extLst>
            </p:cNvPr>
            <p:cNvGrpSpPr/>
            <p:nvPr/>
          </p:nvGrpSpPr>
          <p:grpSpPr>
            <a:xfrm>
              <a:off x="5552190" y="4233825"/>
              <a:ext cx="3412180" cy="1919323"/>
              <a:chOff x="1489892" y="3661986"/>
              <a:chExt cx="3412180" cy="1919323"/>
            </a:xfrm>
          </p:grpSpPr>
          <p:pic>
            <p:nvPicPr>
              <p:cNvPr id="31" name="Picture 15">
                <a:extLst>
                  <a:ext uri="{FF2B5EF4-FFF2-40B4-BE49-F238E27FC236}">
                    <a16:creationId xmlns:a16="http://schemas.microsoft.com/office/drawing/2014/main" id="{1664247A-D1EB-41D9-AE7A-C7CA149461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5717" t="61531"/>
              <a:stretch/>
            </p:blipFill>
            <p:spPr>
              <a:xfrm>
                <a:off x="1489892" y="3946238"/>
                <a:ext cx="3412180" cy="1635071"/>
              </a:xfrm>
              <a:prstGeom prst="rect">
                <a:avLst/>
              </a:prstGeom>
            </p:spPr>
          </p:pic>
          <p:sp>
            <p:nvSpPr>
              <p:cNvPr id="32" name="Rectangle 23">
                <a:extLst>
                  <a:ext uri="{FF2B5EF4-FFF2-40B4-BE49-F238E27FC236}">
                    <a16:creationId xmlns:a16="http://schemas.microsoft.com/office/drawing/2014/main" id="{8A46A066-929F-482B-830A-022D6878E5BE}"/>
                  </a:ext>
                </a:extLst>
              </p:cNvPr>
              <p:cNvSpPr/>
              <p:nvPr/>
            </p:nvSpPr>
            <p:spPr>
              <a:xfrm>
                <a:off x="1798696" y="3661986"/>
                <a:ext cx="294702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2. Alternative </a:t>
                </a:r>
                <a:r>
                  <a:rPr lang="en-US" altLang="zh-TW" sz="1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Basenpaarung</a:t>
                </a:r>
                <a:endParaRPr lang="zh-TW" alt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75F71D68-BC41-4B49-A5C2-910193004E83}"/>
                </a:ext>
              </a:extLst>
            </p:cNvPr>
            <p:cNvGrpSpPr/>
            <p:nvPr/>
          </p:nvGrpSpPr>
          <p:grpSpPr>
            <a:xfrm>
              <a:off x="171390" y="3689693"/>
              <a:ext cx="5357058" cy="1645920"/>
              <a:chOff x="171391" y="1238476"/>
              <a:chExt cx="5357058" cy="1645920"/>
            </a:xfrm>
          </p:grpSpPr>
          <p:pic>
            <p:nvPicPr>
              <p:cNvPr id="29" name="Picture 14" descr="A picture containing diagram&#10;&#10;Description automatically generated">
                <a:extLst>
                  <a:ext uri="{FF2B5EF4-FFF2-40B4-BE49-F238E27FC236}">
                    <a16:creationId xmlns:a16="http://schemas.microsoft.com/office/drawing/2014/main" id="{DF5F9243-F0CD-4E47-9AB0-FBCE33C1AC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204" t="13274" r="1434" b="49081"/>
              <a:stretch/>
            </p:blipFill>
            <p:spPr>
              <a:xfrm>
                <a:off x="1918609" y="1238476"/>
                <a:ext cx="3609840" cy="1645920"/>
              </a:xfrm>
              <a:prstGeom prst="rect">
                <a:avLst/>
              </a:prstGeom>
            </p:spPr>
          </p:pic>
          <p:sp>
            <p:nvSpPr>
              <p:cNvPr id="30" name="Rectangle 34">
                <a:extLst>
                  <a:ext uri="{FF2B5EF4-FFF2-40B4-BE49-F238E27FC236}">
                    <a16:creationId xmlns:a16="http://schemas.microsoft.com/office/drawing/2014/main" id="{F15CBD50-7425-45DE-B391-D8ED559F5F86}"/>
                  </a:ext>
                </a:extLst>
              </p:cNvPr>
              <p:cNvSpPr/>
              <p:nvPr/>
            </p:nvSpPr>
            <p:spPr>
              <a:xfrm>
                <a:off x="171391" y="1787732"/>
                <a:ext cx="240963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1. </a:t>
                </a:r>
                <a:r>
                  <a:rPr lang="en-US" altLang="zh-TW" sz="1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Kompetitiver</a:t>
                </a:r>
                <a:r>
                  <a:rPr lang="en-US" altLang="zh-TW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TW" sz="1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Einbau</a:t>
                </a:r>
                <a:endParaRPr lang="en-US" altLang="zh-TW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6" name="Picture 2" descr="figure5">
              <a:extLst>
                <a:ext uri="{FF2B5EF4-FFF2-40B4-BE49-F238E27FC236}">
                  <a16:creationId xmlns:a16="http://schemas.microsoft.com/office/drawing/2014/main" id="{35C3B5C8-DAA2-473E-AE1D-F5F7B3102E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546"/>
            <a:stretch/>
          </p:blipFill>
          <p:spPr bwMode="auto">
            <a:xfrm>
              <a:off x="1818639" y="5136135"/>
              <a:ext cx="3074033" cy="1402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38">
              <a:extLst>
                <a:ext uri="{FF2B5EF4-FFF2-40B4-BE49-F238E27FC236}">
                  <a16:creationId xmlns:a16="http://schemas.microsoft.com/office/drawing/2014/main" id="{2F355706-4F20-4870-84B0-735253971C63}"/>
                </a:ext>
              </a:extLst>
            </p:cNvPr>
            <p:cNvSpPr/>
            <p:nvPr/>
          </p:nvSpPr>
          <p:spPr>
            <a:xfrm>
              <a:off x="179630" y="5668060"/>
              <a:ext cx="1857572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r>
                <a:rPr lang="en-US" altLang="zh-TW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en-US" altLang="zh-TW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Mutagenese</a:t>
              </a:r>
              <a:endPara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angle 7">
              <a:extLst>
                <a:ext uri="{FF2B5EF4-FFF2-40B4-BE49-F238E27FC236}">
                  <a16:creationId xmlns:a16="http://schemas.microsoft.com/office/drawing/2014/main" id="{417AC534-D1ED-430B-B544-123E83D082FA}"/>
                </a:ext>
              </a:extLst>
            </p:cNvPr>
            <p:cNvSpPr/>
            <p:nvPr/>
          </p:nvSpPr>
          <p:spPr>
            <a:xfrm>
              <a:off x="5860994" y="6175328"/>
              <a:ext cx="3127515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800" dirty="0"/>
                <a:t>Gordon, Calvin J et al. “Molnupiravir promotes SARS-CoV-2 mutagenesis via the RNA template.” The Journal of biological chemistry, vol. 297,1 100770. 11 May. 2021, doi:10.1016/j.jbc.2021.100770</a:t>
              </a:r>
            </a:p>
            <a:p>
              <a:endParaRPr lang="zh-TW" altLang="en-US" dirty="0"/>
            </a:p>
          </p:txBody>
        </p:sp>
      </p:grpSp>
      <p:sp>
        <p:nvSpPr>
          <p:cNvPr id="3" name="Rechteck 2">
            <a:extLst>
              <a:ext uri="{FF2B5EF4-FFF2-40B4-BE49-F238E27FC236}">
                <a16:creationId xmlns:a16="http://schemas.microsoft.com/office/drawing/2014/main" id="{34D3DCE0-CEFC-474F-A409-E76E800F2410}"/>
              </a:ext>
            </a:extLst>
          </p:cNvPr>
          <p:cNvSpPr/>
          <p:nvPr/>
        </p:nvSpPr>
        <p:spPr>
          <a:xfrm>
            <a:off x="4488553" y="18614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err="1">
                <a:solidFill>
                  <a:srgbClr val="373030"/>
                </a:solidFill>
              </a:rPr>
              <a:t>Prodrug</a:t>
            </a:r>
            <a:r>
              <a:rPr lang="de-DE" sz="1600" dirty="0">
                <a:solidFill>
                  <a:srgbClr val="373030"/>
                </a:solidFill>
              </a:rPr>
              <a:t> des synthetischen Nukleosidderivates N4-Hydroxycytidin (NHC)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373030"/>
                </a:solidFill>
              </a:rPr>
              <a:t>Hemmt </a:t>
            </a:r>
            <a:r>
              <a:rPr lang="de-DE" sz="1600" dirty="0" err="1">
                <a:solidFill>
                  <a:srgbClr val="373030"/>
                </a:solidFill>
              </a:rPr>
              <a:t>RdRp</a:t>
            </a:r>
            <a:endParaRPr lang="de-DE" sz="1600" dirty="0">
              <a:solidFill>
                <a:srgbClr val="37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862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C37E3935-AF46-446E-AFB3-C83A17728067}"/>
              </a:ext>
            </a:extLst>
          </p:cNvPr>
          <p:cNvSpPr txBox="1"/>
          <p:nvPr/>
        </p:nvSpPr>
        <p:spPr>
          <a:xfrm>
            <a:off x="0" y="119285"/>
            <a:ext cx="8879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cap="all" dirty="0" err="1">
                <a:solidFill>
                  <a:schemeClr val="accent1"/>
                </a:solidFill>
              </a:rPr>
              <a:t>Nirmatrelvir</a:t>
            </a:r>
            <a:r>
              <a:rPr lang="de-DE" sz="3200" b="1" cap="all" dirty="0">
                <a:solidFill>
                  <a:schemeClr val="accent1"/>
                </a:solidFill>
              </a:rPr>
              <a:t> UND RITONAVIR </a:t>
            </a:r>
            <a:r>
              <a:rPr lang="de-DE" sz="3200" b="1" dirty="0">
                <a:solidFill>
                  <a:schemeClr val="accent1"/>
                </a:solidFill>
              </a:rPr>
              <a:t>(</a:t>
            </a:r>
            <a:r>
              <a:rPr lang="de-DE" sz="3200" b="1" dirty="0" err="1">
                <a:solidFill>
                  <a:schemeClr val="accent1"/>
                </a:solidFill>
              </a:rPr>
              <a:t>Paxlovid</a:t>
            </a:r>
            <a:r>
              <a:rPr lang="de-DE" sz="3200" b="1" dirty="0">
                <a:solidFill>
                  <a:schemeClr val="accent1"/>
                </a:solidFill>
              </a:rPr>
              <a:t>)</a:t>
            </a:r>
          </a:p>
          <a:p>
            <a:pPr marL="1200150" lvl="2" indent="-285750">
              <a:buFontTx/>
              <a:buChar char="-"/>
            </a:pPr>
            <a:endParaRPr lang="de-DE" sz="3200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3F22FF4-79A6-4E6B-9D37-282B0B2908F2}"/>
              </a:ext>
            </a:extLst>
          </p:cNvPr>
          <p:cNvSpPr/>
          <p:nvPr/>
        </p:nvSpPr>
        <p:spPr>
          <a:xfrm>
            <a:off x="0" y="818218"/>
            <a:ext cx="8879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err="1">
                <a:latin typeface="open-sans"/>
              </a:rPr>
              <a:t>Proteaseinhibitor</a:t>
            </a:r>
            <a:r>
              <a:rPr lang="en-US" dirty="0">
                <a:latin typeface="open-sans"/>
              </a:rPr>
              <a:t> (main protease enzyme) + Ritonavir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latin typeface="open-sans"/>
              </a:rPr>
              <a:t>Orale</a:t>
            </a:r>
            <a:r>
              <a:rPr lang="en-US" dirty="0">
                <a:latin typeface="open-sans"/>
              </a:rPr>
              <a:t> </a:t>
            </a:r>
            <a:r>
              <a:rPr lang="en-US" dirty="0" err="1">
                <a:latin typeface="open-sans"/>
              </a:rPr>
              <a:t>Einnahme</a:t>
            </a:r>
            <a:r>
              <a:rPr lang="en-US" dirty="0">
                <a:latin typeface="open-sans"/>
              </a:rPr>
              <a:t> (</a:t>
            </a:r>
            <a:r>
              <a:rPr lang="de-DE" dirty="0"/>
              <a:t>2x 150 mg + 100 mg über 5d)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Ritonavir: viele Medikamenteninteraktionen (Hemmung CYP3A4)!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71B858EB-5B5E-4893-B9D4-E2B84F2EC8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70078"/>
              </p:ext>
            </p:extLst>
          </p:nvPr>
        </p:nvGraphicFramePr>
        <p:xfrm>
          <a:off x="50513" y="2578891"/>
          <a:ext cx="8991600" cy="2534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327">
                  <a:extLst>
                    <a:ext uri="{9D8B030D-6E8A-4147-A177-3AD203B41FA5}">
                      <a16:colId xmlns:a16="http://schemas.microsoft.com/office/drawing/2014/main" val="2235746412"/>
                    </a:ext>
                  </a:extLst>
                </a:gridCol>
                <a:gridCol w="2326640">
                  <a:extLst>
                    <a:ext uri="{9D8B030D-6E8A-4147-A177-3AD203B41FA5}">
                      <a16:colId xmlns:a16="http://schemas.microsoft.com/office/drawing/2014/main" val="4190854320"/>
                    </a:ext>
                  </a:extLst>
                </a:gridCol>
                <a:gridCol w="4693633">
                  <a:extLst>
                    <a:ext uri="{9D8B030D-6E8A-4147-A177-3AD203B41FA5}">
                      <a16:colId xmlns:a16="http://schemas.microsoft.com/office/drawing/2014/main" val="2552496747"/>
                    </a:ext>
                  </a:extLst>
                </a:gridCol>
              </a:tblGrid>
              <a:tr h="431763">
                <a:tc gridSpan="3">
                  <a:txBody>
                    <a:bodyPr/>
                    <a:lstStyle/>
                    <a:p>
                      <a:pPr algn="ctr"/>
                      <a:r>
                        <a:rPr lang="de-DE" sz="1800" b="1" dirty="0" err="1">
                          <a:solidFill>
                            <a:schemeClr val="bg1"/>
                          </a:solidFill>
                        </a:rPr>
                        <a:t>Nirmatrelvir</a:t>
                      </a: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  + Ritonavir  (</a:t>
                      </a:r>
                      <a:r>
                        <a:rPr lang="de-DE" sz="1800" b="1" dirty="0" err="1">
                          <a:solidFill>
                            <a:schemeClr val="bg1"/>
                          </a:solidFill>
                        </a:rPr>
                        <a:t>Paxlovid</a:t>
                      </a: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456797"/>
                  </a:ext>
                </a:extLst>
              </a:tr>
              <a:tr h="57667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EPIC-HR</a:t>
                      </a:r>
                    </a:p>
                    <a:p>
                      <a:pPr marL="0" algn="l" defTabSz="914400" rtl="0" eaLnBrk="1" latinLnBrk="0" hangingPunct="1"/>
                      <a:r>
                        <a:rPr lang="de-DE" sz="18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(Pressemeldung)</a:t>
                      </a:r>
                    </a:p>
                    <a:p>
                      <a:pPr marL="0" algn="l" defTabSz="914400" rtl="0" eaLnBrk="1" latinLnBrk="0" hangingPunct="1"/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N= 1219</a:t>
                      </a:r>
                      <a:endParaRPr lang="de-DE" sz="18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de-DE" sz="18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Therapie 2x 150 mg + 100 mg </a:t>
                      </a:r>
                      <a:r>
                        <a:rPr lang="de-DE" dirty="0" err="1"/>
                        <a:t>p.o</a:t>
                      </a:r>
                      <a:r>
                        <a:rPr lang="de-DE" dirty="0"/>
                        <a:t>. über 5 Tage vs. Placebo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/>
                        <a:t>89% RRR </a:t>
                      </a:r>
                      <a:r>
                        <a:rPr lang="de-DE" b="0" dirty="0"/>
                        <a:t>bei Symptomen ≤5 Tage </a:t>
                      </a:r>
                      <a:r>
                        <a:rPr lang="de-DE" sz="1800" dirty="0"/>
                        <a:t>(</a:t>
                      </a:r>
                      <a:r>
                        <a:rPr lang="de-DE" sz="1800" u="sng" dirty="0"/>
                        <a:t>Endpunkt</a:t>
                      </a:r>
                      <a:r>
                        <a:rPr lang="de-DE" sz="1800" dirty="0"/>
                        <a:t>: Hospitalisierung o. Tod)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/>
                        <a:t>ca. 10x Reduktion der Viruslast am Tag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250644"/>
                  </a:ext>
                </a:extLst>
              </a:tr>
              <a:tr h="57667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EPIC-SR</a:t>
                      </a:r>
                    </a:p>
                    <a:p>
                      <a:pPr marL="0" algn="l" defTabSz="914400" rtl="0" eaLnBrk="1" latinLnBrk="0" hangingPunct="1"/>
                      <a:r>
                        <a:rPr lang="de-DE" sz="18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(Pressemeldung, Zwischenanalyse)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Therapie 2x 150 mg + 100 mg </a:t>
                      </a:r>
                      <a:r>
                        <a:rPr lang="de-DE" dirty="0" err="1"/>
                        <a:t>p.o</a:t>
                      </a:r>
                      <a:r>
                        <a:rPr lang="de-DE" dirty="0"/>
                        <a:t>. über 5 Tage vs. Placebo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/>
                        <a:t>70%</a:t>
                      </a:r>
                      <a:r>
                        <a:rPr lang="de-DE" sz="1800" dirty="0"/>
                        <a:t> </a:t>
                      </a:r>
                      <a:r>
                        <a:rPr lang="de-DE" sz="1800" b="1" dirty="0"/>
                        <a:t>RRR </a:t>
                      </a:r>
                      <a:r>
                        <a:rPr lang="de-DE" b="0" dirty="0"/>
                        <a:t>bei Symptomen ≤5 Tage </a:t>
                      </a:r>
                      <a:r>
                        <a:rPr lang="de-DE" sz="1800" dirty="0"/>
                        <a:t>(</a:t>
                      </a:r>
                      <a:r>
                        <a:rPr lang="de-DE" sz="1800" u="sng" dirty="0"/>
                        <a:t>Endpunkt</a:t>
                      </a:r>
                      <a:r>
                        <a:rPr lang="de-DE" sz="1800" dirty="0"/>
                        <a:t>: Hospitalisierung o. Tod)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/>
                        <a:t>ca. 10x Reduktion der Viruslast am Tag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032961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20A0E6EE-93D9-4B1E-B308-B7733865A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7991"/>
            <a:ext cx="9144000" cy="639828"/>
          </a:xfrm>
          <a:prstGeom prst="rect">
            <a:avLst/>
          </a:prstGeom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734233B5-2A7C-4A3E-B921-D8E189BB415D}"/>
              </a:ext>
            </a:extLst>
          </p:cNvPr>
          <p:cNvCxnSpPr/>
          <p:nvPr/>
        </p:nvCxnSpPr>
        <p:spPr>
          <a:xfrm>
            <a:off x="2367280" y="5923280"/>
            <a:ext cx="41351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222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33A00BD-44A0-4653-AEC5-9D105DC1EA90}"/>
              </a:ext>
            </a:extLst>
          </p:cNvPr>
          <p:cNvGrpSpPr/>
          <p:nvPr/>
        </p:nvGrpSpPr>
        <p:grpSpPr>
          <a:xfrm>
            <a:off x="43087" y="780960"/>
            <a:ext cx="8885156" cy="2491831"/>
            <a:chOff x="-782320" y="640080"/>
            <a:chExt cx="9372836" cy="2756272"/>
          </a:xfrm>
        </p:grpSpPr>
        <p:pic>
          <p:nvPicPr>
            <p:cNvPr id="2" name="Grafik 1">
              <a:extLst>
                <a:ext uri="{FF2B5EF4-FFF2-40B4-BE49-F238E27FC236}">
                  <a16:creationId xmlns:a16="http://schemas.microsoft.com/office/drawing/2014/main" id="{8D4BB340-E94B-4F6F-B5F2-651594CF4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782320" y="1678425"/>
              <a:ext cx="9144000" cy="1717927"/>
            </a:xfrm>
            <a:prstGeom prst="rect">
              <a:avLst/>
            </a:prstGeom>
          </p:spPr>
        </p:pic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F9DCB48D-E7BA-40C4-BB70-097DCFD1A88B}"/>
                </a:ext>
              </a:extLst>
            </p:cNvPr>
            <p:cNvGrpSpPr/>
            <p:nvPr/>
          </p:nvGrpSpPr>
          <p:grpSpPr>
            <a:xfrm>
              <a:off x="249156" y="640080"/>
              <a:ext cx="8341360" cy="1038345"/>
              <a:chOff x="-71120" y="272663"/>
              <a:chExt cx="9144000" cy="1140398"/>
            </a:xfrm>
          </p:grpSpPr>
          <p:pic>
            <p:nvPicPr>
              <p:cNvPr id="4" name="Grafik 3">
                <a:extLst>
                  <a:ext uri="{FF2B5EF4-FFF2-40B4-BE49-F238E27FC236}">
                    <a16:creationId xmlns:a16="http://schemas.microsoft.com/office/drawing/2014/main" id="{B3DF6361-2A96-4191-8498-421674B22E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71120" y="272663"/>
                <a:ext cx="9144000" cy="344286"/>
              </a:xfrm>
              <a:prstGeom prst="rect">
                <a:avLst/>
              </a:prstGeom>
            </p:spPr>
          </p:pic>
          <p:pic>
            <p:nvPicPr>
              <p:cNvPr id="5" name="Grafik 4">
                <a:extLst>
                  <a:ext uri="{FF2B5EF4-FFF2-40B4-BE49-F238E27FC236}">
                    <a16:creationId xmlns:a16="http://schemas.microsoft.com/office/drawing/2014/main" id="{207A8F84-AB28-461D-8DBA-8E82E9D056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71120" y="563094"/>
                <a:ext cx="9144000" cy="849967"/>
              </a:xfrm>
              <a:prstGeom prst="rect">
                <a:avLst/>
              </a:prstGeom>
            </p:spPr>
          </p:pic>
        </p:grpSp>
      </p:grpSp>
      <p:sp>
        <p:nvSpPr>
          <p:cNvPr id="7" name="Textfeld 6">
            <a:extLst>
              <a:ext uri="{FF2B5EF4-FFF2-40B4-BE49-F238E27FC236}">
                <a16:creationId xmlns:a16="http://schemas.microsoft.com/office/drawing/2014/main" id="{09731370-FA25-4D67-A4F2-498F09AA65D9}"/>
              </a:ext>
            </a:extLst>
          </p:cNvPr>
          <p:cNvSpPr txBox="1"/>
          <p:nvPr/>
        </p:nvSpPr>
        <p:spPr>
          <a:xfrm>
            <a:off x="249156" y="43785"/>
            <a:ext cx="6257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chemeClr val="accent1"/>
                </a:solidFill>
              </a:rPr>
              <a:t>Wirksamkeit bei </a:t>
            </a:r>
            <a:r>
              <a:rPr lang="de-DE" sz="3200" b="1" dirty="0" err="1">
                <a:solidFill>
                  <a:schemeClr val="accent1"/>
                </a:solidFill>
              </a:rPr>
              <a:t>Omicron</a:t>
            </a:r>
            <a:r>
              <a:rPr lang="de-DE" sz="3200" b="1" dirty="0">
                <a:solidFill>
                  <a:schemeClr val="accent1"/>
                </a:solidFill>
              </a:rPr>
              <a:t>-Variante?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0352D118-57A8-421F-97C1-AE1B3404285B}"/>
              </a:ext>
            </a:extLst>
          </p:cNvPr>
          <p:cNvGrpSpPr/>
          <p:nvPr/>
        </p:nvGrpSpPr>
        <p:grpSpPr>
          <a:xfrm>
            <a:off x="2850442" y="3352713"/>
            <a:ext cx="5817785" cy="322840"/>
            <a:chOff x="2605327" y="5400410"/>
            <a:chExt cx="5817785" cy="322840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AC36877B-E36C-4A20-AC50-4A3DFA780738}"/>
                </a:ext>
              </a:extLst>
            </p:cNvPr>
            <p:cNvSpPr/>
            <p:nvPr/>
          </p:nvSpPr>
          <p:spPr>
            <a:xfrm>
              <a:off x="2605327" y="5400410"/>
              <a:ext cx="4170680" cy="28023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400" dirty="0">
                  <a:hlinkClick r:id="rId5"/>
                </a:rPr>
                <a:t>Variant Therapeutic in vitro Activity Visualization (nih.gov)</a:t>
              </a:r>
              <a:endParaRPr lang="de-DE" sz="1400" dirty="0"/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DAA880C8-476C-4150-B436-89FD57196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16629" y="5400410"/>
              <a:ext cx="2106483" cy="322840"/>
            </a:xfrm>
            <a:prstGeom prst="rect">
              <a:avLst/>
            </a:prstGeom>
          </p:spPr>
        </p:pic>
      </p:grp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349895AD-34B0-4374-AE8A-AC457A4F142A}"/>
              </a:ext>
            </a:extLst>
          </p:cNvPr>
          <p:cNvSpPr/>
          <p:nvPr/>
        </p:nvSpPr>
        <p:spPr>
          <a:xfrm>
            <a:off x="863600" y="2251341"/>
            <a:ext cx="731520" cy="2761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0748AD8C-B709-4D6F-913C-0E2C2E78702A}"/>
              </a:ext>
            </a:extLst>
          </p:cNvPr>
          <p:cNvSpPr/>
          <p:nvPr/>
        </p:nvSpPr>
        <p:spPr>
          <a:xfrm>
            <a:off x="863600" y="2782997"/>
            <a:ext cx="731520" cy="2761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D6D12BC4-8D7C-48EE-B3B2-5E0DFA5C00E0}"/>
              </a:ext>
            </a:extLst>
          </p:cNvPr>
          <p:cNvGrpSpPr/>
          <p:nvPr/>
        </p:nvGrpSpPr>
        <p:grpSpPr>
          <a:xfrm>
            <a:off x="753831" y="4063469"/>
            <a:ext cx="7694584" cy="2507440"/>
            <a:chOff x="695960" y="4394309"/>
            <a:chExt cx="7486304" cy="2313162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1D330AA-035B-4CF6-9E77-0DC4C540A5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41224" y="4484445"/>
              <a:ext cx="3241040" cy="2132890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38E2DAF5-B67F-4B96-A864-BBC493720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5960" y="4394309"/>
              <a:ext cx="3241040" cy="2313162"/>
            </a:xfrm>
            <a:prstGeom prst="rect">
              <a:avLst/>
            </a:prstGeom>
          </p:spPr>
        </p:pic>
      </p:grpSp>
      <p:sp>
        <p:nvSpPr>
          <p:cNvPr id="18" name="Textfeld 17">
            <a:extLst>
              <a:ext uri="{FF2B5EF4-FFF2-40B4-BE49-F238E27FC236}">
                <a16:creationId xmlns:a16="http://schemas.microsoft.com/office/drawing/2014/main" id="{1526FA55-1F16-4A5A-B200-37BCECC446B2}"/>
              </a:ext>
            </a:extLst>
          </p:cNvPr>
          <p:cNvSpPr txBox="1"/>
          <p:nvPr/>
        </p:nvSpPr>
        <p:spPr>
          <a:xfrm>
            <a:off x="6177280" y="6465203"/>
            <a:ext cx="227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Dobrowska</a:t>
            </a:r>
            <a:r>
              <a:rPr lang="de-DE" dirty="0"/>
              <a:t> et al. 2021</a:t>
            </a:r>
          </a:p>
        </p:txBody>
      </p:sp>
    </p:spTree>
    <p:extLst>
      <p:ext uri="{BB962C8B-B14F-4D97-AF65-F5344CB8AC3E}">
        <p14:creationId xmlns:p14="http://schemas.microsoft.com/office/powerpoint/2010/main" val="62370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C5EF496-0EC7-4E6C-A573-7D257505387C}"/>
              </a:ext>
            </a:extLst>
          </p:cNvPr>
          <p:cNvSpPr txBox="1"/>
          <p:nvPr/>
        </p:nvSpPr>
        <p:spPr>
          <a:xfrm>
            <a:off x="2501465" y="2497574"/>
            <a:ext cx="41410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>
                <a:solidFill>
                  <a:schemeClr val="accent1"/>
                </a:solidFill>
              </a:rPr>
              <a:t>Zusammenfassung</a:t>
            </a:r>
          </a:p>
        </p:txBody>
      </p:sp>
    </p:spTree>
    <p:extLst>
      <p:ext uri="{BB962C8B-B14F-4D97-AF65-F5344CB8AC3E}">
        <p14:creationId xmlns:p14="http://schemas.microsoft.com/office/powerpoint/2010/main" val="621708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C0EDE1B5-1DE6-42B4-B8B3-36489B5B4B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129972"/>
              </p:ext>
            </p:extLst>
          </p:nvPr>
        </p:nvGraphicFramePr>
        <p:xfrm>
          <a:off x="60959" y="88900"/>
          <a:ext cx="9022081" cy="6607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1">
                  <a:extLst>
                    <a:ext uri="{9D8B030D-6E8A-4147-A177-3AD203B41FA5}">
                      <a16:colId xmlns:a16="http://schemas.microsoft.com/office/drawing/2014/main" val="797434694"/>
                    </a:ext>
                  </a:extLst>
                </a:gridCol>
                <a:gridCol w="1534160">
                  <a:extLst>
                    <a:ext uri="{9D8B030D-6E8A-4147-A177-3AD203B41FA5}">
                      <a16:colId xmlns:a16="http://schemas.microsoft.com/office/drawing/2014/main" val="1699374170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3434453819"/>
                    </a:ext>
                  </a:extLst>
                </a:gridCol>
                <a:gridCol w="3911600">
                  <a:extLst>
                    <a:ext uri="{9D8B030D-6E8A-4147-A177-3AD203B41FA5}">
                      <a16:colId xmlns:a16="http://schemas.microsoft.com/office/drawing/2014/main" val="3706196099"/>
                    </a:ext>
                  </a:extLst>
                </a:gridCol>
              </a:tblGrid>
              <a:tr h="447040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PrEP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PEP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Milde/moderate COVID—19 mit RF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1452356"/>
                  </a:ext>
                </a:extLst>
              </a:tr>
              <a:tr h="7277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cap="all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Casirivimab</a:t>
                      </a:r>
                      <a:r>
                        <a:rPr lang="de-DE" sz="1400" b="1" kern="1200" cap="all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de-DE" sz="1400" b="1" kern="1200" cap="all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Imdevimab</a:t>
                      </a:r>
                      <a:endParaRPr lang="de-DE" sz="1400" b="1" kern="1200" cap="all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i.v.</a:t>
                      </a:r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de-DE" sz="1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s.c</a:t>
                      </a:r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HV-2093 (Phase I):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/>
                        <a:t>93% RRR </a:t>
                      </a:r>
                      <a:r>
                        <a:rPr lang="de-DE" sz="1200" dirty="0"/>
                        <a:t>für </a:t>
                      </a:r>
                      <a:r>
                        <a:rPr lang="de-DE" sz="1200" dirty="0" err="1"/>
                        <a:t>sympt</a:t>
                      </a:r>
                      <a:r>
                        <a:rPr lang="de-DE" sz="1200" dirty="0"/>
                        <a:t>. SARS-CoV-2-Infektion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COV-2069:</a:t>
                      </a:r>
                    </a:p>
                    <a:p>
                      <a:r>
                        <a:rPr lang="de-DE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81,4% RRR </a:t>
                      </a:r>
                      <a:r>
                        <a:rPr lang="de-DE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für </a:t>
                      </a:r>
                      <a:r>
                        <a:rPr lang="de-DE" sz="12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sympt</a:t>
                      </a:r>
                      <a:r>
                        <a:rPr lang="de-DE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SARS-CoV-2-Infektion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de-DE" sz="1400" dirty="0"/>
                        <a:t>COV-2067:</a:t>
                      </a:r>
                    </a:p>
                    <a:p>
                      <a:pPr lvl="0"/>
                      <a:r>
                        <a:rPr lang="de-DE" sz="1400" b="1" dirty="0"/>
                        <a:t>70,4% RRR für Hospitalisierung oder Tod </a:t>
                      </a:r>
                    </a:p>
                    <a:p>
                      <a:pPr lvl="0"/>
                      <a:r>
                        <a:rPr lang="de-DE" sz="1400" dirty="0"/>
                        <a:t>(bei 1,2g)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671247"/>
                  </a:ext>
                </a:extLst>
              </a:tr>
              <a:tr h="709930">
                <a:tc>
                  <a:txBody>
                    <a:bodyPr/>
                    <a:lstStyle/>
                    <a:p>
                      <a:pPr algn="l"/>
                      <a:r>
                        <a:rPr lang="de-DE" sz="1400" b="1" dirty="0">
                          <a:solidFill>
                            <a:schemeClr val="accent1"/>
                          </a:solidFill>
                        </a:rPr>
                        <a:t>REGDANVIMAB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err="1"/>
                        <a:t>i.v.</a:t>
                      </a:r>
                      <a:endParaRPr lang="de-D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CT-P59 3.2:</a:t>
                      </a:r>
                    </a:p>
                    <a:p>
                      <a:r>
                        <a:rPr lang="de-DE" sz="1400" b="1" dirty="0"/>
                        <a:t>54% RRR für Hospitalisierung, O2-Therapie oder Tod </a:t>
                      </a:r>
                    </a:p>
                    <a:p>
                      <a:r>
                        <a:rPr lang="de-DE" sz="1400" b="0" dirty="0"/>
                        <a:t>(bei 40 mg/kg)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580044"/>
                  </a:ext>
                </a:extLst>
              </a:tr>
              <a:tr h="918210">
                <a:tc>
                  <a:txBody>
                    <a:bodyPr/>
                    <a:lstStyle/>
                    <a:p>
                      <a:pPr algn="l"/>
                      <a:r>
                        <a:rPr lang="de-DE" sz="1400" b="1" dirty="0">
                          <a:solidFill>
                            <a:schemeClr val="accent1"/>
                          </a:solidFill>
                        </a:rPr>
                        <a:t>SOTROVIMAB</a:t>
                      </a:r>
                    </a:p>
                    <a:p>
                      <a:pPr algn="l"/>
                      <a:r>
                        <a:rPr lang="de-DE" sz="1400" b="1" dirty="0" err="1"/>
                        <a:t>i.v.</a:t>
                      </a:r>
                      <a:r>
                        <a:rPr lang="de-DE" sz="1400" b="1" dirty="0"/>
                        <a:t>  </a:t>
                      </a:r>
                    </a:p>
                    <a:p>
                      <a:pPr algn="l"/>
                      <a:r>
                        <a:rPr lang="de-DE" sz="1400" b="0" dirty="0"/>
                        <a:t>(</a:t>
                      </a:r>
                      <a:r>
                        <a:rPr lang="de-DE" sz="1400" b="0" dirty="0" err="1"/>
                        <a:t>i.m</a:t>
                      </a:r>
                      <a:r>
                        <a:rPr lang="de-DE" sz="1400" b="0" dirty="0"/>
                        <a:t>. in Testung)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COMET-ICE:</a:t>
                      </a:r>
                    </a:p>
                    <a:p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79% RRR für Hospitalisierung oder Tod 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7106142"/>
                  </a:ext>
                </a:extLst>
              </a:tr>
              <a:tr h="9182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chemeClr val="accent1"/>
                          </a:solidFill>
                        </a:rPr>
                        <a:t>TIXAGEVIMAB / CILGAVIMAB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i.m</a:t>
                      </a:r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PROVENT: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/>
                        <a:t>83% RRR </a:t>
                      </a:r>
                      <a:r>
                        <a:rPr lang="de-DE" sz="1200" dirty="0"/>
                        <a:t>für </a:t>
                      </a:r>
                      <a:r>
                        <a:rPr lang="de-DE" sz="1200" dirty="0" err="1"/>
                        <a:t>sympt</a:t>
                      </a:r>
                      <a:r>
                        <a:rPr lang="de-DE" sz="1200" dirty="0"/>
                        <a:t>. SARS-CoV-2-Infektion </a:t>
                      </a:r>
                      <a:r>
                        <a:rPr lang="de-DE" sz="1200" b="1" dirty="0"/>
                        <a:t>bis d183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STORM CHASER: </a:t>
                      </a:r>
                    </a:p>
                    <a:p>
                      <a:r>
                        <a:rPr lang="de-DE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33% RRR </a:t>
                      </a:r>
                      <a:r>
                        <a:rPr lang="de-DE" sz="1200" dirty="0"/>
                        <a:t>für </a:t>
                      </a:r>
                      <a:r>
                        <a:rPr lang="de-DE" sz="1200" dirty="0" err="1"/>
                        <a:t>sympt</a:t>
                      </a:r>
                      <a:r>
                        <a:rPr lang="de-DE" sz="1200" dirty="0"/>
                        <a:t>. SARS-CoV-2-Infektion</a:t>
                      </a:r>
                      <a:r>
                        <a:rPr lang="de-DE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statistisch nicht signifikant.</a:t>
                      </a:r>
                    </a:p>
                    <a:p>
                      <a:pPr lvl="0"/>
                      <a:r>
                        <a:rPr lang="en-US" sz="12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PCR-neg. Pat.: </a:t>
                      </a: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73% RRR </a:t>
                      </a:r>
                      <a:r>
                        <a:rPr lang="de-DE" sz="1200" dirty="0"/>
                        <a:t>für </a:t>
                      </a:r>
                      <a:r>
                        <a:rPr lang="de-DE" sz="1200" dirty="0" err="1"/>
                        <a:t>sympt</a:t>
                      </a:r>
                      <a:r>
                        <a:rPr lang="de-DE" sz="1200" dirty="0"/>
                        <a:t>. SARS-CoV-2-Infektion</a:t>
                      </a:r>
                      <a:endParaRPr lang="de-DE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de-DE" sz="1400" dirty="0"/>
                        <a:t>TACKLE: </a:t>
                      </a:r>
                    </a:p>
                    <a:p>
                      <a:pPr lvl="0"/>
                      <a:r>
                        <a:rPr lang="de-DE" sz="14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&lt;7d seit Symptombeginn</a:t>
                      </a: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 lvl="0"/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50% RRR für schweren COVID-19 oder Tod </a:t>
                      </a:r>
                    </a:p>
                    <a:p>
                      <a:pPr lvl="0"/>
                      <a:r>
                        <a:rPr lang="de-DE" sz="14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&lt;5d seit Symptombeginn:</a:t>
                      </a: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67% RRR für schweren COVID-19 oder Tod</a:t>
                      </a:r>
                    </a:p>
                    <a:p>
                      <a:pPr lvl="0"/>
                      <a:r>
                        <a:rPr lang="de-DE" sz="14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&lt;3d seit Symptombeginn:</a:t>
                      </a: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88% RRR für schweren COVID-19 oder Tod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588583"/>
                  </a:ext>
                </a:extLst>
              </a:tr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cap="all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Molnupiravir</a:t>
                      </a:r>
                      <a:endParaRPr lang="de-DE" sz="1400" b="1" kern="1200" cap="all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err="1"/>
                        <a:t>p.o</a:t>
                      </a:r>
                      <a:r>
                        <a:rPr lang="de-DE" sz="1400" b="1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 err="1"/>
                        <a:t>MOVe</a:t>
                      </a:r>
                      <a:r>
                        <a:rPr lang="de-DE" sz="1200" dirty="0"/>
                        <a:t>-AHEAD (</a:t>
                      </a:r>
                      <a:r>
                        <a:rPr lang="de-DE" sz="1200" dirty="0" err="1"/>
                        <a:t>ongoing</a:t>
                      </a:r>
                      <a:r>
                        <a:rPr lang="de-DE" sz="1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/>
                        <a:t>MOVe</a:t>
                      </a:r>
                      <a:r>
                        <a:rPr lang="de-DE" sz="1400" dirty="0"/>
                        <a:t>-OUT: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&lt;</a:t>
                      </a:r>
                      <a:r>
                        <a:rPr lang="de-DE" sz="1400" u="sng" dirty="0"/>
                        <a:t>5d seit Symptombeginn</a:t>
                      </a:r>
                      <a:r>
                        <a:rPr lang="de-DE" sz="1400" dirty="0"/>
                        <a:t>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Ca. 30% RRR für Hospitalisierung oder Tod, </a:t>
                      </a:r>
                      <a:r>
                        <a:rPr lang="de-DE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NNT 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601768"/>
                  </a:ext>
                </a:extLst>
              </a:tr>
              <a:tr h="9182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cap="all" dirty="0" err="1">
                          <a:solidFill>
                            <a:schemeClr val="accent1"/>
                          </a:solidFill>
                        </a:rPr>
                        <a:t>Nirmatrelvir</a:t>
                      </a:r>
                      <a:r>
                        <a:rPr lang="de-DE" sz="1400" b="1" cap="all" dirty="0">
                          <a:solidFill>
                            <a:schemeClr val="accent1"/>
                          </a:solidFill>
                        </a:rPr>
                        <a:t> UND RITONAVIR </a:t>
                      </a:r>
                      <a:r>
                        <a:rPr lang="de-DE" sz="1400" b="1" dirty="0" err="1"/>
                        <a:t>p.o</a:t>
                      </a:r>
                      <a:r>
                        <a:rPr lang="de-DE" sz="1400" b="1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 err="1"/>
                        <a:t>ongoing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EPIC-HR: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de-DE" sz="1400" u="sng" dirty="0"/>
                        <a:t>&lt;3d seit Symptombeginn</a:t>
                      </a:r>
                      <a:r>
                        <a:rPr lang="de-DE" sz="1400" dirty="0"/>
                        <a:t>: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de-DE" sz="1400" b="1" dirty="0"/>
                        <a:t>89% RRR </a:t>
                      </a:r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für Hospitalisierung oder Tod</a:t>
                      </a:r>
                      <a:endParaRPr lang="de-DE" sz="1400" b="1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de-DE" sz="1400" dirty="0"/>
                        <a:t>&lt;</a:t>
                      </a:r>
                      <a:r>
                        <a:rPr lang="de-DE" sz="1400" u="sng" dirty="0"/>
                        <a:t>5d seit Symptombeginn</a:t>
                      </a:r>
                      <a:r>
                        <a:rPr lang="de-DE" sz="1400" dirty="0"/>
                        <a:t>: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de-DE" sz="1400" b="1" dirty="0"/>
                        <a:t>88% RRR </a:t>
                      </a:r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für Hospitalisierung oder Tod, </a:t>
                      </a:r>
                      <a:r>
                        <a:rPr lang="de-DE" sz="1400" b="0" dirty="0"/>
                        <a:t>NNT 18,9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5800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4467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C0EDE1B5-1DE6-42B4-B8B3-36489B5B4B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438520"/>
              </p:ext>
            </p:extLst>
          </p:nvPr>
        </p:nvGraphicFramePr>
        <p:xfrm>
          <a:off x="60959" y="121634"/>
          <a:ext cx="9022082" cy="6614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081">
                  <a:extLst>
                    <a:ext uri="{9D8B030D-6E8A-4147-A177-3AD203B41FA5}">
                      <a16:colId xmlns:a16="http://schemas.microsoft.com/office/drawing/2014/main" val="797434694"/>
                    </a:ext>
                  </a:extLst>
                </a:gridCol>
                <a:gridCol w="1217504">
                  <a:extLst>
                    <a:ext uri="{9D8B030D-6E8A-4147-A177-3AD203B41FA5}">
                      <a16:colId xmlns:a16="http://schemas.microsoft.com/office/drawing/2014/main" val="1699374170"/>
                    </a:ext>
                  </a:extLst>
                </a:gridCol>
                <a:gridCol w="2714416">
                  <a:extLst>
                    <a:ext uri="{9D8B030D-6E8A-4147-A177-3AD203B41FA5}">
                      <a16:colId xmlns:a16="http://schemas.microsoft.com/office/drawing/2014/main" val="1681440560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3434453819"/>
                    </a:ext>
                  </a:extLst>
                </a:gridCol>
                <a:gridCol w="2377441">
                  <a:extLst>
                    <a:ext uri="{9D8B030D-6E8A-4147-A177-3AD203B41FA5}">
                      <a16:colId xmlns:a16="http://schemas.microsoft.com/office/drawing/2014/main" val="3706196099"/>
                    </a:ext>
                  </a:extLst>
                </a:gridCol>
              </a:tblGrid>
              <a:tr h="261620"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Wirksamkeit </a:t>
                      </a:r>
                      <a:r>
                        <a:rPr lang="de-DE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Omicron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Sicherheit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Zulassung EU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Verfügbarkeit in DEU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1452356"/>
                  </a:ext>
                </a:extLst>
              </a:tr>
              <a:tr h="9182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cap="all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Casirivimab</a:t>
                      </a:r>
                      <a:r>
                        <a:rPr lang="de-DE" sz="1400" b="1" kern="1200" cap="all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de-DE" sz="1400" b="1" kern="1200" cap="all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Imdevimab</a:t>
                      </a:r>
                      <a:endParaRPr lang="de-DE" sz="1400" b="1" kern="1200" cap="all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i.v.</a:t>
                      </a:r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de-DE" sz="1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s.c</a:t>
                      </a:r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1" kern="1200" cap="all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/>
                        <a:t>NEIN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de-DE" sz="1200" b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Gut,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meistens ISR,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potenziell allergische Reaktionen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bis Anaphylaxie</a:t>
                      </a:r>
                    </a:p>
                    <a:p>
                      <a:pPr algn="ctr"/>
                      <a:endParaRPr lang="de-DE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 </a:t>
                      </a:r>
                    </a:p>
                    <a:p>
                      <a:pPr algn="ctr"/>
                      <a:r>
                        <a:rPr lang="de-DE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(Therapie und Prophylaxe)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de-DE" sz="2000" b="1" dirty="0">
                          <a:solidFill>
                            <a:srgbClr val="FF0000"/>
                          </a:solidFill>
                        </a:rPr>
                        <a:t>JA </a:t>
                      </a:r>
                    </a:p>
                    <a:p>
                      <a:pPr lvl="0" algn="ctr"/>
                      <a:r>
                        <a:rPr lang="de-DE" sz="1400" dirty="0"/>
                        <a:t>(aktuell ca. 60.000 Dosen pandemische Ware; zugelassene Ware: </a:t>
                      </a:r>
                      <a:r>
                        <a:rPr lang="de-DE" sz="1400" dirty="0" err="1"/>
                        <a:t>whs</a:t>
                      </a:r>
                      <a:r>
                        <a:rPr lang="de-DE" sz="1400" dirty="0"/>
                        <a:t>. erst im/nach dem 2Q 2022)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671247"/>
                  </a:ext>
                </a:extLst>
              </a:tr>
              <a:tr h="831468">
                <a:tc>
                  <a:txBody>
                    <a:bodyPr/>
                    <a:lstStyle/>
                    <a:p>
                      <a:pPr algn="l"/>
                      <a:r>
                        <a:rPr lang="de-DE" sz="1400" b="1" dirty="0">
                          <a:solidFill>
                            <a:schemeClr val="accent1"/>
                          </a:solidFill>
                        </a:rPr>
                        <a:t>REGDANVIMAB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err="1"/>
                        <a:t>i.v.</a:t>
                      </a:r>
                      <a:endParaRPr lang="de-DE" sz="1400" b="1" dirty="0"/>
                    </a:p>
                    <a:p>
                      <a:pPr algn="l"/>
                      <a:endParaRPr lang="de-DE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/>
                        <a:t>NEIN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solidFill>
                            <a:srgbClr val="FF0000"/>
                          </a:solidFill>
                        </a:rPr>
                        <a:t>JA</a:t>
                      </a:r>
                      <a:r>
                        <a:rPr lang="de-DE" sz="2000" b="1" dirty="0"/>
                        <a:t> </a:t>
                      </a:r>
                    </a:p>
                    <a:p>
                      <a:pPr algn="ctr"/>
                      <a:r>
                        <a:rPr lang="de-DE" sz="1200" dirty="0"/>
                        <a:t>(Therapie)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/>
                        <a:t>NEIN</a:t>
                      </a:r>
                    </a:p>
                    <a:p>
                      <a:pPr algn="ctr"/>
                      <a:r>
                        <a:rPr lang="de-DE" sz="1400" b="0" dirty="0"/>
                        <a:t>(Beschaffung wird geprüft)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580044"/>
                  </a:ext>
                </a:extLst>
              </a:tr>
              <a:tr h="918210">
                <a:tc>
                  <a:txBody>
                    <a:bodyPr/>
                    <a:lstStyle/>
                    <a:p>
                      <a:pPr algn="l"/>
                      <a:r>
                        <a:rPr lang="de-DE" sz="1400" b="1" dirty="0">
                          <a:solidFill>
                            <a:schemeClr val="accent1"/>
                          </a:solidFill>
                        </a:rPr>
                        <a:t>SOTROVIMAB</a:t>
                      </a:r>
                    </a:p>
                    <a:p>
                      <a:pPr algn="l"/>
                      <a:r>
                        <a:rPr lang="de-DE" sz="1400" b="1" dirty="0" err="1"/>
                        <a:t>i.v.</a:t>
                      </a:r>
                      <a:r>
                        <a:rPr lang="de-DE" sz="1400" b="1" dirty="0"/>
                        <a:t>  </a:t>
                      </a:r>
                    </a:p>
                    <a:p>
                      <a:pPr algn="l"/>
                      <a:r>
                        <a:rPr lang="de-DE" sz="1400" b="0" dirty="0"/>
                        <a:t>(</a:t>
                      </a:r>
                      <a:r>
                        <a:rPr lang="de-DE" sz="1400" b="0" dirty="0" err="1"/>
                        <a:t>i.m</a:t>
                      </a:r>
                      <a:r>
                        <a:rPr lang="de-DE" sz="1400" b="0" dirty="0"/>
                        <a:t>. in Testung)</a:t>
                      </a:r>
                    </a:p>
                    <a:p>
                      <a:pPr algn="l"/>
                      <a:endParaRPr lang="de-DE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solidFill>
                            <a:srgbClr val="FF0000"/>
                          </a:solidFill>
                        </a:rPr>
                        <a:t>JA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de-DE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solidFill>
                            <a:srgbClr val="FF0000"/>
                          </a:solidFill>
                        </a:rPr>
                        <a:t>JA</a:t>
                      </a:r>
                    </a:p>
                    <a:p>
                      <a:pPr algn="ctr"/>
                      <a:r>
                        <a:rPr lang="de-DE" sz="1200" dirty="0"/>
                        <a:t>(Therapie)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/>
                        <a:t>NEIN</a:t>
                      </a:r>
                    </a:p>
                    <a:p>
                      <a:pPr algn="ctr"/>
                      <a:r>
                        <a:rPr lang="de-DE" sz="1400" dirty="0"/>
                        <a:t>(</a:t>
                      </a:r>
                      <a:r>
                        <a:rPr lang="de-DE" sz="1400" dirty="0" err="1"/>
                        <a:t>joint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procurement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agreement</a:t>
                      </a:r>
                      <a:r>
                        <a:rPr lang="de-DE" sz="1400" dirty="0"/>
                        <a:t>; </a:t>
                      </a:r>
                      <a:r>
                        <a:rPr lang="de-DE" sz="1400" dirty="0" err="1"/>
                        <a:t>whs</a:t>
                      </a:r>
                      <a:r>
                        <a:rPr lang="de-DE" sz="1400" dirty="0"/>
                        <a:t>. </a:t>
                      </a:r>
                      <a:r>
                        <a:rPr lang="de-DE" sz="1400" b="1" dirty="0"/>
                        <a:t>Ende Januar </a:t>
                      </a:r>
                      <a:r>
                        <a:rPr lang="de-DE" sz="1400" dirty="0"/>
                        <a:t>verfügbar)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7106142"/>
                  </a:ext>
                </a:extLst>
              </a:tr>
              <a:tr h="9182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chemeClr val="accent1"/>
                          </a:solidFill>
                        </a:rPr>
                        <a:t>TIXAGEVIMAB / CILGAVIMAB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i.m</a:t>
                      </a:r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1" kern="1200" cap="all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/>
                        <a:t>(?)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de-DE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NEIN</a:t>
                      </a:r>
                    </a:p>
                    <a:p>
                      <a:pPr algn="ctr"/>
                      <a:r>
                        <a:rPr lang="de-DE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de-DE" sz="12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rolling</a:t>
                      </a:r>
                      <a:r>
                        <a:rPr lang="de-DE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review)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de-DE" sz="2000" b="1" dirty="0"/>
                        <a:t>NEIN</a:t>
                      </a:r>
                    </a:p>
                    <a:p>
                      <a:pPr lvl="0" algn="ctr"/>
                      <a:r>
                        <a:rPr lang="de-DE" sz="1400" dirty="0"/>
                        <a:t>(Verhandlungen mit der Firma; </a:t>
                      </a:r>
                      <a:r>
                        <a:rPr lang="de-DE" sz="1400" dirty="0" err="1"/>
                        <a:t>whs</a:t>
                      </a:r>
                      <a:r>
                        <a:rPr lang="de-DE" sz="1400" dirty="0"/>
                        <a:t>. </a:t>
                      </a:r>
                      <a:r>
                        <a:rPr lang="de-DE" sz="1400" b="1" dirty="0"/>
                        <a:t>im Februar </a:t>
                      </a:r>
                      <a:r>
                        <a:rPr lang="de-DE" sz="1400" dirty="0"/>
                        <a:t>verfügbar)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588583"/>
                  </a:ext>
                </a:extLst>
              </a:tr>
              <a:tr h="9182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cap="all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Molnupiravir</a:t>
                      </a:r>
                      <a:endParaRPr lang="de-DE" sz="1400" b="1" kern="1200" cap="all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err="1"/>
                        <a:t>p.o</a:t>
                      </a:r>
                      <a:r>
                        <a:rPr lang="de-DE" sz="1400" b="1" dirty="0"/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1" kern="1200" cap="all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solidFill>
                            <a:srgbClr val="FF0000"/>
                          </a:solidFill>
                        </a:rPr>
                        <a:t>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Gute Verträglichkeit, </a:t>
                      </a:r>
                      <a:r>
                        <a:rPr lang="de-DE" sz="1200" b="1" dirty="0" err="1"/>
                        <a:t>Embrotox</a:t>
                      </a:r>
                      <a:r>
                        <a:rPr lang="de-DE" sz="1200" b="1" dirty="0"/>
                        <a:t>., ggf. </a:t>
                      </a:r>
                      <a:r>
                        <a:rPr lang="de-DE" sz="1200" b="1" dirty="0" err="1"/>
                        <a:t>Karzinogenese</a:t>
                      </a:r>
                      <a:r>
                        <a:rPr lang="de-DE" sz="1200" b="1" dirty="0"/>
                        <a:t>, Risiko Mutagenese/VOC, keine Daten bei GFR&lt;30 und eingeschränkter Leberfunktion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/>
                        <a:t>NEIN</a:t>
                      </a:r>
                    </a:p>
                    <a:p>
                      <a:pPr algn="ctr"/>
                      <a:r>
                        <a:rPr lang="de-DE" sz="1200" dirty="0"/>
                        <a:t>(</a:t>
                      </a:r>
                      <a:r>
                        <a:rPr lang="de-DE" sz="1200" dirty="0" err="1"/>
                        <a:t>rolling</a:t>
                      </a:r>
                      <a:r>
                        <a:rPr lang="de-DE" sz="1200" dirty="0"/>
                        <a:t> review; Empfehlung der EMA 19.11)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(aktuell 80.000 Dosen pandemische Ware)</a:t>
                      </a:r>
                      <a:endParaRPr lang="de-DE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601768"/>
                  </a:ext>
                </a:extLst>
              </a:tr>
              <a:tr h="9182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cap="all" dirty="0" err="1">
                          <a:solidFill>
                            <a:schemeClr val="accent1"/>
                          </a:solidFill>
                        </a:rPr>
                        <a:t>Nirmatrelvir</a:t>
                      </a:r>
                      <a:r>
                        <a:rPr lang="de-DE" sz="1400" b="1" cap="all" dirty="0">
                          <a:solidFill>
                            <a:schemeClr val="accent1"/>
                          </a:solidFill>
                        </a:rPr>
                        <a:t> UND RITONAVIR </a:t>
                      </a:r>
                      <a:r>
                        <a:rPr lang="de-DE" sz="1400" b="1" dirty="0" err="1"/>
                        <a:t>p.o</a:t>
                      </a:r>
                      <a:r>
                        <a:rPr lang="de-DE" sz="1400" b="1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solidFill>
                            <a:srgbClr val="FF0000"/>
                          </a:solidFill>
                        </a:rPr>
                        <a:t>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Gute Verträglichkeit, zahlreiche Interaktionen von Ritonavir (individuelle Risikoabschätzung nötig!)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/>
                        <a:t>NEIN</a:t>
                      </a:r>
                    </a:p>
                    <a:p>
                      <a:pPr algn="ctr"/>
                      <a:r>
                        <a:rPr lang="de-DE" sz="1200" dirty="0"/>
                        <a:t>(</a:t>
                      </a:r>
                      <a:r>
                        <a:rPr lang="de-DE" sz="1200" dirty="0" err="1"/>
                        <a:t>rolling</a:t>
                      </a:r>
                      <a:r>
                        <a:rPr lang="de-DE" sz="1200" dirty="0"/>
                        <a:t> review, Empfehlung der EMA 16.12)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/>
                        <a:t>NEIN</a:t>
                      </a:r>
                    </a:p>
                    <a:p>
                      <a:pPr algn="ctr"/>
                      <a:r>
                        <a:rPr lang="de-DE" sz="1400" b="0" dirty="0"/>
                        <a:t>(</a:t>
                      </a:r>
                      <a:r>
                        <a:rPr lang="de-DE" sz="1400" b="0" dirty="0" err="1"/>
                        <a:t>whs</a:t>
                      </a:r>
                      <a:r>
                        <a:rPr lang="de-DE" sz="1400" b="0" dirty="0"/>
                        <a:t>. </a:t>
                      </a:r>
                      <a:r>
                        <a:rPr lang="de-DE" sz="1400" b="1" dirty="0"/>
                        <a:t>im Januar </a:t>
                      </a:r>
                      <a:r>
                        <a:rPr lang="de-DE" sz="1400" b="0" dirty="0"/>
                        <a:t>verfügbar)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5800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0595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533B9B10-AF0A-4D63-965B-7BD78F2A539A}"/>
              </a:ext>
            </a:extLst>
          </p:cNvPr>
          <p:cNvSpPr/>
          <p:nvPr/>
        </p:nvSpPr>
        <p:spPr>
          <a:xfrm>
            <a:off x="132080" y="124020"/>
            <a:ext cx="8879840" cy="2983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32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Health Perspektive: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Patientenpopulation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(mit Indikationen und Kontraindikationen)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de-DE" sz="16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Risiko für schweren COVID-19-Verlauf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de-DE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ca.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600" b="1" dirty="0"/>
              <a:t>10,42 Mio. (7,65-14,25)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de-DE" sz="16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Patientenpopulation für </a:t>
            </a:r>
            <a:r>
              <a:rPr lang="de-DE" sz="1600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de-DE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ca. 65 Tsd. (31-93)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Einschränkungen bei Therapie/Prophylaxe mit </a:t>
            </a:r>
            <a:r>
              <a:rPr 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Molnupiravir</a:t>
            </a: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Sichere Kontrazeption, keine/eingeschränkte Datenlage bei Nieren-/Leberinsuffizienz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Einschränkungen bei Therapie/Prophylaxe mit </a:t>
            </a:r>
            <a:r>
              <a:rPr 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Paxlovid</a:t>
            </a: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Risiko gravierender Medikamenteninteraktionen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6F18AA0-CE64-411A-A8D8-C32F61C0290B}"/>
              </a:ext>
            </a:extLst>
          </p:cNvPr>
          <p:cNvSpPr txBox="1"/>
          <p:nvPr/>
        </p:nvSpPr>
        <p:spPr>
          <a:xfrm>
            <a:off x="132080" y="2888377"/>
            <a:ext cx="8747760" cy="1134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sz="16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Erzielter Benefit 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(z.B. Verhinderung der Hospitalisierung) auf individueller und gesellschaftlicher Ebene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de-DE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70-85% RRR 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beim Einsatz vom </a:t>
            </a:r>
            <a:r>
              <a:rPr lang="de-DE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nmAb</a:t>
            </a:r>
            <a:endParaRPr lang="de-DE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Ca. </a:t>
            </a:r>
            <a:r>
              <a:rPr lang="de-DE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30% RRR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beim Einsatz von </a:t>
            </a:r>
            <a:r>
              <a:rPr lang="de-DE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Molnupiravir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(Cave! Einschränkungen)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Ca. </a:t>
            </a:r>
            <a:r>
              <a:rPr lang="de-DE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89% RRR 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beim Einsatz von </a:t>
            </a:r>
            <a:r>
              <a:rPr lang="de-DE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Paxlovid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(Cave! Einschränkungen)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E55885B-3743-4913-9735-8916FE4D9D89}"/>
              </a:ext>
            </a:extLst>
          </p:cNvPr>
          <p:cNvSpPr txBox="1"/>
          <p:nvPr/>
        </p:nvSpPr>
        <p:spPr>
          <a:xfrm>
            <a:off x="132080" y="4155440"/>
            <a:ext cx="7453194" cy="1134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sz="16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Risiken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der breiten Anwendung auf individueller und gesellschaftlicher Ebene</a:t>
            </a:r>
          </a:p>
          <a:p>
            <a:pPr marL="742950" lvl="1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de-DE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Nebenwirkungen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(Mutagenese, </a:t>
            </a:r>
            <a:r>
              <a:rPr 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Teratogenese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Medikamenteninteraktionen…)</a:t>
            </a:r>
          </a:p>
          <a:p>
            <a:pPr marL="742950" lvl="1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de-DE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Virale Mutagenese? VOC?</a:t>
            </a:r>
          </a:p>
          <a:p>
            <a:pPr marL="742950" lvl="1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de-DE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Resistenzen?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5794B97-59B6-4D34-AD07-C70A1323FF63}"/>
              </a:ext>
            </a:extLst>
          </p:cNvPr>
          <p:cNvSpPr txBox="1"/>
          <p:nvPr/>
        </p:nvSpPr>
        <p:spPr>
          <a:xfrm>
            <a:off x="132080" y="5422503"/>
            <a:ext cx="5972661" cy="8962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sz="16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Verfügbarkeit </a:t>
            </a:r>
          </a:p>
          <a:p>
            <a:pPr marL="742950" lvl="1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begrenzt (derzeit nicht regulär verfügbar, komplexe </a:t>
            </a:r>
            <a:r>
              <a:rPr 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Logisitik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FF02CD7-1C0A-4F14-91B1-92430FEC876B}"/>
              </a:ext>
            </a:extLst>
          </p:cNvPr>
          <p:cNvSpPr txBox="1"/>
          <p:nvPr/>
        </p:nvSpPr>
        <p:spPr>
          <a:xfrm>
            <a:off x="132080" y="6105414"/>
            <a:ext cx="550080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chemeClr val="accent1"/>
                </a:solidFill>
              </a:rPr>
              <a:t>Durchführbarkeit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600" dirty="0"/>
              <a:t>Therapie: </a:t>
            </a:r>
            <a:r>
              <a:rPr lang="de-DE" sz="1600" dirty="0" err="1"/>
              <a:t>i.v.</a:t>
            </a:r>
            <a:r>
              <a:rPr lang="de-DE" sz="1600" dirty="0"/>
              <a:t>-Gabe vs. </a:t>
            </a:r>
            <a:r>
              <a:rPr lang="de-DE" sz="1600" dirty="0" err="1"/>
              <a:t>p.o</a:t>
            </a:r>
            <a:r>
              <a:rPr lang="de-DE" sz="1600" dirty="0"/>
              <a:t>. bei infektiösen Patienten?</a:t>
            </a:r>
          </a:p>
          <a:p>
            <a:r>
              <a:rPr lang="de-DE" dirty="0"/>
              <a:t> </a:t>
            </a:r>
          </a:p>
          <a:p>
            <a:r>
              <a:rPr lang="de-D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8205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C5EF496-0EC7-4E6C-A573-7D257505387C}"/>
              </a:ext>
            </a:extLst>
          </p:cNvPr>
          <p:cNvSpPr txBox="1"/>
          <p:nvPr/>
        </p:nvSpPr>
        <p:spPr>
          <a:xfrm>
            <a:off x="764105" y="2721114"/>
            <a:ext cx="78944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>
                <a:solidFill>
                  <a:schemeClr val="accent1"/>
                </a:solidFill>
              </a:rPr>
              <a:t>Vielen Dank für die Aufmerksamkeit</a:t>
            </a:r>
          </a:p>
        </p:txBody>
      </p:sp>
    </p:spTree>
    <p:extLst>
      <p:ext uri="{BB962C8B-B14F-4D97-AF65-F5344CB8AC3E}">
        <p14:creationId xmlns:p14="http://schemas.microsoft.com/office/powerpoint/2010/main" val="2301884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0E2547E7-4DFD-497F-AF71-3D53B8F8D5B1}"/>
              </a:ext>
            </a:extLst>
          </p:cNvPr>
          <p:cNvSpPr/>
          <p:nvPr/>
        </p:nvSpPr>
        <p:spPr>
          <a:xfrm>
            <a:off x="274320" y="772185"/>
            <a:ext cx="8412480" cy="2451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sz="1600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Neutralisierende</a:t>
            </a:r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monoklonale</a:t>
            </a:r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Antikörper</a:t>
            </a:r>
            <a:endParaRPr lang="de-DE" sz="16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de-DE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Casirivimab</a:t>
            </a:r>
            <a:r>
              <a:rPr lang="de-DE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de-DE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Imdevimab</a:t>
            </a:r>
            <a:r>
              <a:rPr lang="de-DE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Ronapreve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Fa. REGENERON </a:t>
            </a: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+mj-lt"/>
              <a:buAutoNum type="romanLcPeriod"/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zugelassen, verfügbar als Regn-CoV-2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de-DE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Regdanvimab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Regkirona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Fa. </a:t>
            </a:r>
            <a:r>
              <a:rPr 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Celltrion</a:t>
            </a: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+mj-lt"/>
              <a:buAutoNum type="romanLcPeriod"/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zugelassen, derzeit nicht verfügbar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Sotrovimab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Xevudy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Fa. GSK</a:t>
            </a: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+mj-lt"/>
              <a:buAutoNum type="romanLcPeriod"/>
            </a:pP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zugelassen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joint procurement,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verfügbar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whs. Ende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Januar</a:t>
            </a: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Tixagevimab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(AZD8895) und </a:t>
            </a: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Cilgavimab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(AZD1061)</a:t>
            </a:r>
            <a:r>
              <a:rPr lang="de-DE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Evusheld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AZD7442), Fa. AstraZeneca</a:t>
            </a: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Font typeface="+mj-lt"/>
              <a:buAutoNum type="romanLcPeriod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rolling review</a:t>
            </a:r>
            <a:endParaRPr lang="de-D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1F56C37-9491-4A97-9B04-2897BE616D72}"/>
              </a:ext>
            </a:extLst>
          </p:cNvPr>
          <p:cNvSpPr/>
          <p:nvPr/>
        </p:nvSpPr>
        <p:spPr>
          <a:xfrm>
            <a:off x="274320" y="3234458"/>
            <a:ext cx="8524240" cy="2188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 </a:t>
            </a:r>
            <a:r>
              <a:rPr lang="en-US" sz="1600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Antivirale</a:t>
            </a:r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orale</a:t>
            </a:r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Medikamente</a:t>
            </a:r>
            <a:endParaRPr lang="de-DE" sz="16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Molnupiravir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Lagevrio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Fa Merck/MSD</a:t>
            </a: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+mj-lt"/>
              <a:buAutoNum type="romanLcPeriod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UK zugelassen, EMA: pos. Bewertung mit Empfehlung zum Einsatz als individueller Heilversuch; verfügbar</a:t>
            </a: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en-US" sz="16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Nirmatrelvir</a:t>
            </a:r>
            <a:r>
              <a:rPr lang="en-US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/Ritonavir </a:t>
            </a:r>
            <a:r>
              <a:rPr 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6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Paxlovid</a:t>
            </a:r>
            <a:r>
              <a:rPr 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), Fa. Pfizer</a:t>
            </a:r>
          </a:p>
          <a:p>
            <a:pPr marL="1314450" lvl="2" indent="-400050">
              <a:lnSpc>
                <a:spcPct val="107000"/>
              </a:lnSpc>
              <a:buFont typeface="+mj-lt"/>
              <a:buAutoNum type="romanLcPeriod"/>
            </a:pPr>
            <a:r>
              <a:rPr 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In rolling review, 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EMA: pos. Bewertung mit Empfehlung zum Einsatz als individueller Heilversuch,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verfügbar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whs.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noch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Januar</a:t>
            </a: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14450" lvl="2" indent="-400050">
              <a:lnSpc>
                <a:spcPct val="107000"/>
              </a:lnSpc>
              <a:buFont typeface="+mj-lt"/>
              <a:buAutoNum type="romanLcPeriod"/>
            </a:pPr>
            <a:endParaRPr lang="de-DE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D9A9D04-DDD3-4F3D-B28A-26F902E3E002}"/>
              </a:ext>
            </a:extLst>
          </p:cNvPr>
          <p:cNvSpPr/>
          <p:nvPr/>
        </p:nvSpPr>
        <p:spPr>
          <a:xfrm>
            <a:off x="274320" y="5379607"/>
            <a:ext cx="8219440" cy="1134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sz="1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de-DE" sz="16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  Antiinflammatorische Medikamente in der frühen Phase, </a:t>
            </a:r>
            <a:r>
              <a:rPr lang="de-DE" sz="1600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supportive</a:t>
            </a:r>
            <a:r>
              <a:rPr lang="de-DE" sz="16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Therapie</a:t>
            </a:r>
          </a:p>
          <a:p>
            <a:pPr lvl="1">
              <a:lnSpc>
                <a:spcPct val="107000"/>
              </a:lnSpc>
              <a:spcAft>
                <a:spcPts val="0"/>
              </a:spcAft>
            </a:pPr>
            <a:r>
              <a:rPr 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Fluvoxamin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Inhalative Kortikosteroide (z.B. </a:t>
            </a:r>
            <a:r>
              <a:rPr 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Budesonid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Vitamin D, Azithromycin, ASS, Colchicin …….</a:t>
            </a:r>
          </a:p>
          <a:p>
            <a:pPr lvl="1">
              <a:lnSpc>
                <a:spcPct val="107000"/>
              </a:lnSpc>
              <a:spcAft>
                <a:spcPts val="0"/>
              </a:spcAft>
            </a:pPr>
            <a:r>
              <a:rPr lang="de-DE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de-DE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off-label </a:t>
            </a:r>
            <a:r>
              <a:rPr lang="de-DE" sz="16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</a:t>
            </a:r>
            <a:endParaRPr lang="de-DE" sz="16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681A569-807E-4629-89EE-01E20AC4F921}"/>
              </a:ext>
            </a:extLst>
          </p:cNvPr>
          <p:cNvSpPr txBox="1"/>
          <p:nvPr/>
        </p:nvSpPr>
        <p:spPr>
          <a:xfrm>
            <a:off x="274320" y="166796"/>
            <a:ext cx="8487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Potenzielle Arzneimittel für die Therapie oder Prophylaxe für den ambulanten Bereich: 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2E54DBA-9702-43B5-BA1A-4C46FFBC64EB}"/>
              </a:ext>
            </a:extLst>
          </p:cNvPr>
          <p:cNvSpPr/>
          <p:nvPr/>
        </p:nvSpPr>
        <p:spPr>
          <a:xfrm>
            <a:off x="152400" y="690880"/>
            <a:ext cx="8839200" cy="44245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8176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6D6AB04-F564-4152-A385-E24687B00120}"/>
              </a:ext>
            </a:extLst>
          </p:cNvPr>
          <p:cNvSpPr txBox="1"/>
          <p:nvPr/>
        </p:nvSpPr>
        <p:spPr>
          <a:xfrm>
            <a:off x="166961" y="2509262"/>
            <a:ext cx="90786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>
                <a:solidFill>
                  <a:schemeClr val="accent1"/>
                </a:solidFill>
              </a:rPr>
              <a:t>Neutralisierende monoklonale Antikörper</a:t>
            </a:r>
          </a:p>
        </p:txBody>
      </p:sp>
    </p:spTree>
    <p:extLst>
      <p:ext uri="{BB962C8B-B14F-4D97-AF65-F5344CB8AC3E}">
        <p14:creationId xmlns:p14="http://schemas.microsoft.com/office/powerpoint/2010/main" val="1336112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EC91C9A-A0A1-464A-AD60-7AA7521E5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65" y="209935"/>
            <a:ext cx="8463076" cy="3325745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23A46923-9178-4164-AA1F-019CF6586B58}"/>
              </a:ext>
            </a:extLst>
          </p:cNvPr>
          <p:cNvSpPr/>
          <p:nvPr/>
        </p:nvSpPr>
        <p:spPr>
          <a:xfrm>
            <a:off x="4978400" y="2174240"/>
            <a:ext cx="985520" cy="2946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9EE9342D-77A9-430E-AA1A-F9099E6C0BCE}"/>
              </a:ext>
            </a:extLst>
          </p:cNvPr>
          <p:cNvSpPr/>
          <p:nvPr/>
        </p:nvSpPr>
        <p:spPr>
          <a:xfrm>
            <a:off x="6431280" y="2834640"/>
            <a:ext cx="985520" cy="3149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9AC73D7C-8C21-4E36-9E1C-BD7125934A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251572"/>
              </p:ext>
            </p:extLst>
          </p:nvPr>
        </p:nvGraphicFramePr>
        <p:xfrm>
          <a:off x="76200" y="3733837"/>
          <a:ext cx="8991600" cy="2900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714">
                  <a:extLst>
                    <a:ext uri="{9D8B030D-6E8A-4147-A177-3AD203B41FA5}">
                      <a16:colId xmlns:a16="http://schemas.microsoft.com/office/drawing/2014/main" val="2235746412"/>
                    </a:ext>
                  </a:extLst>
                </a:gridCol>
                <a:gridCol w="2550160">
                  <a:extLst>
                    <a:ext uri="{9D8B030D-6E8A-4147-A177-3AD203B41FA5}">
                      <a16:colId xmlns:a16="http://schemas.microsoft.com/office/drawing/2014/main" val="4190854320"/>
                    </a:ext>
                  </a:extLst>
                </a:gridCol>
                <a:gridCol w="4033726">
                  <a:extLst>
                    <a:ext uri="{9D8B030D-6E8A-4147-A177-3AD203B41FA5}">
                      <a16:colId xmlns:a16="http://schemas.microsoft.com/office/drawing/2014/main" val="2552496747"/>
                    </a:ext>
                  </a:extLst>
                </a:gridCol>
              </a:tblGrid>
              <a:tr h="431763">
                <a:tc gridSpan="3">
                  <a:txBody>
                    <a:bodyPr/>
                    <a:lstStyle/>
                    <a:p>
                      <a:pPr algn="ctr"/>
                      <a:r>
                        <a:rPr lang="de-DE" sz="1800" b="1" dirty="0" err="1">
                          <a:solidFill>
                            <a:schemeClr val="bg1"/>
                          </a:solidFill>
                        </a:rPr>
                        <a:t>Casirivimab</a:t>
                      </a: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de-DE" sz="1800" b="1" dirty="0" err="1">
                          <a:solidFill>
                            <a:schemeClr val="bg1"/>
                          </a:solidFill>
                        </a:rPr>
                        <a:t>Imdevimab</a:t>
                      </a: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de-DE" sz="1800" b="1" dirty="0" err="1">
                          <a:solidFill>
                            <a:schemeClr val="bg1"/>
                          </a:solidFill>
                        </a:rPr>
                        <a:t>Ronapreve</a:t>
                      </a: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®):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456797"/>
                  </a:ext>
                </a:extLst>
              </a:tr>
              <a:tr h="576674">
                <a:tc>
                  <a:txBody>
                    <a:bodyPr/>
                    <a:lstStyle/>
                    <a:p>
                      <a:r>
                        <a:rPr lang="de-DE" sz="1800" b="1" dirty="0"/>
                        <a:t>Weinreich et al. 2021</a:t>
                      </a:r>
                    </a:p>
                    <a:p>
                      <a:r>
                        <a:rPr lang="de-DE" sz="1800" b="0" dirty="0"/>
                        <a:t>N=5607</a:t>
                      </a:r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b="1" dirty="0"/>
                        <a:t>Therapie</a:t>
                      </a:r>
                      <a:r>
                        <a:rPr lang="de-DE" sz="1800" dirty="0"/>
                        <a:t> 1,2g bis 8g </a:t>
                      </a:r>
                      <a:r>
                        <a:rPr lang="de-DE" sz="1800" dirty="0" err="1"/>
                        <a:t>i.v.</a:t>
                      </a:r>
                      <a:r>
                        <a:rPr lang="de-DE" sz="1800" dirty="0"/>
                        <a:t> </a:t>
                      </a:r>
                      <a:r>
                        <a:rPr lang="de-DE" sz="1800" dirty="0" err="1"/>
                        <a:t>vs</a:t>
                      </a:r>
                      <a:r>
                        <a:rPr lang="de-DE" sz="1800" dirty="0"/>
                        <a:t> Placebo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/>
                        <a:t>70,4% RRR </a:t>
                      </a:r>
                      <a:r>
                        <a:rPr lang="de-DE" b="0" dirty="0"/>
                        <a:t>bei Symptomen ≤7d</a:t>
                      </a:r>
                      <a:r>
                        <a:rPr lang="de-DE" sz="1800" b="0" dirty="0"/>
                        <a:t> </a:t>
                      </a:r>
                      <a:r>
                        <a:rPr lang="de-DE" sz="1800" dirty="0"/>
                        <a:t>(</a:t>
                      </a:r>
                      <a:r>
                        <a:rPr lang="de-DE" sz="1800" u="sng" dirty="0"/>
                        <a:t>Endpunkt</a:t>
                      </a:r>
                      <a:r>
                        <a:rPr lang="de-DE" sz="1800" dirty="0"/>
                        <a:t>: Hospitalisierung o. Tod)</a:t>
                      </a:r>
                    </a:p>
                    <a:p>
                      <a:r>
                        <a:rPr lang="de-DE" sz="1800" dirty="0"/>
                        <a:t> Symptomdauer 4 Tage kürzer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280791"/>
                  </a:ext>
                </a:extLst>
              </a:tr>
              <a:tr h="576674">
                <a:tc>
                  <a:txBody>
                    <a:bodyPr/>
                    <a:lstStyle/>
                    <a:p>
                      <a:r>
                        <a:rPr lang="de-DE" sz="1800" b="1" dirty="0"/>
                        <a:t>O´Brien et al. 2021 </a:t>
                      </a:r>
                    </a:p>
                    <a:p>
                      <a:r>
                        <a:rPr lang="de-DE" sz="1800" b="0" dirty="0"/>
                        <a:t>N=1505</a:t>
                      </a:r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b="1" dirty="0"/>
                        <a:t>PEP</a:t>
                      </a:r>
                      <a:r>
                        <a:rPr lang="de-DE" sz="1800" dirty="0"/>
                        <a:t> 1,2g </a:t>
                      </a:r>
                      <a:r>
                        <a:rPr lang="de-DE" sz="1800" dirty="0" err="1"/>
                        <a:t>s.c</a:t>
                      </a:r>
                      <a:r>
                        <a:rPr lang="de-DE" sz="1800" dirty="0"/>
                        <a:t>. </a:t>
                      </a:r>
                      <a:r>
                        <a:rPr lang="de-DE" sz="1800" dirty="0" err="1"/>
                        <a:t>vs</a:t>
                      </a:r>
                      <a:r>
                        <a:rPr lang="de-DE" sz="1800" dirty="0"/>
                        <a:t> Placebo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b="1" dirty="0"/>
                        <a:t>81,4% RRR </a:t>
                      </a:r>
                      <a:r>
                        <a:rPr lang="de-DE" sz="1800" dirty="0"/>
                        <a:t>(</a:t>
                      </a:r>
                      <a:r>
                        <a:rPr lang="de-DE" sz="1800" u="sng" dirty="0"/>
                        <a:t>Endpunkt</a:t>
                      </a:r>
                      <a:r>
                        <a:rPr lang="de-DE" sz="1800" dirty="0"/>
                        <a:t>: symptomatische SARS-CoV-2-Infektion, PCR-bestätigt)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960774"/>
                  </a:ext>
                </a:extLst>
              </a:tr>
              <a:tr h="576674">
                <a:tc>
                  <a:txBody>
                    <a:bodyPr/>
                    <a:lstStyle/>
                    <a:p>
                      <a:r>
                        <a:rPr lang="de-DE" sz="1800" b="1" dirty="0"/>
                        <a:t>Isa et al. 2021 </a:t>
                      </a:r>
                    </a:p>
                    <a:p>
                      <a:r>
                        <a:rPr lang="de-DE" sz="1800" b="0" i="1" dirty="0"/>
                        <a:t>(Preprint)</a:t>
                      </a:r>
                      <a:endParaRPr lang="de-DE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b="1" dirty="0" err="1"/>
                        <a:t>PrEP</a:t>
                      </a:r>
                      <a:r>
                        <a:rPr lang="de-DE" sz="1800" dirty="0"/>
                        <a:t> 1,2g </a:t>
                      </a:r>
                      <a:r>
                        <a:rPr lang="de-DE" sz="1800" dirty="0" err="1"/>
                        <a:t>s.c</a:t>
                      </a:r>
                      <a:r>
                        <a:rPr lang="de-DE" sz="1800" dirty="0"/>
                        <a:t>. alle 4 Wo </a:t>
                      </a:r>
                      <a:r>
                        <a:rPr lang="de-DE" sz="1800" dirty="0" err="1"/>
                        <a:t>vs</a:t>
                      </a:r>
                      <a:r>
                        <a:rPr lang="de-DE" sz="1800" dirty="0"/>
                        <a:t> Placebo, </a:t>
                      </a:r>
                      <a:r>
                        <a:rPr lang="de-DE" sz="1800" b="1" dirty="0"/>
                        <a:t>Phase I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93% RRR </a:t>
                      </a:r>
                      <a:r>
                        <a:rPr lang="de-DE" dirty="0"/>
                        <a:t>(</a:t>
                      </a:r>
                      <a:r>
                        <a:rPr lang="de-DE" u="sng" dirty="0"/>
                        <a:t>Endpunkt</a:t>
                      </a:r>
                      <a:r>
                        <a:rPr lang="de-DE" dirty="0"/>
                        <a:t>: symptomatische SARS-CoV-2-Infektion, PCR bestätigt, 52 Wochen FU)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161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7637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6545F32-71EF-4A5E-934F-85EDC6113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440" y="0"/>
            <a:ext cx="6238959" cy="6858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5A5D9DC-E0DE-45BF-882B-0E853E23FDF0}"/>
              </a:ext>
            </a:extLst>
          </p:cNvPr>
          <p:cNvSpPr txBox="1"/>
          <p:nvPr/>
        </p:nvSpPr>
        <p:spPr>
          <a:xfrm>
            <a:off x="101600" y="527632"/>
            <a:ext cx="2295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O´Brien et al. 2021 :</a:t>
            </a:r>
          </a:p>
        </p:txBody>
      </p:sp>
    </p:spTree>
    <p:extLst>
      <p:ext uri="{BB962C8B-B14F-4D97-AF65-F5344CB8AC3E}">
        <p14:creationId xmlns:p14="http://schemas.microsoft.com/office/powerpoint/2010/main" val="2557270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EC91C9A-A0A1-464A-AD60-7AA7521E5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65" y="209935"/>
            <a:ext cx="8463076" cy="3325745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23A46923-9178-4164-AA1F-019CF6586B58}"/>
              </a:ext>
            </a:extLst>
          </p:cNvPr>
          <p:cNvSpPr/>
          <p:nvPr/>
        </p:nvSpPr>
        <p:spPr>
          <a:xfrm>
            <a:off x="3779520" y="355600"/>
            <a:ext cx="1158240" cy="2946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9AC73D7C-8C21-4E36-9E1C-BD7125934A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600482"/>
              </p:ext>
            </p:extLst>
          </p:nvPr>
        </p:nvGraphicFramePr>
        <p:xfrm>
          <a:off x="76200" y="4150397"/>
          <a:ext cx="8991600" cy="1620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240">
                  <a:extLst>
                    <a:ext uri="{9D8B030D-6E8A-4147-A177-3AD203B41FA5}">
                      <a16:colId xmlns:a16="http://schemas.microsoft.com/office/drawing/2014/main" val="2235746412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4190854320"/>
                    </a:ext>
                  </a:extLst>
                </a:gridCol>
                <a:gridCol w="4302760">
                  <a:extLst>
                    <a:ext uri="{9D8B030D-6E8A-4147-A177-3AD203B41FA5}">
                      <a16:colId xmlns:a16="http://schemas.microsoft.com/office/drawing/2014/main" val="2552496747"/>
                    </a:ext>
                  </a:extLst>
                </a:gridCol>
              </a:tblGrid>
              <a:tr h="431763">
                <a:tc gridSpan="3">
                  <a:txBody>
                    <a:bodyPr/>
                    <a:lstStyle/>
                    <a:p>
                      <a:pPr algn="ctr"/>
                      <a:r>
                        <a:rPr lang="de-DE" sz="1800" b="1" dirty="0" err="1">
                          <a:solidFill>
                            <a:schemeClr val="bg1"/>
                          </a:solidFill>
                        </a:rPr>
                        <a:t>Regdanvimab</a:t>
                      </a: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de-DE" sz="1800" b="1" dirty="0" err="1">
                          <a:solidFill>
                            <a:schemeClr val="bg1"/>
                          </a:solidFill>
                        </a:rPr>
                        <a:t>Regkirona</a:t>
                      </a: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®):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456797"/>
                  </a:ext>
                </a:extLst>
              </a:tr>
              <a:tr h="576674">
                <a:tc>
                  <a:txBody>
                    <a:bodyPr/>
                    <a:lstStyle/>
                    <a:p>
                      <a:r>
                        <a:rPr lang="de-DE" sz="1800" b="1" dirty="0" err="1"/>
                        <a:t>Eom</a:t>
                      </a:r>
                      <a:r>
                        <a:rPr lang="de-DE" sz="1800" b="1" dirty="0"/>
                        <a:t> et al. 2021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1" dirty="0"/>
                        <a:t>(Preprint)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dirty="0"/>
                        <a:t>N=327</a:t>
                      </a:r>
                      <a:endParaRPr lang="de-DE" b="0" i="0" dirty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Therapie 40 mg/kg </a:t>
                      </a:r>
                      <a:r>
                        <a:rPr lang="de-DE" sz="1800" dirty="0" err="1"/>
                        <a:t>KG</a:t>
                      </a:r>
                      <a:r>
                        <a:rPr lang="de-DE" sz="1800" dirty="0"/>
                        <a:t> </a:t>
                      </a:r>
                      <a:r>
                        <a:rPr lang="de-DE" sz="1800" dirty="0" err="1"/>
                        <a:t>i.v.</a:t>
                      </a:r>
                      <a:r>
                        <a:rPr lang="de-DE" sz="1800" dirty="0"/>
                        <a:t> </a:t>
                      </a:r>
                      <a:r>
                        <a:rPr lang="de-DE" sz="1800" dirty="0" err="1"/>
                        <a:t>vs</a:t>
                      </a:r>
                      <a:r>
                        <a:rPr lang="de-DE" sz="1800" dirty="0"/>
                        <a:t> Placebo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/>
                        <a:t>54% RRR </a:t>
                      </a:r>
                      <a:r>
                        <a:rPr lang="de-DE" b="0" dirty="0"/>
                        <a:t>bei Symptomen ≤7d </a:t>
                      </a:r>
                      <a:r>
                        <a:rPr lang="de-DE" sz="1800" dirty="0"/>
                        <a:t>(</a:t>
                      </a:r>
                      <a:r>
                        <a:rPr lang="de-DE" sz="1800" u="sng" dirty="0"/>
                        <a:t>Endpunkt</a:t>
                      </a:r>
                      <a:r>
                        <a:rPr lang="de-DE" sz="1800" dirty="0"/>
                        <a:t>: Hospitalisierung o. Tod)</a:t>
                      </a:r>
                    </a:p>
                    <a:p>
                      <a:r>
                        <a:rPr lang="de-DE" sz="1800" dirty="0"/>
                        <a:t> 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280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4180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EC91C9A-A0A1-464A-AD60-7AA7521E5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65" y="209935"/>
            <a:ext cx="8463076" cy="3325745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23A46923-9178-4164-AA1F-019CF6586B58}"/>
              </a:ext>
            </a:extLst>
          </p:cNvPr>
          <p:cNvSpPr/>
          <p:nvPr/>
        </p:nvSpPr>
        <p:spPr>
          <a:xfrm>
            <a:off x="3200400" y="548640"/>
            <a:ext cx="115824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9AC73D7C-8C21-4E36-9E1C-BD7125934A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055877"/>
              </p:ext>
            </p:extLst>
          </p:nvPr>
        </p:nvGraphicFramePr>
        <p:xfrm>
          <a:off x="76200" y="3849022"/>
          <a:ext cx="8991600" cy="2260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7080">
                  <a:extLst>
                    <a:ext uri="{9D8B030D-6E8A-4147-A177-3AD203B41FA5}">
                      <a16:colId xmlns:a16="http://schemas.microsoft.com/office/drawing/2014/main" val="2235746412"/>
                    </a:ext>
                  </a:extLst>
                </a:gridCol>
                <a:gridCol w="2357120">
                  <a:extLst>
                    <a:ext uri="{9D8B030D-6E8A-4147-A177-3AD203B41FA5}">
                      <a16:colId xmlns:a16="http://schemas.microsoft.com/office/drawing/2014/main" val="4190854320"/>
                    </a:ext>
                  </a:extLst>
                </a:gridCol>
                <a:gridCol w="4597400">
                  <a:extLst>
                    <a:ext uri="{9D8B030D-6E8A-4147-A177-3AD203B41FA5}">
                      <a16:colId xmlns:a16="http://schemas.microsoft.com/office/drawing/2014/main" val="2552496747"/>
                    </a:ext>
                  </a:extLst>
                </a:gridCol>
              </a:tblGrid>
              <a:tr h="431763">
                <a:tc gridSpan="3">
                  <a:txBody>
                    <a:bodyPr/>
                    <a:lstStyle/>
                    <a:p>
                      <a:pPr algn="ctr"/>
                      <a:r>
                        <a:rPr lang="de-DE" sz="1800" b="1" dirty="0" err="1">
                          <a:solidFill>
                            <a:schemeClr val="bg1"/>
                          </a:solidFill>
                        </a:rPr>
                        <a:t>Sotrovimab</a:t>
                      </a: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de-DE" sz="1800" b="1" dirty="0" err="1">
                          <a:solidFill>
                            <a:schemeClr val="bg1"/>
                          </a:solidFill>
                        </a:rPr>
                        <a:t>Xevudy</a:t>
                      </a: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®):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456797"/>
                  </a:ext>
                </a:extLst>
              </a:tr>
              <a:tr h="576674">
                <a:tc>
                  <a:txBody>
                    <a:bodyPr/>
                    <a:lstStyle/>
                    <a:p>
                      <a:r>
                        <a:rPr lang="de-DE" sz="1800" b="1" dirty="0"/>
                        <a:t>Gupta et al. 2021</a:t>
                      </a:r>
                    </a:p>
                    <a:p>
                      <a:r>
                        <a:rPr lang="de-DE" sz="1800" b="1" dirty="0"/>
                        <a:t>(COMET-ICE)</a:t>
                      </a:r>
                    </a:p>
                    <a:p>
                      <a:r>
                        <a:rPr lang="de-DE" sz="1800" b="0" dirty="0"/>
                        <a:t>N=583 (N=1057)</a:t>
                      </a:r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Therapie 500 </a:t>
                      </a:r>
                      <a:r>
                        <a:rPr lang="de-DE" dirty="0" err="1"/>
                        <a:t>mg.i.v</a:t>
                      </a:r>
                      <a:r>
                        <a:rPr lang="de-DE" dirty="0"/>
                        <a:t>. </a:t>
                      </a:r>
                      <a:r>
                        <a:rPr lang="de-DE" dirty="0" err="1"/>
                        <a:t>vs</a:t>
                      </a:r>
                      <a:r>
                        <a:rPr lang="de-DE" dirty="0"/>
                        <a:t> Placebo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/>
                        <a:t>85% (79%) RRR </a:t>
                      </a:r>
                      <a:r>
                        <a:rPr lang="de-DE" b="0" dirty="0"/>
                        <a:t>bei Symptomen ≤5d</a:t>
                      </a:r>
                      <a:r>
                        <a:rPr lang="de-DE" sz="1800" b="0" dirty="0"/>
                        <a:t> </a:t>
                      </a:r>
                      <a:r>
                        <a:rPr lang="de-DE" sz="1800" dirty="0"/>
                        <a:t>(</a:t>
                      </a:r>
                      <a:r>
                        <a:rPr lang="de-DE" sz="1800" u="sng" dirty="0"/>
                        <a:t>Endpunkt</a:t>
                      </a:r>
                      <a:r>
                        <a:rPr lang="de-DE" sz="1800" dirty="0"/>
                        <a:t>: Hospitalisierung o. Tod)</a:t>
                      </a:r>
                    </a:p>
                    <a:p>
                      <a:r>
                        <a:rPr lang="de-DE" sz="1800" dirty="0"/>
                        <a:t> 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280791"/>
                  </a:ext>
                </a:extLst>
              </a:tr>
              <a:tr h="576674">
                <a:tc>
                  <a:txBody>
                    <a:bodyPr/>
                    <a:lstStyle/>
                    <a:p>
                      <a:r>
                        <a:rPr lang="de-DE" b="1" dirty="0"/>
                        <a:t>COMET-TAIL </a:t>
                      </a:r>
                      <a:r>
                        <a:rPr lang="de-DE" b="0" dirty="0"/>
                        <a:t>(</a:t>
                      </a:r>
                      <a:r>
                        <a:rPr lang="de-DE" b="0" i="1" dirty="0"/>
                        <a:t>Pressemeldung</a:t>
                      </a:r>
                      <a:r>
                        <a:rPr lang="de-DE" b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Therapie 500 mg </a:t>
                      </a:r>
                      <a:r>
                        <a:rPr lang="de-DE" dirty="0" err="1"/>
                        <a:t>i.v.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vs</a:t>
                      </a:r>
                      <a:r>
                        <a:rPr lang="de-DE" dirty="0"/>
                        <a:t> 500 mg </a:t>
                      </a:r>
                      <a:r>
                        <a:rPr lang="de-DE" dirty="0" err="1"/>
                        <a:t>i.m</a:t>
                      </a:r>
                      <a:r>
                        <a:rPr lang="de-DE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1.3%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vs 2,7 %</a:t>
                      </a:r>
                      <a:r>
                        <a:rPr lang="en-US" dirty="0"/>
                        <a:t>, 95% CI -1.25% - 3.39% </a:t>
                      </a:r>
                      <a:r>
                        <a:rPr lang="de-DE" sz="1800" dirty="0"/>
                        <a:t>(</a:t>
                      </a:r>
                      <a:r>
                        <a:rPr lang="de-DE" sz="1800" u="sng" dirty="0"/>
                        <a:t>Endpunkt</a:t>
                      </a:r>
                      <a:r>
                        <a:rPr lang="de-DE" sz="1800" dirty="0"/>
                        <a:t>: Hospitalisierung o. Tod)</a:t>
                      </a:r>
                      <a:endParaRPr lang="en-US" dirty="0"/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56469"/>
                  </a:ext>
                </a:extLst>
              </a:tr>
            </a:tbl>
          </a:graphicData>
        </a:graphic>
      </p:graphicFrame>
      <p:sp>
        <p:nvSpPr>
          <p:cNvPr id="5" name="Rechteck 4">
            <a:extLst>
              <a:ext uri="{FF2B5EF4-FFF2-40B4-BE49-F238E27FC236}">
                <a16:creationId xmlns:a16="http://schemas.microsoft.com/office/drawing/2014/main" id="{9E9D60AD-23B1-4BFD-8430-9C3B031AB258}"/>
              </a:ext>
            </a:extLst>
          </p:cNvPr>
          <p:cNvSpPr/>
          <p:nvPr/>
        </p:nvSpPr>
        <p:spPr>
          <a:xfrm>
            <a:off x="76200" y="6257261"/>
            <a:ext cx="8209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NCT05135650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Pharmacokinetics of a SARS-CoV-2 Monoclonal Antibody in 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Hematopoietic Stem Cell Transplant Recipients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COVIDMAB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(N=50, </a:t>
            </a:r>
            <a:r>
              <a:rPr lang="en-US" sz="16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yet recruiting)</a:t>
            </a:r>
            <a:endParaRPr lang="de-DE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029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EC91C9A-A0A1-464A-AD60-7AA7521E5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65" y="62615"/>
            <a:ext cx="8463076" cy="3325745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23A46923-9178-4164-AA1F-019CF6586B58}"/>
              </a:ext>
            </a:extLst>
          </p:cNvPr>
          <p:cNvSpPr/>
          <p:nvPr/>
        </p:nvSpPr>
        <p:spPr>
          <a:xfrm>
            <a:off x="2479040" y="1645920"/>
            <a:ext cx="115824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9AC73D7C-8C21-4E36-9E1C-BD7125934A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611231"/>
              </p:ext>
            </p:extLst>
          </p:nvPr>
        </p:nvGraphicFramePr>
        <p:xfrm>
          <a:off x="76200" y="3535680"/>
          <a:ext cx="8991600" cy="3250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240">
                  <a:extLst>
                    <a:ext uri="{9D8B030D-6E8A-4147-A177-3AD203B41FA5}">
                      <a16:colId xmlns:a16="http://schemas.microsoft.com/office/drawing/2014/main" val="2235746412"/>
                    </a:ext>
                  </a:extLst>
                </a:gridCol>
                <a:gridCol w="2346960">
                  <a:extLst>
                    <a:ext uri="{9D8B030D-6E8A-4147-A177-3AD203B41FA5}">
                      <a16:colId xmlns:a16="http://schemas.microsoft.com/office/drawing/2014/main" val="4190854320"/>
                    </a:ext>
                  </a:extLst>
                </a:gridCol>
                <a:gridCol w="4851400">
                  <a:extLst>
                    <a:ext uri="{9D8B030D-6E8A-4147-A177-3AD203B41FA5}">
                      <a16:colId xmlns:a16="http://schemas.microsoft.com/office/drawing/2014/main" val="2552496747"/>
                    </a:ext>
                  </a:extLst>
                </a:gridCol>
              </a:tblGrid>
              <a:tr h="448158">
                <a:tc gridSpan="3">
                  <a:txBody>
                    <a:bodyPr/>
                    <a:lstStyle/>
                    <a:p>
                      <a:pPr algn="ctr"/>
                      <a:r>
                        <a:rPr lang="de-DE" sz="1800" b="1" dirty="0" err="1">
                          <a:solidFill>
                            <a:schemeClr val="bg1"/>
                          </a:solidFill>
                        </a:rPr>
                        <a:t>Tixagevimab</a:t>
                      </a: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 / </a:t>
                      </a:r>
                      <a:r>
                        <a:rPr lang="de-DE" sz="1800" b="1" dirty="0" err="1">
                          <a:solidFill>
                            <a:schemeClr val="bg1"/>
                          </a:solidFill>
                        </a:rPr>
                        <a:t>Cilgavimab</a:t>
                      </a: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de-DE" sz="1800" b="1" dirty="0" err="1">
                          <a:solidFill>
                            <a:schemeClr val="bg1"/>
                          </a:solidFill>
                        </a:rPr>
                        <a:t>Evusheld</a:t>
                      </a: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®):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456797"/>
                  </a:ext>
                </a:extLst>
              </a:tr>
              <a:tr h="94912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TACKLE </a:t>
                      </a:r>
                      <a:r>
                        <a:rPr lang="de-DE" sz="18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(Pressemeldung)</a:t>
                      </a:r>
                    </a:p>
                    <a:p>
                      <a:pPr marL="0" algn="l" defTabSz="914400" rtl="0" eaLnBrk="1" latinLnBrk="0" hangingPunct="1"/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N=903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Therapie</a:t>
                      </a:r>
                      <a:r>
                        <a:rPr lang="de-DE" dirty="0"/>
                        <a:t> 600 mg </a:t>
                      </a:r>
                      <a:r>
                        <a:rPr lang="de-DE" dirty="0" err="1"/>
                        <a:t>i.m</a:t>
                      </a:r>
                      <a:r>
                        <a:rPr lang="de-DE" dirty="0"/>
                        <a:t>. </a:t>
                      </a:r>
                      <a:r>
                        <a:rPr lang="de-DE" dirty="0" err="1"/>
                        <a:t>vs</a:t>
                      </a:r>
                      <a:r>
                        <a:rPr lang="de-DE" dirty="0"/>
                        <a:t> Placebo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/>
                        <a:t>50% RRR bei Symptomen </a:t>
                      </a:r>
                      <a:r>
                        <a:rPr lang="de-DE" b="0" dirty="0"/>
                        <a:t>≤7d </a:t>
                      </a:r>
                      <a:r>
                        <a:rPr lang="de-DE" sz="1800" dirty="0"/>
                        <a:t>(</a:t>
                      </a:r>
                      <a:r>
                        <a:rPr lang="de-DE" sz="1800" u="sng" dirty="0"/>
                        <a:t>Endpunkt</a:t>
                      </a:r>
                      <a:r>
                        <a:rPr lang="de-DE" sz="1800" dirty="0"/>
                        <a:t>: Hospitalisierung o. Tod)</a:t>
                      </a:r>
                      <a:endParaRPr lang="de-DE" sz="18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/>
                        <a:t>67% RRR </a:t>
                      </a:r>
                      <a:r>
                        <a:rPr lang="de-DE" b="0" dirty="0"/>
                        <a:t>bei Symptomen ≤5d</a:t>
                      </a:r>
                      <a:endParaRPr lang="de-DE" sz="18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/>
                        <a:t>88% RRR </a:t>
                      </a:r>
                      <a:r>
                        <a:rPr lang="de-DE" sz="1800" dirty="0"/>
                        <a:t>bei </a:t>
                      </a:r>
                      <a:r>
                        <a:rPr lang="de-DE" b="0" dirty="0"/>
                        <a:t>Symptomen ≤3d </a:t>
                      </a:r>
                      <a:endParaRPr lang="de-DE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250644"/>
                  </a:ext>
                </a:extLst>
              </a:tr>
              <a:tr h="664385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STORM CHASER</a:t>
                      </a:r>
                    </a:p>
                    <a:p>
                      <a:pPr marL="0" algn="l" defTabSz="914400" rtl="0" eaLnBrk="1" latinLnBrk="0" hangingPunct="1"/>
                      <a:r>
                        <a:rPr lang="de-DE" sz="18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(Pressemeldung)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PEP</a:t>
                      </a:r>
                      <a:r>
                        <a:rPr lang="de-DE" dirty="0"/>
                        <a:t> 300 mg </a:t>
                      </a:r>
                      <a:r>
                        <a:rPr lang="de-DE" dirty="0" err="1"/>
                        <a:t>i.m</a:t>
                      </a:r>
                      <a:r>
                        <a:rPr lang="de-DE" dirty="0"/>
                        <a:t>. </a:t>
                      </a:r>
                      <a:r>
                        <a:rPr lang="de-DE" dirty="0" err="1"/>
                        <a:t>vs</a:t>
                      </a:r>
                      <a:r>
                        <a:rPr lang="de-DE" dirty="0"/>
                        <a:t> Placebo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/>
                        <a:t>33% RRR </a:t>
                      </a:r>
                      <a:r>
                        <a:rPr lang="en-US" b="1" dirty="0" err="1"/>
                        <a:t>statistisch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nicht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signifikant</a:t>
                      </a:r>
                      <a:r>
                        <a:rPr lang="en-US" b="1" dirty="0"/>
                        <a:t> </a:t>
                      </a:r>
                      <a:r>
                        <a:rPr lang="de-DE" sz="1800" dirty="0"/>
                        <a:t>(</a:t>
                      </a:r>
                      <a:r>
                        <a:rPr lang="de-DE" sz="1800" u="sng" dirty="0"/>
                        <a:t>Endpunkt</a:t>
                      </a:r>
                      <a:r>
                        <a:rPr lang="de-DE" sz="1800" dirty="0"/>
                        <a:t>: symptomatische SARS-CoV-2- Infektion)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280791"/>
                  </a:ext>
                </a:extLst>
              </a:tr>
              <a:tr h="949121">
                <a:tc>
                  <a:txBody>
                    <a:bodyPr/>
                    <a:lstStyle/>
                    <a:p>
                      <a:r>
                        <a:rPr lang="de-DE" b="1" dirty="0"/>
                        <a:t>PROVENT </a:t>
                      </a:r>
                      <a:r>
                        <a:rPr lang="de-DE" b="0" i="1" dirty="0"/>
                        <a:t>(Pressemeldung)</a:t>
                      </a:r>
                    </a:p>
                    <a:p>
                      <a:r>
                        <a:rPr lang="de-DE" b="0" i="0" dirty="0"/>
                        <a:t>N=5197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err="1"/>
                        <a:t>PrEP</a:t>
                      </a:r>
                      <a:r>
                        <a:rPr lang="de-DE" dirty="0"/>
                        <a:t> 1x 300 mg </a:t>
                      </a:r>
                      <a:r>
                        <a:rPr lang="de-DE" dirty="0" err="1"/>
                        <a:t>i.m</a:t>
                      </a:r>
                      <a:r>
                        <a:rPr lang="de-DE" dirty="0"/>
                        <a:t>. </a:t>
                      </a:r>
                      <a:r>
                        <a:rPr lang="de-DE" dirty="0" err="1"/>
                        <a:t>vs</a:t>
                      </a:r>
                      <a:r>
                        <a:rPr lang="de-DE" dirty="0"/>
                        <a:t> Placebo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83% RRR </a:t>
                      </a:r>
                      <a:r>
                        <a:rPr lang="de-DE" sz="1800" dirty="0"/>
                        <a:t>(</a:t>
                      </a:r>
                      <a:r>
                        <a:rPr lang="de-DE" sz="1800" u="sng" dirty="0"/>
                        <a:t>Endpunkt</a:t>
                      </a:r>
                      <a:r>
                        <a:rPr lang="de-DE" sz="1800" dirty="0"/>
                        <a:t>: symptomatische SARS-CoV-2- Infektion bis Tag 183, medianes FU: 83 Tage)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56469"/>
                  </a:ext>
                </a:extLst>
              </a:tr>
            </a:tbl>
          </a:graphicData>
        </a:graphic>
      </p:graphicFrame>
      <p:sp>
        <p:nvSpPr>
          <p:cNvPr id="7" name="Ellipse 6">
            <a:extLst>
              <a:ext uri="{FF2B5EF4-FFF2-40B4-BE49-F238E27FC236}">
                <a16:creationId xmlns:a16="http://schemas.microsoft.com/office/drawing/2014/main" id="{69A30770-4D67-43F0-9DCB-130586373E51}"/>
              </a:ext>
            </a:extLst>
          </p:cNvPr>
          <p:cNvSpPr/>
          <p:nvPr/>
        </p:nvSpPr>
        <p:spPr>
          <a:xfrm>
            <a:off x="4572000" y="2265680"/>
            <a:ext cx="115824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8960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6B7C69D2-F247-4694-B9EA-3F1E7DAA55B0}"/>
              </a:ext>
            </a:extLst>
          </p:cNvPr>
          <p:cNvGrpSpPr/>
          <p:nvPr/>
        </p:nvGrpSpPr>
        <p:grpSpPr>
          <a:xfrm>
            <a:off x="249156" y="640080"/>
            <a:ext cx="8341360" cy="5919342"/>
            <a:chOff x="249156" y="640080"/>
            <a:chExt cx="8341360" cy="5919342"/>
          </a:xfrm>
        </p:grpSpPr>
        <p:pic>
          <p:nvPicPr>
            <p:cNvPr id="2" name="Grafik 1">
              <a:extLst>
                <a:ext uri="{FF2B5EF4-FFF2-40B4-BE49-F238E27FC236}">
                  <a16:creationId xmlns:a16="http://schemas.microsoft.com/office/drawing/2014/main" id="{5DA84246-3549-4F27-BF45-886EB8F7F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9156" y="1677474"/>
              <a:ext cx="8341360" cy="4601714"/>
            </a:xfrm>
            <a:prstGeom prst="rect">
              <a:avLst/>
            </a:prstGeom>
          </p:spPr>
        </p:pic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4AC98939-8921-4553-8CC4-995E4BD5D2D1}"/>
                </a:ext>
              </a:extLst>
            </p:cNvPr>
            <p:cNvGrpSpPr/>
            <p:nvPr/>
          </p:nvGrpSpPr>
          <p:grpSpPr>
            <a:xfrm>
              <a:off x="249156" y="640080"/>
              <a:ext cx="8341360" cy="1038345"/>
              <a:chOff x="-71120" y="272663"/>
              <a:chExt cx="9144000" cy="1140398"/>
            </a:xfrm>
          </p:grpSpPr>
          <p:pic>
            <p:nvPicPr>
              <p:cNvPr id="3" name="Grafik 2">
                <a:extLst>
                  <a:ext uri="{FF2B5EF4-FFF2-40B4-BE49-F238E27FC236}">
                    <a16:creationId xmlns:a16="http://schemas.microsoft.com/office/drawing/2014/main" id="{D54F14A6-55A8-43FF-A0D9-AD5FC91B09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71120" y="272663"/>
                <a:ext cx="9144000" cy="344286"/>
              </a:xfrm>
              <a:prstGeom prst="rect">
                <a:avLst/>
              </a:prstGeom>
            </p:spPr>
          </p:pic>
          <p:pic>
            <p:nvPicPr>
              <p:cNvPr id="4" name="Grafik 3">
                <a:extLst>
                  <a:ext uri="{FF2B5EF4-FFF2-40B4-BE49-F238E27FC236}">
                    <a16:creationId xmlns:a16="http://schemas.microsoft.com/office/drawing/2014/main" id="{73622C73-A0C8-4E50-AB2C-993EFC2F61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71120" y="563094"/>
                <a:ext cx="9144000" cy="849967"/>
              </a:xfrm>
              <a:prstGeom prst="rect">
                <a:avLst/>
              </a:prstGeom>
            </p:spPr>
          </p:pic>
        </p:grpSp>
        <p:sp>
          <p:nvSpPr>
            <p:cNvPr id="6" name="Pfeil: nach rechts 5">
              <a:extLst>
                <a:ext uri="{FF2B5EF4-FFF2-40B4-BE49-F238E27FC236}">
                  <a16:creationId xmlns:a16="http://schemas.microsoft.com/office/drawing/2014/main" id="{BD276C5D-6C24-4F6B-855E-02D67643EE60}"/>
                </a:ext>
              </a:extLst>
            </p:cNvPr>
            <p:cNvSpPr/>
            <p:nvPr/>
          </p:nvSpPr>
          <p:spPr>
            <a:xfrm>
              <a:off x="332570" y="5730436"/>
              <a:ext cx="648772" cy="24052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F0D0066F-695A-4E75-9FAC-7E95D07FCE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0549" y="6236582"/>
              <a:ext cx="2106483" cy="322840"/>
            </a:xfrm>
            <a:prstGeom prst="rect">
              <a:avLst/>
            </a:prstGeom>
          </p:spPr>
        </p:pic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945E3CD6-570D-4CCD-9F7A-954EDA5815B9}"/>
                </a:ext>
              </a:extLst>
            </p:cNvPr>
            <p:cNvSpPr/>
            <p:nvPr/>
          </p:nvSpPr>
          <p:spPr>
            <a:xfrm>
              <a:off x="2016047" y="6279188"/>
              <a:ext cx="4170680" cy="28023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400" dirty="0">
                  <a:hlinkClick r:id="rId6"/>
                </a:rPr>
                <a:t>Variant Therapeutic in vitro Activity Visualization (nih.gov)</a:t>
              </a:r>
              <a:endParaRPr lang="de-DE" sz="1400" dirty="0"/>
            </a:p>
          </p:txBody>
        </p:sp>
        <p:sp>
          <p:nvSpPr>
            <p:cNvPr id="9" name="Pfeil: nach rechts 8">
              <a:extLst>
                <a:ext uri="{FF2B5EF4-FFF2-40B4-BE49-F238E27FC236}">
                  <a16:creationId xmlns:a16="http://schemas.microsoft.com/office/drawing/2014/main" id="{0C08BB84-98E1-4F6E-BA49-9836E88539AB}"/>
                </a:ext>
              </a:extLst>
            </p:cNvPr>
            <p:cNvSpPr/>
            <p:nvPr/>
          </p:nvSpPr>
          <p:spPr>
            <a:xfrm>
              <a:off x="332570" y="2048619"/>
              <a:ext cx="648772" cy="24052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Pfeil: nach rechts 9">
              <a:extLst>
                <a:ext uri="{FF2B5EF4-FFF2-40B4-BE49-F238E27FC236}">
                  <a16:creationId xmlns:a16="http://schemas.microsoft.com/office/drawing/2014/main" id="{F61C684F-ED2E-418C-B960-1B6865EA0A79}"/>
                </a:ext>
              </a:extLst>
            </p:cNvPr>
            <p:cNvSpPr/>
            <p:nvPr/>
          </p:nvSpPr>
          <p:spPr>
            <a:xfrm>
              <a:off x="332570" y="4890716"/>
              <a:ext cx="648772" cy="24052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Pfeil: nach rechts 10">
              <a:extLst>
                <a:ext uri="{FF2B5EF4-FFF2-40B4-BE49-F238E27FC236}">
                  <a16:creationId xmlns:a16="http://schemas.microsoft.com/office/drawing/2014/main" id="{7509C81B-C779-42A5-BCE6-9181D565EFE2}"/>
                </a:ext>
              </a:extLst>
            </p:cNvPr>
            <p:cNvSpPr/>
            <p:nvPr/>
          </p:nvSpPr>
          <p:spPr>
            <a:xfrm>
              <a:off x="332570" y="3842323"/>
              <a:ext cx="648772" cy="24052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3" name="Textfeld 12">
            <a:extLst>
              <a:ext uri="{FF2B5EF4-FFF2-40B4-BE49-F238E27FC236}">
                <a16:creationId xmlns:a16="http://schemas.microsoft.com/office/drawing/2014/main" id="{078242DB-2061-4623-A7DE-040CA658429D}"/>
              </a:ext>
            </a:extLst>
          </p:cNvPr>
          <p:cNvSpPr txBox="1"/>
          <p:nvPr/>
        </p:nvSpPr>
        <p:spPr>
          <a:xfrm>
            <a:off x="249156" y="43785"/>
            <a:ext cx="6257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chemeClr val="accent1"/>
                </a:solidFill>
              </a:rPr>
              <a:t>Wirksamkeit bei </a:t>
            </a:r>
            <a:r>
              <a:rPr lang="de-DE" sz="3200" b="1" dirty="0" err="1">
                <a:solidFill>
                  <a:schemeClr val="accent1"/>
                </a:solidFill>
              </a:rPr>
              <a:t>Omicron</a:t>
            </a:r>
            <a:r>
              <a:rPr lang="de-DE" sz="3200" b="1" dirty="0">
                <a:solidFill>
                  <a:schemeClr val="accent1"/>
                </a:solidFill>
              </a:rPr>
              <a:t>-Variante?</a:t>
            </a:r>
          </a:p>
        </p:txBody>
      </p:sp>
    </p:spTree>
    <p:extLst>
      <p:ext uri="{BB962C8B-B14F-4D97-AF65-F5344CB8AC3E}">
        <p14:creationId xmlns:p14="http://schemas.microsoft.com/office/powerpoint/2010/main" val="3347692569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1620</Words>
  <Application>Microsoft Office PowerPoint</Application>
  <PresentationFormat>Bildschirmpräsentation (4:3)</PresentationFormat>
  <Paragraphs>242</Paragraphs>
  <Slides>19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19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ＭＳ 明朝</vt:lpstr>
      <vt:lpstr>open-sans</vt:lpstr>
      <vt:lpstr>新細明體</vt:lpstr>
      <vt:lpstr>Scala OT</vt:lpstr>
      <vt:lpstr>Times New Roman</vt:lpstr>
      <vt:lpstr>Wingdings</vt:lpstr>
      <vt:lpstr>Benutzerdefiniertes Design</vt:lpstr>
      <vt:lpstr>1_Benutzerdefiniertes Design</vt:lpstr>
      <vt:lpstr>Antivirale Therapeutika gegen SARS-CoV-2 (Schwerpunkt Prophylaxe)  Wirkmechanismus, klinische Daten, möglicher Einsatz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Mikolajewska, Agata</cp:lastModifiedBy>
  <cp:revision>798</cp:revision>
  <dcterms:created xsi:type="dcterms:W3CDTF">2015-11-02T12:29:13Z</dcterms:created>
  <dcterms:modified xsi:type="dcterms:W3CDTF">2022-01-06T23:28:11Z</dcterms:modified>
</cp:coreProperties>
</file>