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1020" r:id="rId3"/>
    <p:sldId id="803" r:id="rId4"/>
    <p:sldId id="1009" r:id="rId5"/>
    <p:sldId id="1019" r:id="rId6"/>
    <p:sldId id="1010" r:id="rId7"/>
    <p:sldId id="1011" r:id="rId8"/>
    <p:sldId id="1021" r:id="rId9"/>
    <p:sldId id="1024" r:id="rId10"/>
    <p:sldId id="1025" r:id="rId11"/>
    <p:sldId id="1026" r:id="rId12"/>
    <p:sldId id="1016" r:id="rId13"/>
    <p:sldId id="1027" r:id="rId14"/>
    <p:sldId id="1022" r:id="rId15"/>
    <p:sldId id="1023" r:id="rId16"/>
    <p:sldId id="1004" r:id="rId17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hfeld, Ann-Sophie" initials="AL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572F"/>
    <a:srgbClr val="FF00FF"/>
    <a:srgbClr val="E2AC00"/>
    <a:srgbClr val="FFCC00"/>
    <a:srgbClr val="99FF66"/>
    <a:srgbClr val="045AA6"/>
    <a:srgbClr val="FF3300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73" autoAdjust="0"/>
    <p:restoredTop sz="84606" autoAdjust="0"/>
  </p:normalViewPr>
  <p:slideViewPr>
    <p:cSldViewPr snapToGrid="0" snapToObjects="1">
      <p:cViewPr varScale="1">
        <p:scale>
          <a:sx n="97" d="100"/>
          <a:sy n="97" d="100"/>
        </p:scale>
        <p:origin x="16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08.01.2022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6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6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Tägliche Fallzahlen quasi Standard-Indikator für die Dynamik des Geschehens (insbesondere in der Öffentlichkeit)</a:t>
            </a:r>
          </a:p>
          <a:p>
            <a:pPr marL="171450" indent="-171450">
              <a:buFontTx/>
              <a:buChar char="-"/>
            </a:pPr>
            <a:r>
              <a:rPr lang="de-DE" dirty="0"/>
              <a:t>Mit der </a:t>
            </a:r>
            <a:r>
              <a:rPr lang="de-DE" dirty="0" err="1"/>
              <a:t>Omikronwelle</a:t>
            </a:r>
            <a:r>
              <a:rPr lang="de-DE" dirty="0"/>
              <a:t> und erwarteten Kapazitätsengpässen der Tests internationale Diskussion zu alternativen Systemen zur Lagebewertung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923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Saisonalität</a:t>
            </a:r>
          </a:p>
          <a:p>
            <a:pPr marL="171450" indent="-171450">
              <a:buFontTx/>
              <a:buChar char="-"/>
            </a:pPr>
            <a:r>
              <a:rPr lang="de-DE" dirty="0"/>
              <a:t>Blaue Kurve ist die jüngste Altersgruppe (grundsätzlich höher + </a:t>
            </a:r>
            <a:r>
              <a:rPr lang="de-DE" dirty="0" err="1"/>
              <a:t>RSV</a:t>
            </a:r>
            <a:r>
              <a:rPr lang="de-DE" dirty="0"/>
              <a:t> –Welle 2021)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547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Anwendung der Formel zur Schätzung der Inzidenz symptomatischer COVID-19 Erkrankungen in der Bevölkerung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einzelnen Altersgruppe im % Bereich!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88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Schwerepyramide soll vor Augen führen, dass die Meldedaten je nach Teststrategie/Kosten/Kapazität/Verhalten in der Bevölkerung unterschiedliche Fälle abbilden</a:t>
            </a:r>
          </a:p>
          <a:p>
            <a:pPr marL="171450" indent="-171450">
              <a:buFontTx/>
              <a:buChar char="-"/>
            </a:pPr>
            <a:r>
              <a:rPr lang="de-DE" dirty="0"/>
              <a:t>Auch </a:t>
            </a:r>
            <a:r>
              <a:rPr lang="de-DE" dirty="0" err="1"/>
              <a:t>Vollständikeit</a:t>
            </a:r>
            <a:r>
              <a:rPr lang="de-DE" dirty="0"/>
              <a:t> variiert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Syndromische</a:t>
            </a:r>
            <a:r>
              <a:rPr lang="de-DE" dirty="0"/>
              <a:t> </a:t>
            </a:r>
            <a:r>
              <a:rPr lang="de-DE" dirty="0" err="1"/>
              <a:t>Surveillancesysteme</a:t>
            </a:r>
            <a:r>
              <a:rPr lang="de-DE" dirty="0"/>
              <a:t> fokussieren auf die symptomatischen Erkrankungen</a:t>
            </a:r>
          </a:p>
          <a:p>
            <a:pPr marL="171450" indent="-171450">
              <a:buFontTx/>
              <a:buChar char="-"/>
            </a:pPr>
            <a:r>
              <a:rPr lang="de-DE" dirty="0"/>
              <a:t>Im roten Kasten sind die </a:t>
            </a:r>
            <a:r>
              <a:rPr lang="de-DE" dirty="0" err="1"/>
              <a:t>syndromischen</a:t>
            </a:r>
            <a:r>
              <a:rPr lang="de-DE" dirty="0"/>
              <a:t> </a:t>
            </a:r>
            <a:r>
              <a:rPr lang="de-DE" dirty="0" err="1"/>
              <a:t>Surveilancesysteme</a:t>
            </a:r>
            <a:r>
              <a:rPr lang="de-DE" dirty="0"/>
              <a:t> in FG36 dargestellt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19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Einzelne </a:t>
            </a:r>
            <a:r>
              <a:rPr lang="de-DE" dirty="0" err="1"/>
              <a:t>Surveillancesysteme</a:t>
            </a:r>
            <a:r>
              <a:rPr lang="de-DE" dirty="0"/>
              <a:t> sind im </a:t>
            </a:r>
            <a:r>
              <a:rPr lang="de-DE" dirty="0" err="1"/>
              <a:t>COVID</a:t>
            </a:r>
            <a:r>
              <a:rPr lang="de-DE" dirty="0"/>
              <a:t> Wochenbericht beschrieben</a:t>
            </a:r>
          </a:p>
          <a:p>
            <a:pPr marL="171450" indent="-171450">
              <a:buFontTx/>
              <a:buChar char="-"/>
            </a:pPr>
            <a:r>
              <a:rPr lang="de-DE" dirty="0"/>
              <a:t>Hier nur Übersicht (nicht vollständig) zu wesentlichen Unterschieden zu den Meldedaten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991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Für die Inzidenzschätzung auf Basis der </a:t>
            </a:r>
            <a:r>
              <a:rPr lang="de-DE" dirty="0" err="1"/>
              <a:t>syndromischen</a:t>
            </a:r>
            <a:r>
              <a:rPr lang="de-DE" dirty="0"/>
              <a:t> Surveillance sind zusätzliche Informationen verfügbar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398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</a:rPr>
              <a:t>In den Altersgruppen gut sichtbar: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</a:rPr>
              <a:t>Unterscheidung </a:t>
            </a:r>
            <a:r>
              <a:rPr lang="de-DE" dirty="0" err="1">
                <a:solidFill>
                  <a:prstClr val="black"/>
                </a:solidFill>
              </a:rPr>
              <a:t>hosp</a:t>
            </a:r>
            <a:r>
              <a:rPr lang="de-DE" dirty="0">
                <a:solidFill>
                  <a:prstClr val="black"/>
                </a:solidFill>
              </a:rPr>
              <a:t>. COVID-19 mit respiratorischer Symptomatik (COVID-SARI) zu </a:t>
            </a:r>
            <a:r>
              <a:rPr lang="de-DE" dirty="0" err="1">
                <a:solidFill>
                  <a:prstClr val="black"/>
                </a:solidFill>
              </a:rPr>
              <a:t>hosp</a:t>
            </a:r>
            <a:r>
              <a:rPr lang="de-DE" dirty="0">
                <a:solidFill>
                  <a:prstClr val="black"/>
                </a:solidFill>
              </a:rPr>
              <a:t>. COVID-19 jeglicher Symptomatik (Meldedaten)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294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Historische Daten vor der Pandemie verfügbar</a:t>
            </a:r>
          </a:p>
          <a:p>
            <a:pPr marL="171450" indent="-171450">
              <a:buFontTx/>
              <a:buChar char="-"/>
            </a:pPr>
            <a:r>
              <a:rPr lang="de-DE" dirty="0"/>
              <a:t>Einordnung der Schwere im Vergleich zu anderen Erregern, z. B. Influenza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105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SEED: Erfassung von symptomatischen ARE-P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atienten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(J00 – J22, J44.0 und B34.9)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laborbestätigter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COVID-19 Diagnose (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U07.1!)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anhand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ICD-10-Codes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Meldedaten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Erfassung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laborbestätigten COVID-19-Fällen, unabhängig von klinischen Informationen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daher Berechnung der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 Inzidenz anhand aller Fälle; nur anhand der Fälle mit Symptomen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Cave: Bei starker Zunahme von Infektionen durch leichter übertragbare VOC Omikron werden Symptome durch Gesundheitsämter ggf. nicht mehr erfasst werden können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543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Differenz zwischen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 Inzidenz zwischen allen Fälle vs. Fällen mit Symptomen am höchsten bei Kindern und Jugendlichen im Schulalter (u. a. wegen serieller Testung in Schulen)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294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den </a:t>
            </a:r>
            <a:r>
              <a:rPr lang="en-US" sz="1200" dirty="0" err="1"/>
              <a:t>Meldedaten</a:t>
            </a:r>
            <a:r>
              <a:rPr lang="en-US" sz="1200" dirty="0"/>
              <a:t> </a:t>
            </a:r>
            <a:r>
              <a:rPr lang="en-US" sz="1200" dirty="0" err="1"/>
              <a:t>ist</a:t>
            </a:r>
            <a:r>
              <a:rPr lang="en-US" sz="1200" dirty="0"/>
              <a:t> der </a:t>
            </a:r>
            <a:r>
              <a:rPr lang="en-US" sz="1200" dirty="0" err="1"/>
              <a:t>Anteil</a:t>
            </a:r>
            <a:r>
              <a:rPr lang="en-US" sz="1200" dirty="0"/>
              <a:t> der </a:t>
            </a:r>
            <a:r>
              <a:rPr lang="en-US" sz="1200" dirty="0" err="1"/>
              <a:t>Fälle</a:t>
            </a:r>
            <a:r>
              <a:rPr lang="en-US" sz="1200" dirty="0"/>
              <a:t> </a:t>
            </a:r>
            <a:r>
              <a:rPr lang="en-US" sz="1200" dirty="0" err="1"/>
              <a:t>ohne</a:t>
            </a:r>
            <a:r>
              <a:rPr lang="en-US" sz="1200" dirty="0"/>
              <a:t> COVID-19 </a:t>
            </a:r>
            <a:r>
              <a:rPr lang="en-US" sz="1200" dirty="0" err="1"/>
              <a:t>Symptome</a:t>
            </a:r>
            <a:r>
              <a:rPr lang="en-US" sz="1200" dirty="0"/>
              <a:t> ODER </a:t>
            </a:r>
            <a:r>
              <a:rPr lang="en-US" sz="1200" dirty="0" err="1"/>
              <a:t>ohne</a:t>
            </a:r>
            <a:r>
              <a:rPr lang="en-US" sz="1200" dirty="0"/>
              <a:t> </a:t>
            </a:r>
            <a:r>
              <a:rPr lang="en-US" sz="1200" dirty="0" err="1"/>
              <a:t>Angabe</a:t>
            </a:r>
            <a:r>
              <a:rPr lang="en-US" sz="1200" dirty="0"/>
              <a:t> </a:t>
            </a:r>
            <a:r>
              <a:rPr lang="en-US" sz="1200" dirty="0" err="1"/>
              <a:t>zu</a:t>
            </a:r>
            <a:r>
              <a:rPr lang="en-US" sz="1200" dirty="0"/>
              <a:t> </a:t>
            </a:r>
            <a:r>
              <a:rPr lang="en-US" sz="1200" dirty="0" err="1"/>
              <a:t>Symptomen</a:t>
            </a:r>
            <a:r>
              <a:rPr lang="en-US" sz="1200" dirty="0"/>
              <a:t> im </a:t>
            </a:r>
            <a:r>
              <a:rPr lang="en-US" sz="1200" dirty="0" err="1"/>
              <a:t>Verhältnis</a:t>
            </a:r>
            <a:r>
              <a:rPr lang="en-US" sz="1200" dirty="0"/>
              <a:t> </a:t>
            </a:r>
            <a:r>
              <a:rPr lang="en-US" sz="1200" dirty="0" err="1"/>
              <a:t>zu</a:t>
            </a:r>
            <a:r>
              <a:rPr lang="en-US" sz="1200" dirty="0"/>
              <a:t> </a:t>
            </a:r>
            <a:r>
              <a:rPr lang="en-US" sz="1200" dirty="0" err="1"/>
              <a:t>allen</a:t>
            </a:r>
            <a:r>
              <a:rPr lang="en-US" sz="1200" dirty="0"/>
              <a:t> </a:t>
            </a:r>
            <a:r>
              <a:rPr lang="en-US" sz="1200" dirty="0" err="1"/>
              <a:t>Fällen</a:t>
            </a:r>
            <a:r>
              <a:rPr lang="en-US" sz="1200" dirty="0"/>
              <a:t> in den </a:t>
            </a:r>
            <a:r>
              <a:rPr lang="en-US" sz="1200" dirty="0" err="1"/>
              <a:t>letzten</a:t>
            </a:r>
            <a:r>
              <a:rPr lang="en-US" sz="1200" dirty="0"/>
              <a:t> </a:t>
            </a:r>
            <a:r>
              <a:rPr lang="en-US" sz="1200" dirty="0" err="1"/>
              <a:t>Wochen</a:t>
            </a:r>
            <a:r>
              <a:rPr lang="en-US" sz="1200" dirty="0"/>
              <a:t> </a:t>
            </a:r>
            <a:r>
              <a:rPr lang="en-US" sz="1200" dirty="0" err="1"/>
              <a:t>deutlich</a:t>
            </a:r>
            <a:r>
              <a:rPr lang="en-US" sz="1200" dirty="0"/>
              <a:t> </a:t>
            </a:r>
            <a:r>
              <a:rPr lang="en-US" sz="1200" dirty="0" err="1"/>
              <a:t>angestiegen</a:t>
            </a:r>
            <a:endParaRPr lang="en-US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58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11-7031-4BD5-847F-79DD895415C9}" type="datetime1">
              <a:rPr lang="de-DE" smtClean="0"/>
              <a:t>08.01.2022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4793-6BE5-4877-B100-F063E4C5BAF5}" type="datetime1">
              <a:rPr lang="de-DE" smtClean="0"/>
              <a:t>08.01.2022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457200" y="75797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815221"/>
            <a:ext cx="7983646" cy="44032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DBA6-A43E-4D01-BC16-9245D806855D}" type="datetime1">
              <a:rPr lang="de-DE" smtClean="0"/>
              <a:t>08.01.2022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787208" cy="916304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A303-26F5-4460-9F72-0F58FABA4B47}" type="datetime1">
              <a:rPr lang="de-DE" smtClean="0"/>
              <a:t>08.01.2022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5246-3CDF-4F66-8385-34CA9D57C563}" type="datetime1">
              <a:rPr lang="de-DE" smtClean="0"/>
              <a:t>08.01.2022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3F69-0619-4695-9BEC-05F922F5D755}" type="datetime1">
              <a:rPr lang="de-DE" smtClean="0"/>
              <a:t>08.01.2022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17AD-3EFC-458B-8AC8-50977EBD9BE9}" type="datetime1">
              <a:rPr lang="de-DE" smtClean="0"/>
              <a:t>08.01.2022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15221"/>
            <a:ext cx="7983646" cy="44032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012E0857-1909-4F09-A7A1-56B84BE86E4D}" type="datetime1">
              <a:rPr lang="de-DE" smtClean="0"/>
              <a:t>08.01.2022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05881" y="1720564"/>
            <a:ext cx="4769708" cy="3534033"/>
          </a:xfrm>
        </p:spPr>
        <p:txBody>
          <a:bodyPr>
            <a:normAutofit/>
          </a:bodyPr>
          <a:lstStyle/>
          <a:p>
            <a:br>
              <a:rPr lang="de-DE" dirty="0"/>
            </a:br>
            <a:br>
              <a:rPr lang="de-DE" sz="1200" dirty="0"/>
            </a:br>
            <a:br>
              <a:rPr lang="de-DE" sz="1600" dirty="0"/>
            </a:br>
            <a:r>
              <a:rPr lang="de-DE" sz="2200" dirty="0"/>
              <a:t>Schätzung der Inzidenz von</a:t>
            </a:r>
            <a:br>
              <a:rPr lang="de-DE" sz="2200" dirty="0"/>
            </a:br>
            <a:r>
              <a:rPr lang="de-DE" sz="2200" dirty="0"/>
              <a:t>COVID-19 Erkrankungen auf Basis  der </a:t>
            </a:r>
            <a:r>
              <a:rPr lang="de-DE" sz="2200" dirty="0" err="1"/>
              <a:t>syndromischen</a:t>
            </a:r>
            <a:r>
              <a:rPr lang="de-DE" sz="2200" dirty="0"/>
              <a:t> Surveillance</a:t>
            </a:r>
            <a:br>
              <a:rPr lang="de-DE" sz="2200" dirty="0"/>
            </a:br>
            <a:br>
              <a:rPr lang="de-DE" sz="1800" dirty="0"/>
            </a:br>
            <a:r>
              <a:rPr lang="de-DE" sz="1800" dirty="0"/>
              <a:t>FG36</a:t>
            </a:r>
            <a:br>
              <a:rPr lang="de-DE" sz="1800" dirty="0"/>
            </a:br>
            <a:r>
              <a:rPr lang="de-DE" sz="1800" dirty="0"/>
              <a:t>Krisenstab, 07.01.2022</a:t>
            </a:r>
            <a:endParaRPr lang="de-DE" sz="1800" i="1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2660-B1CE-4633-8080-DB48EC6D18CC}" type="datetime1">
              <a:rPr lang="de-DE" smtClean="0"/>
              <a:t>08.01.2022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9315566-9DAA-4FDC-A4FD-C1330610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89" y="188465"/>
            <a:ext cx="7983646" cy="874368"/>
          </a:xfrm>
        </p:spPr>
        <p:txBody>
          <a:bodyPr/>
          <a:lstStyle/>
          <a:p>
            <a:r>
              <a:rPr lang="de-DE" sz="2400" dirty="0"/>
              <a:t>Vergleich COVID-19 im ambulanten Bereich:</a:t>
            </a:r>
            <a:br>
              <a:rPr lang="de-DE" sz="2400" dirty="0"/>
            </a:br>
            <a:r>
              <a:rPr lang="de-DE" sz="2400" dirty="0"/>
              <a:t>Symptomatische Erkrankungen aus </a:t>
            </a:r>
            <a:r>
              <a:rPr lang="de-DE" sz="2400" u="heavy" dirty="0">
                <a:uFill>
                  <a:solidFill>
                    <a:srgbClr val="F4A582"/>
                  </a:solidFill>
                </a:uFill>
              </a:rPr>
              <a:t>Meldedaten</a:t>
            </a:r>
            <a:r>
              <a:rPr lang="de-DE" sz="2400" dirty="0"/>
              <a:t> und </a:t>
            </a:r>
            <a:r>
              <a:rPr lang="de-DE" sz="2400" u="heavy" dirty="0">
                <a:uFill>
                  <a:solidFill>
                    <a:srgbClr val="92C5DE"/>
                  </a:solidFill>
                </a:uFill>
              </a:rPr>
              <a:t>SEED</a:t>
            </a:r>
            <a:r>
              <a:rPr lang="de-DE" sz="2400" u="heavy" baseline="30000" dirty="0">
                <a:uFill>
                  <a:solidFill>
                    <a:srgbClr val="92C5DE"/>
                  </a:solidFill>
                </a:uFill>
              </a:rPr>
              <a:t>ARE</a:t>
            </a:r>
            <a:endParaRPr lang="de-DE" sz="2400" u="heavy" dirty="0">
              <a:uFill>
                <a:solidFill>
                  <a:srgbClr val="92C5DE"/>
                </a:solidFill>
              </a:u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983" y="1071129"/>
            <a:ext cx="3023289" cy="2196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983" y="2855593"/>
            <a:ext cx="3023289" cy="2196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983" y="4640057"/>
            <a:ext cx="3023289" cy="2196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582" y="1022057"/>
            <a:ext cx="3023289" cy="2196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82" y="2855593"/>
            <a:ext cx="3023289" cy="2196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582" y="4640057"/>
            <a:ext cx="3023289" cy="219600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E80E74C6-0300-48D3-9162-EE2EC6FAA200}"/>
              </a:ext>
            </a:extLst>
          </p:cNvPr>
          <p:cNvSpPr/>
          <p:nvPr/>
        </p:nvSpPr>
        <p:spPr>
          <a:xfrm>
            <a:off x="182504" y="2616888"/>
            <a:ext cx="4434349" cy="2280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9315566-9DAA-4FDC-A4FD-C1330610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89" y="501650"/>
            <a:ext cx="7983646" cy="874368"/>
          </a:xfrm>
        </p:spPr>
        <p:txBody>
          <a:bodyPr/>
          <a:lstStyle/>
          <a:p>
            <a:r>
              <a:rPr lang="de-DE" sz="2400" dirty="0"/>
              <a:t>Vergleich COVID-19 im ambulanten Bereich:</a:t>
            </a:r>
            <a:br>
              <a:rPr lang="de-DE" sz="2400" dirty="0"/>
            </a:br>
            <a:r>
              <a:rPr lang="de-DE" sz="2400" dirty="0"/>
              <a:t>Symptomatische Erkrankungen aus </a:t>
            </a:r>
            <a:r>
              <a:rPr lang="de-DE" sz="2400" u="heavy" dirty="0">
                <a:uFill>
                  <a:solidFill>
                    <a:srgbClr val="F4A582"/>
                  </a:solidFill>
                </a:uFill>
              </a:rPr>
              <a:t>Meldedaten</a:t>
            </a:r>
            <a:r>
              <a:rPr lang="de-DE" sz="2400" dirty="0"/>
              <a:t> und </a:t>
            </a:r>
            <a:r>
              <a:rPr lang="de-DE" sz="2400" u="heavy" dirty="0">
                <a:uFill>
                  <a:solidFill>
                    <a:srgbClr val="92C5DE"/>
                  </a:solidFill>
                </a:uFill>
              </a:rPr>
              <a:t>SEED</a:t>
            </a:r>
            <a:r>
              <a:rPr lang="de-DE" sz="2400" u="heavy" baseline="30000" dirty="0">
                <a:uFill>
                  <a:solidFill>
                    <a:srgbClr val="92C5DE"/>
                  </a:solidFill>
                </a:uFill>
              </a:rPr>
              <a:t>ARE</a:t>
            </a:r>
            <a:endParaRPr lang="de-DE" sz="2400" u="heavy" dirty="0">
              <a:uFill>
                <a:solidFill>
                  <a:srgbClr val="92C5DE"/>
                </a:solidFill>
              </a:u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F1ECE7-2A62-4867-AE96-14AB6F7E3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949" y="1774264"/>
            <a:ext cx="5760000" cy="418384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BFB3691-0EC3-4872-B250-0D5205D61EAB}"/>
              </a:ext>
            </a:extLst>
          </p:cNvPr>
          <p:cNvSpPr txBox="1"/>
          <p:nvPr/>
        </p:nvSpPr>
        <p:spPr>
          <a:xfrm>
            <a:off x="1796853" y="1774264"/>
            <a:ext cx="1209675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2. Welle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A1DE5DE-F95D-44FE-943A-C31EB9E22850}"/>
              </a:ext>
            </a:extLst>
          </p:cNvPr>
          <p:cNvSpPr txBox="1"/>
          <p:nvPr/>
        </p:nvSpPr>
        <p:spPr>
          <a:xfrm>
            <a:off x="3143652" y="1774264"/>
            <a:ext cx="947738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3. Welle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C217AD0-B27A-47AE-955F-AA4DAC7602D6}"/>
              </a:ext>
            </a:extLst>
          </p:cNvPr>
          <p:cNvSpPr txBox="1"/>
          <p:nvPr/>
        </p:nvSpPr>
        <p:spPr>
          <a:xfrm>
            <a:off x="5393315" y="1774264"/>
            <a:ext cx="947738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4. Welle</a:t>
            </a:r>
          </a:p>
        </p:txBody>
      </p:sp>
    </p:spTree>
    <p:extLst>
      <p:ext uri="{BB962C8B-B14F-4D97-AF65-F5344CB8AC3E}">
        <p14:creationId xmlns:p14="http://schemas.microsoft.com/office/powerpoint/2010/main" val="147768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C28874-02AE-4E23-8C68-D2F35E0A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949524D-2649-4A99-854B-08FC7DCBA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0" y="320789"/>
            <a:ext cx="7983646" cy="1242540"/>
          </a:xfrm>
        </p:spPr>
        <p:txBody>
          <a:bodyPr/>
          <a:lstStyle/>
          <a:p>
            <a:r>
              <a:rPr lang="de-DE" dirty="0"/>
              <a:t>Vorsichtige Schätzung der Betroffenheit in der Gesamtbevölkerung durch Anwendung der „Arztgehrate“ aus GrippeWeb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6B841E-F5D2-459C-8FC3-FCAB32D4C6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15221"/>
            <a:ext cx="6110748" cy="4403258"/>
          </a:xfrm>
        </p:spPr>
        <p:txBody>
          <a:bodyPr/>
          <a:lstStyle/>
          <a:p>
            <a:r>
              <a:rPr lang="de-DE" dirty="0"/>
              <a:t>Formel: </a:t>
            </a:r>
            <a:r>
              <a:rPr lang="de-DE" u="sng" dirty="0"/>
              <a:t>Konsultationsinzidenz </a:t>
            </a:r>
            <a:r>
              <a:rPr lang="de-DE" u="sng" dirty="0" err="1"/>
              <a:t>COVID</a:t>
            </a:r>
            <a:r>
              <a:rPr lang="de-DE" u="sng" dirty="0"/>
              <a:t>-ARE</a:t>
            </a:r>
            <a:br>
              <a:rPr lang="de-DE" u="sng" dirty="0"/>
            </a:br>
            <a:r>
              <a:rPr lang="de-DE" dirty="0"/>
              <a:t>                  Arztgehrate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6008356-17E8-4920-B3A8-ACABB1D02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181" y="2527156"/>
            <a:ext cx="5383161" cy="419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97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991AF39-156C-4909-83AC-DD0656C7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0B2FA1-1153-4065-A3AE-F17054522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133" y="4597035"/>
            <a:ext cx="4239149" cy="22493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F724FC0-CB85-4414-BBE4-141258662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91" y="4588622"/>
            <a:ext cx="4239149" cy="22493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F5DCC9F-A9E6-4C5B-9574-CEE6E8700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198" y="2251587"/>
            <a:ext cx="4395021" cy="233703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BE53132-B27C-4633-87F5-18DC0F9754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0" y="2330293"/>
            <a:ext cx="4239149" cy="22541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37C3405-5E68-4C6E-89EC-1BD60C44D1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199" y="11621"/>
            <a:ext cx="4504265" cy="231867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447218A-BDAF-45B8-8910-45CD5015BC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50" y="-1502"/>
            <a:ext cx="4239150" cy="2391316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05225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97CDC3B-0CA5-4E6C-9AFA-C1723A3D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1F69AA-B983-448A-A486-15DA7FA0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A8D074-8B7D-4C94-8101-33D71761EB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815221"/>
            <a:ext cx="8205019" cy="4403258"/>
          </a:xfrm>
        </p:spPr>
        <p:txBody>
          <a:bodyPr/>
          <a:lstStyle/>
          <a:p>
            <a:r>
              <a:rPr lang="de-DE" dirty="0"/>
              <a:t>Eine Inzidenzschätzung von symptomatischen Erkrankungen durch COVID-19 auf verschiedenen Schweregrad Ebenen mittels </a:t>
            </a:r>
            <a:r>
              <a:rPr lang="de-DE" dirty="0" err="1"/>
              <a:t>syndromischer</a:t>
            </a:r>
            <a:r>
              <a:rPr lang="de-DE" dirty="0"/>
              <a:t> Surveillance ist möglich</a:t>
            </a:r>
          </a:p>
          <a:p>
            <a:r>
              <a:rPr lang="de-DE" dirty="0"/>
              <a:t>Grundlage sind drei verschiedene </a:t>
            </a:r>
            <a:r>
              <a:rPr lang="de-DE" dirty="0" err="1"/>
              <a:t>syndromische</a:t>
            </a:r>
            <a:r>
              <a:rPr lang="de-DE" dirty="0"/>
              <a:t> </a:t>
            </a:r>
            <a:r>
              <a:rPr lang="de-DE" dirty="0" err="1"/>
              <a:t>Surveillancesysteme</a:t>
            </a:r>
            <a:r>
              <a:rPr lang="de-DE" dirty="0"/>
              <a:t> + weitere Daten</a:t>
            </a:r>
          </a:p>
          <a:p>
            <a:r>
              <a:rPr lang="de-DE" dirty="0"/>
              <a:t>Aktuell Schätzung auf nationaler Ebene eine höhere regionale Auflösung ist prinzipiell möglich</a:t>
            </a:r>
          </a:p>
          <a:p>
            <a:r>
              <a:rPr lang="de-DE" dirty="0"/>
              <a:t>Die </a:t>
            </a:r>
            <a:r>
              <a:rPr lang="de-DE" dirty="0" err="1"/>
              <a:t>syndromische</a:t>
            </a:r>
            <a:r>
              <a:rPr lang="de-DE" dirty="0"/>
              <a:t> Surveillance ersetzt nicht die Informationen des Meldesystems (wichtig für lokales und regionales Management, Einzelfallinformationen z. B. Impfungen etc.)</a:t>
            </a:r>
          </a:p>
          <a:p>
            <a:r>
              <a:rPr lang="de-DE" dirty="0" err="1"/>
              <a:t>Syndromische</a:t>
            </a:r>
            <a:r>
              <a:rPr lang="de-DE" dirty="0"/>
              <a:t> </a:t>
            </a:r>
            <a:r>
              <a:rPr lang="de-DE" dirty="0" err="1"/>
              <a:t>Surveillancesysteme</a:t>
            </a:r>
            <a:r>
              <a:rPr lang="de-DE" dirty="0"/>
              <a:t> sind eine wichtige Ergänzung des Lagebilds, insbesondere zur Krankheitslast auf verschiedenen Schwereebenen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6881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302CAE-9553-4A63-A7D4-8B5ACEBE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5E2640E-F0CD-4526-8B9D-621F7A44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 zur Diskussion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8CFD7B1-EC1F-48DE-ADD7-D404098AD1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Wie geht es weiter?</a:t>
            </a:r>
          </a:p>
          <a:p>
            <a:r>
              <a:rPr lang="de-DE" dirty="0"/>
              <a:t>Wo sollen Schwerpunkte gesetzt werden?</a:t>
            </a:r>
          </a:p>
        </p:txBody>
      </p:sp>
    </p:spTree>
    <p:extLst>
      <p:ext uri="{BB962C8B-B14F-4D97-AF65-F5344CB8AC3E}">
        <p14:creationId xmlns:p14="http://schemas.microsoft.com/office/powerpoint/2010/main" val="49987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73BF27-04BA-4175-99CB-E6FAECCE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16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BC82CA-37FB-4FEE-B8BA-14B43AD0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6CC807-C6A2-44C2-B74A-B8E2C85EF5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015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852900D-DA89-4061-A3AC-45E9AFA8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DBA6-A43E-4D01-BC16-9245D806855D}" type="datetime1">
              <a:rPr lang="de-DE" smtClean="0"/>
              <a:t>08.01.2022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DEA50BE-65EB-4615-9260-A3B88BA4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4CDCEB1-72A5-4EED-A222-39281577C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235"/>
            <a:ext cx="9144000" cy="426753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1498CA7A-BA40-42C9-A129-61F14ED31202}"/>
              </a:ext>
            </a:extLst>
          </p:cNvPr>
          <p:cNvSpPr/>
          <p:nvPr/>
        </p:nvSpPr>
        <p:spPr>
          <a:xfrm>
            <a:off x="7637146" y="2143433"/>
            <a:ext cx="1408532" cy="3972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69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FDB214-5423-44BB-8F7B-048DFF0A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54C2B1AA-52EB-4373-8AC3-034EFE6B5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0853"/>
            <a:ext cx="7787208" cy="916304"/>
          </a:xfrm>
        </p:spPr>
        <p:txBody>
          <a:bodyPr/>
          <a:lstStyle/>
          <a:p>
            <a:r>
              <a:rPr lang="de-DE" dirty="0"/>
              <a:t>Meldedaten und </a:t>
            </a:r>
            <a:r>
              <a:rPr lang="de-DE" dirty="0" err="1"/>
              <a:t>syndromische</a:t>
            </a:r>
            <a:r>
              <a:rPr lang="de-DE" dirty="0"/>
              <a:t> </a:t>
            </a:r>
            <a:r>
              <a:rPr lang="de-DE" dirty="0" err="1"/>
              <a:t>Surveillancesysteme</a:t>
            </a:r>
            <a:br>
              <a:rPr lang="de-DE" dirty="0"/>
            </a:br>
            <a:endParaRPr lang="de-DE" dirty="0"/>
          </a:p>
        </p:txBody>
      </p:sp>
      <p:sp>
        <p:nvSpPr>
          <p:cNvPr id="71" name="AutoShape 4">
            <a:extLst>
              <a:ext uri="{FF2B5EF4-FFF2-40B4-BE49-F238E27FC236}">
                <a16:creationId xmlns:a16="http://schemas.microsoft.com/office/drawing/2014/main" id="{2E141B99-23FE-42BB-B1B7-0E79279DDD3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27090" y="1556116"/>
            <a:ext cx="768190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EF7ACD76-0CCA-4F57-BA22-EA88A5EA5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3" y="5355003"/>
            <a:ext cx="1412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38">
            <a:extLst>
              <a:ext uri="{FF2B5EF4-FFF2-40B4-BE49-F238E27FC236}">
                <a16:creationId xmlns:a16="http://schemas.microsoft.com/office/drawing/2014/main" id="{40BE09CF-3C14-4AB6-92DB-7EE61E3E8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0458" y="2394316"/>
            <a:ext cx="1871661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schwere Krankheitsverläufe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Freeform 40">
            <a:extLst>
              <a:ext uri="{FF2B5EF4-FFF2-40B4-BE49-F238E27FC236}">
                <a16:creationId xmlns:a16="http://schemas.microsoft.com/office/drawing/2014/main" id="{534FE3C7-DA7A-4A1F-96AA-A3E2BB9A25E2}"/>
              </a:ext>
            </a:extLst>
          </p:cNvPr>
          <p:cNvSpPr>
            <a:spLocks/>
          </p:cNvSpPr>
          <p:nvPr/>
        </p:nvSpPr>
        <p:spPr bwMode="auto">
          <a:xfrm>
            <a:off x="7704255" y="1522778"/>
            <a:ext cx="395287" cy="3128963"/>
          </a:xfrm>
          <a:custGeom>
            <a:avLst/>
            <a:gdLst>
              <a:gd name="T0" fmla="*/ 0 w 1559"/>
              <a:gd name="T1" fmla="*/ 0 h 12349"/>
              <a:gd name="T2" fmla="*/ 1031 w 1559"/>
              <a:gd name="T3" fmla="*/ 251 h 12349"/>
              <a:gd name="T4" fmla="*/ 1031 w 1559"/>
              <a:gd name="T5" fmla="*/ 5894 h 12349"/>
              <a:gd name="T6" fmla="*/ 1559 w 1559"/>
              <a:gd name="T7" fmla="*/ 6204 h 12349"/>
              <a:gd name="T8" fmla="*/ 1031 w 1559"/>
              <a:gd name="T9" fmla="*/ 6396 h 12349"/>
              <a:gd name="T10" fmla="*/ 1031 w 1559"/>
              <a:gd name="T11" fmla="*/ 12098 h 12349"/>
              <a:gd name="T12" fmla="*/ 0 w 1559"/>
              <a:gd name="T13" fmla="*/ 12349 h 12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9" h="12349">
                <a:moveTo>
                  <a:pt x="0" y="0"/>
                </a:moveTo>
                <a:cubicBezTo>
                  <a:pt x="569" y="0"/>
                  <a:pt x="1031" y="112"/>
                  <a:pt x="1031" y="251"/>
                </a:cubicBezTo>
                <a:lnTo>
                  <a:pt x="1031" y="5894"/>
                </a:lnTo>
                <a:cubicBezTo>
                  <a:pt x="1031" y="6033"/>
                  <a:pt x="989" y="6204"/>
                  <a:pt x="1559" y="6204"/>
                </a:cubicBezTo>
                <a:cubicBezTo>
                  <a:pt x="989" y="6204"/>
                  <a:pt x="1031" y="6257"/>
                  <a:pt x="1031" y="6396"/>
                </a:cubicBezTo>
                <a:lnTo>
                  <a:pt x="1031" y="12098"/>
                </a:lnTo>
                <a:cubicBezTo>
                  <a:pt x="1031" y="12236"/>
                  <a:pt x="569" y="12349"/>
                  <a:pt x="0" y="12349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" name="Rectangle 42">
            <a:extLst>
              <a:ext uri="{FF2B5EF4-FFF2-40B4-BE49-F238E27FC236}">
                <a16:creationId xmlns:a16="http://schemas.microsoft.com/office/drawing/2014/main" id="{7667D5A0-0433-4819-810A-67ACA225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592" y="2995978"/>
            <a:ext cx="776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Krankheits-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last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43">
            <a:extLst>
              <a:ext uri="{FF2B5EF4-FFF2-40B4-BE49-F238E27FC236}">
                <a16:creationId xmlns:a16="http://schemas.microsoft.com/office/drawing/2014/main" id="{2C219138-2E4D-41F3-BC5C-E277E27EB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596" y="3075353"/>
            <a:ext cx="10636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44">
            <a:extLst>
              <a:ext uri="{FF2B5EF4-FFF2-40B4-BE49-F238E27FC236}">
                <a16:creationId xmlns:a16="http://schemas.microsoft.com/office/drawing/2014/main" id="{FCD720D2-0475-4A07-960E-EAEB3D9EF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033" y="3726228"/>
            <a:ext cx="88741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Ausbreitung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54">
            <a:extLst>
              <a:ext uri="{FF2B5EF4-FFF2-40B4-BE49-F238E27FC236}">
                <a16:creationId xmlns:a16="http://schemas.microsoft.com/office/drawing/2014/main" id="{DD15D19A-B039-428F-A45F-EDA3B41AF35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494758" y="2498589"/>
            <a:ext cx="2120902" cy="169279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Meldepflicht</a:t>
            </a:r>
            <a:r>
              <a:rPr kumimoji="0" lang="de-DE" altLang="de-DE" sz="11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gemäß </a:t>
            </a: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IfSG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Freeform 36">
            <a:extLst>
              <a:ext uri="{FF2B5EF4-FFF2-40B4-BE49-F238E27FC236}">
                <a16:creationId xmlns:a16="http://schemas.microsoft.com/office/drawing/2014/main" id="{DF28D87D-7511-4A00-A1B0-D3D731DCD5DC}"/>
              </a:ext>
            </a:extLst>
          </p:cNvPr>
          <p:cNvSpPr>
            <a:spLocks/>
          </p:cNvSpPr>
          <p:nvPr/>
        </p:nvSpPr>
        <p:spPr bwMode="auto">
          <a:xfrm>
            <a:off x="5773046" y="1586318"/>
            <a:ext cx="287337" cy="1728788"/>
          </a:xfrm>
          <a:custGeom>
            <a:avLst/>
            <a:gdLst>
              <a:gd name="T0" fmla="*/ 0 w 2272"/>
              <a:gd name="T1" fmla="*/ 0 h 13230"/>
              <a:gd name="T2" fmla="*/ 1136 w 2272"/>
              <a:gd name="T3" fmla="*/ 189 h 13230"/>
              <a:gd name="T4" fmla="*/ 1136 w 2272"/>
              <a:gd name="T5" fmla="*/ 6426 h 13230"/>
              <a:gd name="T6" fmla="*/ 2272 w 2272"/>
              <a:gd name="T7" fmla="*/ 6615 h 13230"/>
              <a:gd name="T8" fmla="*/ 1136 w 2272"/>
              <a:gd name="T9" fmla="*/ 6805 h 13230"/>
              <a:gd name="T10" fmla="*/ 1136 w 2272"/>
              <a:gd name="T11" fmla="*/ 13041 h 13230"/>
              <a:gd name="T12" fmla="*/ 0 w 2272"/>
              <a:gd name="T13" fmla="*/ 13230 h 13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2" h="13230">
                <a:moveTo>
                  <a:pt x="0" y="0"/>
                </a:moveTo>
                <a:cubicBezTo>
                  <a:pt x="627" y="0"/>
                  <a:pt x="1136" y="85"/>
                  <a:pt x="1136" y="189"/>
                </a:cubicBezTo>
                <a:lnTo>
                  <a:pt x="1136" y="6426"/>
                </a:lnTo>
                <a:cubicBezTo>
                  <a:pt x="1136" y="6531"/>
                  <a:pt x="1644" y="6615"/>
                  <a:pt x="2272" y="6615"/>
                </a:cubicBezTo>
                <a:cubicBezTo>
                  <a:pt x="1644" y="6615"/>
                  <a:pt x="1136" y="6700"/>
                  <a:pt x="1136" y="6805"/>
                </a:cubicBezTo>
                <a:lnTo>
                  <a:pt x="1136" y="13041"/>
                </a:lnTo>
                <a:cubicBezTo>
                  <a:pt x="1136" y="13146"/>
                  <a:pt x="627" y="13230"/>
                  <a:pt x="0" y="13230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6" name="Freeform 50">
            <a:extLst>
              <a:ext uri="{FF2B5EF4-FFF2-40B4-BE49-F238E27FC236}">
                <a16:creationId xmlns:a16="http://schemas.microsoft.com/office/drawing/2014/main" id="{4823DA2C-A58F-4AC5-9899-356A29CC13DD}"/>
              </a:ext>
            </a:extLst>
          </p:cNvPr>
          <p:cNvSpPr>
            <a:spLocks/>
          </p:cNvSpPr>
          <p:nvPr/>
        </p:nvSpPr>
        <p:spPr bwMode="auto">
          <a:xfrm>
            <a:off x="6308033" y="2956291"/>
            <a:ext cx="244475" cy="1728788"/>
          </a:xfrm>
          <a:custGeom>
            <a:avLst/>
            <a:gdLst>
              <a:gd name="T0" fmla="*/ 0 w 960"/>
              <a:gd name="T1" fmla="*/ 0 h 6823"/>
              <a:gd name="T2" fmla="*/ 480 w 960"/>
              <a:gd name="T3" fmla="*/ 80 h 6823"/>
              <a:gd name="T4" fmla="*/ 480 w 960"/>
              <a:gd name="T5" fmla="*/ 3331 h 6823"/>
              <a:gd name="T6" fmla="*/ 960 w 960"/>
              <a:gd name="T7" fmla="*/ 3411 h 6823"/>
              <a:gd name="T8" fmla="*/ 480 w 960"/>
              <a:gd name="T9" fmla="*/ 3491 h 6823"/>
              <a:gd name="T10" fmla="*/ 480 w 960"/>
              <a:gd name="T11" fmla="*/ 6743 h 6823"/>
              <a:gd name="T12" fmla="*/ 0 w 960"/>
              <a:gd name="T13" fmla="*/ 6823 h 6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0" h="6823">
                <a:moveTo>
                  <a:pt x="0" y="0"/>
                </a:moveTo>
                <a:cubicBezTo>
                  <a:pt x="265" y="0"/>
                  <a:pt x="480" y="35"/>
                  <a:pt x="480" y="80"/>
                </a:cubicBezTo>
                <a:lnTo>
                  <a:pt x="480" y="3331"/>
                </a:lnTo>
                <a:cubicBezTo>
                  <a:pt x="480" y="3375"/>
                  <a:pt x="695" y="3411"/>
                  <a:pt x="960" y="3411"/>
                </a:cubicBezTo>
                <a:cubicBezTo>
                  <a:pt x="695" y="3411"/>
                  <a:pt x="480" y="3447"/>
                  <a:pt x="480" y="3491"/>
                </a:cubicBezTo>
                <a:lnTo>
                  <a:pt x="480" y="6743"/>
                </a:lnTo>
                <a:cubicBezTo>
                  <a:pt x="480" y="6787"/>
                  <a:pt x="265" y="6823"/>
                  <a:pt x="0" y="6823"/>
                </a:cubicBez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" name="Rectangle 41">
            <a:extLst>
              <a:ext uri="{FF2B5EF4-FFF2-40B4-BE49-F238E27FC236}">
                <a16:creationId xmlns:a16="http://schemas.microsoft.com/office/drawing/2014/main" id="{DFD1C432-7850-4BC9-909C-2AEBEA6B0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669" y="3046778"/>
            <a:ext cx="8890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49">
            <a:extLst>
              <a:ext uri="{FF2B5EF4-FFF2-40B4-BE49-F238E27FC236}">
                <a16:creationId xmlns:a16="http://schemas.microsoft.com/office/drawing/2014/main" id="{FD7A2DC7-FD13-486C-969A-B7AB68838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519" y="4739053"/>
            <a:ext cx="1047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048F1C7-13DA-4567-A9E4-BFA931AE264B}"/>
              </a:ext>
            </a:extLst>
          </p:cNvPr>
          <p:cNvGrpSpPr/>
          <p:nvPr/>
        </p:nvGrpSpPr>
        <p:grpSpPr>
          <a:xfrm>
            <a:off x="2766189" y="1575166"/>
            <a:ext cx="3913350" cy="3919538"/>
            <a:chOff x="2408381" y="1360489"/>
            <a:chExt cx="3913350" cy="3919538"/>
          </a:xfrm>
        </p:grpSpPr>
        <p:sp>
          <p:nvSpPr>
            <p:cNvPr id="105" name="Rectangle 39">
              <a:extLst>
                <a:ext uri="{FF2B5EF4-FFF2-40B4-BE49-F238E27FC236}">
                  <a16:creationId xmlns:a16="http://schemas.microsoft.com/office/drawing/2014/main" id="{CE553BBF-46AF-482C-96A6-A506E5B6E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3119" y="2179639"/>
              <a:ext cx="104775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tangle 45">
              <a:extLst>
                <a:ext uri="{FF2B5EF4-FFF2-40B4-BE49-F238E27FC236}">
                  <a16:creationId xmlns:a16="http://schemas.microsoft.com/office/drawing/2014/main" id="{22C9BCD3-1233-4C5F-810B-C0A5D4734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369" y="3511551"/>
              <a:ext cx="10636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A5D57DF4-D076-49BA-9C78-539F32BF3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956" y="1360489"/>
              <a:ext cx="3808409" cy="3919538"/>
            </a:xfrm>
            <a:custGeom>
              <a:avLst/>
              <a:gdLst>
                <a:gd name="T0" fmla="*/ 0 w 2399"/>
                <a:gd name="T1" fmla="*/ 2469 h 2469"/>
                <a:gd name="T2" fmla="*/ 1199 w 2399"/>
                <a:gd name="T3" fmla="*/ 0 h 2469"/>
                <a:gd name="T4" fmla="*/ 2399 w 2399"/>
                <a:gd name="T5" fmla="*/ 2469 h 2469"/>
                <a:gd name="T6" fmla="*/ 0 w 2399"/>
                <a:gd name="T7" fmla="*/ 2469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9" h="2469">
                  <a:moveTo>
                    <a:pt x="0" y="2469"/>
                  </a:moveTo>
                  <a:lnTo>
                    <a:pt x="1199" y="0"/>
                  </a:lnTo>
                  <a:lnTo>
                    <a:pt x="2399" y="2469"/>
                  </a:lnTo>
                  <a:lnTo>
                    <a:pt x="0" y="2469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Rectangle 51">
              <a:extLst>
                <a:ext uri="{FF2B5EF4-FFF2-40B4-BE49-F238E27FC236}">
                  <a16:creationId xmlns:a16="http://schemas.microsoft.com/office/drawing/2014/main" id="{EFFC8690-D42C-4380-AE90-CFBA8BF9D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478" y="2817814"/>
              <a:ext cx="100012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47">
              <a:extLst>
                <a:ext uri="{FF2B5EF4-FFF2-40B4-BE49-F238E27FC236}">
                  <a16:creationId xmlns:a16="http://schemas.microsoft.com/office/drawing/2014/main" id="{025AE1CE-3DF9-425B-BBD4-BC25B048E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420" y="4022726"/>
              <a:ext cx="100012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12904415-2E13-4B26-8C2F-B8154BE2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913" y="1360489"/>
              <a:ext cx="3808409" cy="3919538"/>
            </a:xfrm>
            <a:custGeom>
              <a:avLst/>
              <a:gdLst>
                <a:gd name="T0" fmla="*/ 0 w 2399"/>
                <a:gd name="T1" fmla="*/ 2469 h 2469"/>
                <a:gd name="T2" fmla="*/ 1199 w 2399"/>
                <a:gd name="T3" fmla="*/ 0 h 2469"/>
                <a:gd name="T4" fmla="*/ 2399 w 2399"/>
                <a:gd name="T5" fmla="*/ 2469 h 2469"/>
                <a:gd name="T6" fmla="*/ 0 w 2399"/>
                <a:gd name="T7" fmla="*/ 2469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9" h="2469">
                  <a:moveTo>
                    <a:pt x="0" y="2469"/>
                  </a:moveTo>
                  <a:lnTo>
                    <a:pt x="1199" y="0"/>
                  </a:lnTo>
                  <a:lnTo>
                    <a:pt x="2399" y="2469"/>
                  </a:lnTo>
                  <a:lnTo>
                    <a:pt x="0" y="2469"/>
                  </a:lnTo>
                  <a:close/>
                </a:path>
              </a:pathLst>
            </a:custGeom>
            <a:gradFill>
              <a:gsLst>
                <a:gs pos="40000">
                  <a:srgbClr val="FFFF00"/>
                </a:gs>
                <a:gs pos="57000">
                  <a:srgbClr val="FFC000"/>
                </a:gs>
                <a:gs pos="19000">
                  <a:srgbClr val="00B050"/>
                </a:gs>
                <a:gs pos="0">
                  <a:srgbClr val="00B0F0"/>
                </a:gs>
                <a:gs pos="90000">
                  <a:srgbClr val="FF0000"/>
                </a:gs>
              </a:gsLst>
              <a:lin ang="16200000" scaled="0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Rectangle 9">
              <a:extLst>
                <a:ext uri="{FF2B5EF4-FFF2-40B4-BE49-F238E27FC236}">
                  <a16:creationId xmlns:a16="http://schemas.microsoft.com/office/drawing/2014/main" id="{1A63ADD7-0329-45F8-91BC-E4493B901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8043" y="3394076"/>
              <a:ext cx="100012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10">
              <a:extLst>
                <a:ext uri="{FF2B5EF4-FFF2-40B4-BE49-F238E27FC236}">
                  <a16:creationId xmlns:a16="http://schemas.microsoft.com/office/drawing/2014/main" id="{BA4EE4E8-7896-47AD-B3A2-40B18257A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730" y="3394076"/>
              <a:ext cx="9842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Line 11">
              <a:extLst>
                <a:ext uri="{FF2B5EF4-FFF2-40B4-BE49-F238E27FC236}">
                  <a16:creationId xmlns:a16="http://schemas.microsoft.com/office/drawing/2014/main" id="{F46E40B6-FDC0-4A5B-91AE-64E1398BAD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8481" y="3703639"/>
              <a:ext cx="2273298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Line 12">
              <a:extLst>
                <a:ext uri="{FF2B5EF4-FFF2-40B4-BE49-F238E27FC236}">
                  <a16:creationId xmlns:a16="http://schemas.microsoft.com/office/drawing/2014/main" id="{11493DEC-CBB4-4863-84E4-1EFDF03FD7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1068" y="2921001"/>
              <a:ext cx="150494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Line 13">
              <a:extLst>
                <a:ext uri="{FF2B5EF4-FFF2-40B4-BE49-F238E27FC236}">
                  <a16:creationId xmlns:a16="http://schemas.microsoft.com/office/drawing/2014/main" id="{7CECF87C-A364-4F28-A6BC-2DBC245086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3018" y="2149476"/>
              <a:ext cx="773112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Rectangle 14">
              <a:extLst>
                <a:ext uri="{FF2B5EF4-FFF2-40B4-BE49-F238E27FC236}">
                  <a16:creationId xmlns:a16="http://schemas.microsoft.com/office/drawing/2014/main" id="{A31F6EA6-DCA4-45E6-AFA2-8E191A80F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705" y="1798639"/>
              <a:ext cx="469900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Todes-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15">
              <a:extLst>
                <a:ext uri="{FF2B5EF4-FFF2-40B4-BE49-F238E27FC236}">
                  <a16:creationId xmlns:a16="http://schemas.microsoft.com/office/drawing/2014/main" id="{EB252B5A-5BCA-4121-AB19-4C4100D47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754" y="1855789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16">
              <a:extLst>
                <a:ext uri="{FF2B5EF4-FFF2-40B4-BE49-F238E27FC236}">
                  <a16:creationId xmlns:a16="http://schemas.microsoft.com/office/drawing/2014/main" id="{A9EEB687-7C20-408A-9B89-08D67CC98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204" y="1855789"/>
              <a:ext cx="100012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17">
              <a:extLst>
                <a:ext uri="{FF2B5EF4-FFF2-40B4-BE49-F238E27FC236}">
                  <a16:creationId xmlns:a16="http://schemas.microsoft.com/office/drawing/2014/main" id="{7979C2B7-E758-4951-ACB6-B7481809B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742" y="1946276"/>
              <a:ext cx="260350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fälle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18">
              <a:extLst>
                <a:ext uri="{FF2B5EF4-FFF2-40B4-BE49-F238E27FC236}">
                  <a16:creationId xmlns:a16="http://schemas.microsoft.com/office/drawing/2014/main" id="{ABB34C11-1D52-4174-BCD8-5CBE4AAEE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480" y="2009776"/>
              <a:ext cx="9842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19">
              <a:extLst>
                <a:ext uri="{FF2B5EF4-FFF2-40B4-BE49-F238E27FC236}">
                  <a16:creationId xmlns:a16="http://schemas.microsoft.com/office/drawing/2014/main" id="{61D78A36-D681-4CB4-96CA-CBC68750B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843" y="2654301"/>
              <a:ext cx="887412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Krankenhaus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20">
              <a:extLst>
                <a:ext uri="{FF2B5EF4-FFF2-40B4-BE49-F238E27FC236}">
                  <a16:creationId xmlns:a16="http://schemas.microsoft.com/office/drawing/2014/main" id="{329AF094-8114-4E4E-9842-340A677F7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767" y="2654301"/>
              <a:ext cx="100012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21">
              <a:extLst>
                <a:ext uri="{FF2B5EF4-FFF2-40B4-BE49-F238E27FC236}">
                  <a16:creationId xmlns:a16="http://schemas.microsoft.com/office/drawing/2014/main" id="{28D0CDAD-3561-4E5D-BBEA-A7CB31833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755" y="3132139"/>
              <a:ext cx="793749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Arztbesuch 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22">
              <a:extLst>
                <a:ext uri="{FF2B5EF4-FFF2-40B4-BE49-F238E27FC236}">
                  <a16:creationId xmlns:a16="http://schemas.microsoft.com/office/drawing/2014/main" id="{21036D1D-C82B-47BF-9D45-02AF3B489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280" y="3290889"/>
              <a:ext cx="1263649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(Primärversorgung)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23">
              <a:extLst>
                <a:ext uri="{FF2B5EF4-FFF2-40B4-BE49-F238E27FC236}">
                  <a16:creationId xmlns:a16="http://schemas.microsoft.com/office/drawing/2014/main" id="{9D042D15-C2F0-421C-A72C-0C11B9448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504" y="3290889"/>
              <a:ext cx="9842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24">
              <a:extLst>
                <a:ext uri="{FF2B5EF4-FFF2-40B4-BE49-F238E27FC236}">
                  <a16:creationId xmlns:a16="http://schemas.microsoft.com/office/drawing/2014/main" id="{4CE7D364-4ED5-4D8C-9F0B-A5790A68A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855" y="3983039"/>
              <a:ext cx="57150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25">
              <a:extLst>
                <a:ext uri="{FF2B5EF4-FFF2-40B4-BE49-F238E27FC236}">
                  <a16:creationId xmlns:a16="http://schemas.microsoft.com/office/drawing/2014/main" id="{7EF47D62-61B8-4E9A-B560-367CECBEF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743" y="4060826"/>
              <a:ext cx="1663698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Symptomatische Infektion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26">
              <a:extLst>
                <a:ext uri="{FF2B5EF4-FFF2-40B4-BE49-F238E27FC236}">
                  <a16:creationId xmlns:a16="http://schemas.microsoft.com/office/drawing/2014/main" id="{0FCD92FE-3A29-4555-82B4-963EF9C27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554" y="4060826"/>
              <a:ext cx="100012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27">
              <a:extLst>
                <a:ext uri="{FF2B5EF4-FFF2-40B4-BE49-F238E27FC236}">
                  <a16:creationId xmlns:a16="http://schemas.microsoft.com/office/drawing/2014/main" id="{E5158ACD-6A2B-4B3B-88BD-0E9CA574B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6405" y="4610101"/>
              <a:ext cx="100012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28">
              <a:extLst>
                <a:ext uri="{FF2B5EF4-FFF2-40B4-BE49-F238E27FC236}">
                  <a16:creationId xmlns:a16="http://schemas.microsoft.com/office/drawing/2014/main" id="{487B096F-E94D-4ABA-A495-473C4A6A7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556" y="4764089"/>
              <a:ext cx="153987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29">
              <a:extLst>
                <a:ext uri="{FF2B5EF4-FFF2-40B4-BE49-F238E27FC236}">
                  <a16:creationId xmlns:a16="http://schemas.microsoft.com/office/drawing/2014/main" id="{0B2D76AE-4E20-4B50-8279-6720BA095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043" y="4764089"/>
              <a:ext cx="277653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symptomatische bzw. </a:t>
              </a:r>
              <a:r>
                <a:rPr kumimoji="0" lang="de-DE" altLang="de-DE" sz="11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oligosymptomatische</a:t>
              </a:r>
              <a:r>
                <a:rPr kumimoji="0" lang="de-DE" altLang="de-DE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30">
              <a:extLst>
                <a:ext uri="{FF2B5EF4-FFF2-40B4-BE49-F238E27FC236}">
                  <a16:creationId xmlns:a16="http://schemas.microsoft.com/office/drawing/2014/main" id="{70364EAE-7B51-4E19-94C9-82D0B00A0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205" y="4922839"/>
              <a:ext cx="746124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Infektionen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31">
              <a:extLst>
                <a:ext uri="{FF2B5EF4-FFF2-40B4-BE49-F238E27FC236}">
                  <a16:creationId xmlns:a16="http://schemas.microsoft.com/office/drawing/2014/main" id="{0F62197B-4DD3-43E5-A7DF-F3710CAA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604" y="4922839"/>
              <a:ext cx="100012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Line 32">
              <a:extLst>
                <a:ext uri="{FF2B5EF4-FFF2-40B4-BE49-F238E27FC236}">
                  <a16:creationId xmlns:a16="http://schemas.microsoft.com/office/drawing/2014/main" id="{26DBCAEB-3C6D-4ACF-8F00-B4EF813F4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6369" y="4503739"/>
              <a:ext cx="3055935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Rectangle 33">
              <a:extLst>
                <a:ext uri="{FF2B5EF4-FFF2-40B4-BE49-F238E27FC236}">
                  <a16:creationId xmlns:a16="http://schemas.microsoft.com/office/drawing/2014/main" id="{8C2FA7D2-CE03-4EAD-B471-68C65837F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555" y="2354264"/>
              <a:ext cx="874712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Intensivstatio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34">
              <a:extLst>
                <a:ext uri="{FF2B5EF4-FFF2-40B4-BE49-F238E27FC236}">
                  <a16:creationId xmlns:a16="http://schemas.microsoft.com/office/drawing/2014/main" id="{ED2C2EBA-A970-45EB-8617-2B025F7FA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717" y="2354264"/>
              <a:ext cx="13652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35">
              <a:extLst>
                <a:ext uri="{FF2B5EF4-FFF2-40B4-BE49-F238E27FC236}">
                  <a16:creationId xmlns:a16="http://schemas.microsoft.com/office/drawing/2014/main" id="{6D219A61-661A-4369-A94F-046A78B40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742" y="2354264"/>
              <a:ext cx="9842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37">
              <a:extLst>
                <a:ext uri="{FF2B5EF4-FFF2-40B4-BE49-F238E27FC236}">
                  <a16:creationId xmlns:a16="http://schemas.microsoft.com/office/drawing/2014/main" id="{CDAEF4C3-17EC-49CD-8020-B2592579C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7491" y="1482726"/>
              <a:ext cx="9842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53">
              <a:extLst>
                <a:ext uri="{FF2B5EF4-FFF2-40B4-BE49-F238E27FC236}">
                  <a16:creationId xmlns:a16="http://schemas.microsoft.com/office/drawing/2014/main" id="{73914DCC-67A6-45C8-973C-85F1BD7D3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393" y="334010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ectangle 58">
              <a:extLst>
                <a:ext uri="{FF2B5EF4-FFF2-40B4-BE49-F238E27FC236}">
                  <a16:creationId xmlns:a16="http://schemas.microsoft.com/office/drawing/2014/main" id="{F3ABAE9E-9837-4970-8F10-EB0CCA18C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381" y="2955926"/>
              <a:ext cx="106362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2" name="Gerade Verbindung 59">
              <a:extLst>
                <a:ext uri="{FF2B5EF4-FFF2-40B4-BE49-F238E27FC236}">
                  <a16:creationId xmlns:a16="http://schemas.microsoft.com/office/drawing/2014/main" id="{B15D4230-4919-45A7-ABFF-E111E51A5436}"/>
                </a:ext>
              </a:extLst>
            </p:cNvPr>
            <p:cNvCxnSpPr/>
            <p:nvPr/>
          </p:nvCxnSpPr>
          <p:spPr>
            <a:xfrm>
              <a:off x="3974505" y="2593403"/>
              <a:ext cx="7604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54">
            <a:extLst>
              <a:ext uri="{FF2B5EF4-FFF2-40B4-BE49-F238E27FC236}">
                <a16:creationId xmlns:a16="http://schemas.microsoft.com/office/drawing/2014/main" id="{DD88B992-94FF-47E6-908E-0903AA26A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774" y="4914560"/>
            <a:ext cx="51777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Studien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Rectangle 54">
            <a:extLst>
              <a:ext uri="{FF2B5EF4-FFF2-40B4-BE49-F238E27FC236}">
                <a16:creationId xmlns:a16="http://schemas.microsoft.com/office/drawing/2014/main" id="{7EC48CF9-611B-48BB-8876-9DA0C0D8D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059" y="1896376"/>
            <a:ext cx="152445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Mortalitätssurveillance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5F47851-4FD3-42E2-B02E-01C49A947948}"/>
              </a:ext>
            </a:extLst>
          </p:cNvPr>
          <p:cNvGrpSpPr/>
          <p:nvPr/>
        </p:nvGrpSpPr>
        <p:grpSpPr>
          <a:xfrm>
            <a:off x="787297" y="2311671"/>
            <a:ext cx="2982055" cy="2247879"/>
            <a:chOff x="787297" y="2311671"/>
            <a:chExt cx="2982055" cy="2247879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4F5A194-6473-4C1B-8175-C230712C8EFD}"/>
                </a:ext>
              </a:extLst>
            </p:cNvPr>
            <p:cNvSpPr/>
            <p:nvPr/>
          </p:nvSpPr>
          <p:spPr>
            <a:xfrm>
              <a:off x="827087" y="2457924"/>
              <a:ext cx="2347089" cy="20976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tangle 54">
              <a:extLst>
                <a:ext uri="{FF2B5EF4-FFF2-40B4-BE49-F238E27FC236}">
                  <a16:creationId xmlns:a16="http://schemas.microsoft.com/office/drawing/2014/main" id="{2B6EEFC2-26C0-4B02-BFAF-07A72B4F5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784" y="3357512"/>
              <a:ext cx="266256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ambulanter Bereich (AGI)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Rectangle 54">
              <a:extLst>
                <a:ext uri="{FF2B5EF4-FFF2-40B4-BE49-F238E27FC236}">
                  <a16:creationId xmlns:a16="http://schemas.microsoft.com/office/drawing/2014/main" id="{52F48C20-DDFE-4172-AC9B-216B285B9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50" y="2645943"/>
              <a:ext cx="260066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de-DE" altLang="de-DE" sz="1100" b="1" dirty="0">
                  <a:solidFill>
                    <a:srgbClr val="000000"/>
                  </a:solidFill>
                </a:rPr>
                <a:t>stationärer Bereich (</a:t>
              </a:r>
              <a:r>
                <a:rPr kumimoji="0" lang="de-DE" altLang="de-DE" sz="11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ICOSARI</a:t>
              </a:r>
              <a:r>
                <a:rPr kumimoji="0" lang="de-DE" altLang="de-DE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29" name="Rectangle 54">
              <a:extLst>
                <a:ext uri="{FF2B5EF4-FFF2-40B4-BE49-F238E27FC236}">
                  <a16:creationId xmlns:a16="http://schemas.microsoft.com/office/drawing/2014/main" id="{C2A839C0-23D9-4755-946B-D662EE8B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50" y="4153079"/>
              <a:ext cx="201079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Bevölkerung (GrippeWeb)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EAC7562C-3D6B-4C06-9611-DAF3F3672859}"/>
                </a:ext>
              </a:extLst>
            </p:cNvPr>
            <p:cNvSpPr txBox="1"/>
            <p:nvPr/>
          </p:nvSpPr>
          <p:spPr>
            <a:xfrm rot="16200000">
              <a:off x="-182754" y="3281722"/>
              <a:ext cx="22478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Syndromische</a:t>
              </a:r>
              <a:r>
                <a:rPr lang="de-DE" sz="1400" dirty="0"/>
                <a:t> Surveillance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21C8497-90F1-4DAD-AFB0-706F35442F96}"/>
              </a:ext>
            </a:extLst>
          </p:cNvPr>
          <p:cNvCxnSpPr>
            <a:stCxn id="128" idx="1"/>
          </p:cNvCxnSpPr>
          <p:nvPr/>
        </p:nvCxnSpPr>
        <p:spPr>
          <a:xfrm flipH="1">
            <a:off x="556591" y="3643680"/>
            <a:ext cx="9103" cy="1851024"/>
          </a:xfrm>
          <a:prstGeom prst="line">
            <a:avLst/>
          </a:prstGeom>
          <a:ln w="149225">
            <a:solidFill>
              <a:schemeClr val="bg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3DF31075-AF02-44C8-A2F9-4D491CFC4AF7}"/>
              </a:ext>
            </a:extLst>
          </p:cNvPr>
          <p:cNvSpPr txBox="1"/>
          <p:nvPr/>
        </p:nvSpPr>
        <p:spPr>
          <a:xfrm>
            <a:off x="182879" y="5889475"/>
            <a:ext cx="6177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Je nach Teststrategie und –verhalten in der Bevölkerung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41A4E7CF-ABA2-4561-AE8C-47525262FC6B}"/>
              </a:ext>
            </a:extLst>
          </p:cNvPr>
          <p:cNvCxnSpPr/>
          <p:nvPr/>
        </p:nvCxnSpPr>
        <p:spPr>
          <a:xfrm flipV="1">
            <a:off x="556591" y="5494704"/>
            <a:ext cx="0" cy="394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feld 66">
            <a:extLst>
              <a:ext uri="{FF2B5EF4-FFF2-40B4-BE49-F238E27FC236}">
                <a16:creationId xmlns:a16="http://schemas.microsoft.com/office/drawing/2014/main" id="{72F63518-2C5C-4971-9041-CCBCC9762C45}"/>
              </a:ext>
            </a:extLst>
          </p:cNvPr>
          <p:cNvSpPr txBox="1"/>
          <p:nvPr/>
        </p:nvSpPr>
        <p:spPr>
          <a:xfrm>
            <a:off x="2824153" y="6564619"/>
            <a:ext cx="5118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045AA6"/>
                </a:solidFill>
              </a:rPr>
              <a:t>RKI-Seminar: Influenza, Tuberkulose und Legionärskrankheit in der COVID-Pandemie</a:t>
            </a:r>
          </a:p>
        </p:txBody>
      </p:sp>
    </p:spTree>
    <p:extLst>
      <p:ext uri="{BB962C8B-B14F-4D97-AF65-F5344CB8AC3E}">
        <p14:creationId xmlns:p14="http://schemas.microsoft.com/office/powerpoint/2010/main" val="110365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BFEC22F-C874-4898-AD2B-6CA3812E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BA4A86-428E-488E-B5C3-FB3C65592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Syndromische</a:t>
            </a:r>
            <a:r>
              <a:rPr lang="de-DE" dirty="0"/>
              <a:t> </a:t>
            </a:r>
            <a:r>
              <a:rPr lang="de-DE" dirty="0" err="1"/>
              <a:t>Surveillancesysteme</a:t>
            </a:r>
            <a:r>
              <a:rPr lang="de-DE" dirty="0"/>
              <a:t> für akute Atemwegserkrankungen -&gt; Lagebild </a:t>
            </a:r>
            <a:r>
              <a:rPr lang="de-DE" dirty="0" err="1"/>
              <a:t>COVID</a:t>
            </a:r>
            <a:r>
              <a:rPr lang="de-DE" dirty="0"/>
              <a:t>-Pandemie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C1D997A-F462-4E93-98A4-DF291867E8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815221"/>
            <a:ext cx="8568813" cy="479205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  <a:buFont typeface="Calibri" panose="020F0502020204030204" pitchFamily="34" charset="0"/>
              <a:buChar char="+"/>
            </a:pPr>
            <a:r>
              <a:rPr lang="de-DE" dirty="0"/>
              <a:t>Erfassung symptomatischer Erkrankungen (Test-unabhängig)</a:t>
            </a:r>
          </a:p>
          <a:p>
            <a:pPr>
              <a:buClr>
                <a:srgbClr val="FF0000"/>
              </a:buClr>
              <a:buSzPct val="100000"/>
              <a:buFont typeface="Calibri" panose="020F0502020204030204" pitchFamily="34" charset="0"/>
              <a:buChar char="+"/>
            </a:pPr>
            <a:r>
              <a:rPr lang="de-DE" dirty="0"/>
              <a:t>Erregerübergreifend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+"/>
            </a:pPr>
            <a:r>
              <a:rPr lang="de-DE" dirty="0"/>
              <a:t>Standardisierbar und digitalisierbar, z. B. über ICD10-Diagnosecodes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+"/>
            </a:pPr>
            <a:r>
              <a:rPr lang="de-DE" dirty="0"/>
              <a:t>(begrenzt) Einzelfallbasierte epidemiologische Informationen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+"/>
            </a:pPr>
            <a:r>
              <a:rPr lang="de-DE" dirty="0"/>
              <a:t>Informationen zum Erreger durch Kombination mit ICD-10 Diagnosecodes oder virologischer Surveillance (inkl. molekulare Surveillance)</a:t>
            </a:r>
          </a:p>
          <a:p>
            <a:pPr marL="57150" indent="0">
              <a:buClr>
                <a:srgbClr val="FF0000"/>
              </a:buClr>
              <a:buNone/>
            </a:pPr>
            <a:endParaRPr lang="de-DE" dirty="0"/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de-DE" dirty="0"/>
              <a:t>Geographische Auflösung prinzipiell skalierbar, aber Sensitivität geringer als Meldedaten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de-DE" dirty="0"/>
              <a:t>Abhängig von der freiwilligen Mitarbeit der Teilnehmenden/Einrichtungen</a:t>
            </a:r>
            <a:br>
              <a:rPr lang="de-DE" dirty="0"/>
            </a:br>
            <a:r>
              <a:rPr lang="de-DE" dirty="0"/>
              <a:t>(u.a. Daten  i. d. R. nicht täglich verfügbar, wöchentliche Auswertung)</a:t>
            </a:r>
          </a:p>
          <a:p>
            <a:pPr lvl="1">
              <a:buClr>
                <a:srgbClr val="FF0000"/>
              </a:buClr>
              <a:buFont typeface="Calibri" panose="020F0502020204030204" pitchFamily="34" charset="0"/>
              <a:buChar char="-"/>
            </a:pPr>
            <a:endParaRPr lang="de-DE" dirty="0"/>
          </a:p>
          <a:p>
            <a:pPr lvl="1">
              <a:buClr>
                <a:srgbClr val="FF0000"/>
              </a:buClr>
              <a:buSzPct val="200000"/>
              <a:buFont typeface="Calibri" panose="020F0502020204030204" pitchFamily="34" charset="0"/>
              <a:buChar char="→"/>
            </a:pPr>
            <a:r>
              <a:rPr lang="de-DE" dirty="0"/>
              <a:t> Zeitnahe Erfassung </a:t>
            </a:r>
            <a:r>
              <a:rPr lang="de-DE" b="1" dirty="0"/>
              <a:t>symptomatischer Erkrankungen </a:t>
            </a:r>
            <a:r>
              <a:rPr lang="de-DE" dirty="0"/>
              <a:t>(Krankheitslast), primäres Instrument zur Surveillance nicht zum Management vor Ort</a:t>
            </a:r>
          </a:p>
          <a:p>
            <a:pPr lvl="1">
              <a:buClr>
                <a:srgbClr val="FF0000"/>
              </a:buClr>
              <a:buFont typeface="Calibri" panose="020F0502020204030204" pitchFamily="34" charset="0"/>
              <a:buChar char="+"/>
            </a:pPr>
            <a:endParaRPr lang="de-DE" dirty="0"/>
          </a:p>
          <a:p>
            <a:pPr lvl="1">
              <a:buClr>
                <a:srgbClr val="FF0000"/>
              </a:buClr>
              <a:buFont typeface="Calibri" panose="020F0502020204030204" pitchFamily="34" charset="0"/>
              <a:buChar char="+"/>
            </a:pPr>
            <a:endParaRPr lang="de-DE" dirty="0"/>
          </a:p>
          <a:p>
            <a:pPr lvl="1">
              <a:buClr>
                <a:srgbClr val="FF0000"/>
              </a:buClr>
              <a:buFont typeface="Calibri" panose="020F0502020204030204" pitchFamily="34" charset="0"/>
              <a:buChar char="+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457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BD5650F-0836-4123-A254-ACF748C0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CF5F2BF-BF34-4B3A-8D61-0A201A12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Inzidenzschätzung symptomatischer Erkrankungen</a:t>
            </a:r>
            <a:br>
              <a:rPr lang="de-DE" dirty="0"/>
            </a:br>
            <a:r>
              <a:rPr lang="de-DE" dirty="0"/>
              <a:t>an COVID-19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6A7DE96-7A26-4C49-BABF-F4948DFED6A0}"/>
              </a:ext>
            </a:extLst>
          </p:cNvPr>
          <p:cNvSpPr/>
          <p:nvPr/>
        </p:nvSpPr>
        <p:spPr>
          <a:xfrm>
            <a:off x="827087" y="2457924"/>
            <a:ext cx="2430706" cy="20976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7" name="Rectangle 54">
            <a:extLst>
              <a:ext uri="{FF2B5EF4-FFF2-40B4-BE49-F238E27FC236}">
                <a16:creationId xmlns:a16="http://schemas.microsoft.com/office/drawing/2014/main" id="{69F19DFA-C076-4679-B6E5-7A0B40872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784" y="3357512"/>
            <a:ext cx="26625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ambulanter Bereich (AGI)</a:t>
            </a:r>
            <a:endParaRPr kumimoji="0" lang="de-DE" altLang="de-DE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Rectangle 54">
            <a:extLst>
              <a:ext uri="{FF2B5EF4-FFF2-40B4-BE49-F238E27FC236}">
                <a16:creationId xmlns:a16="http://schemas.microsoft.com/office/drawing/2014/main" id="{C93C4E95-CE52-4AD0-82B6-484065277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050" y="2645943"/>
            <a:ext cx="26006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de-DE" altLang="de-DE" sz="1400" dirty="0">
                <a:solidFill>
                  <a:srgbClr val="000000"/>
                </a:solidFill>
                <a:latin typeface="+mn-lt"/>
              </a:rPr>
              <a:t>stationärer Bereich (</a:t>
            </a:r>
            <a:r>
              <a:rPr kumimoji="0" lang="de-DE" altLang="de-DE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ICOSARI</a:t>
            </a:r>
            <a:r>
              <a:rPr kumimoji="0" lang="de-DE" altLang="de-DE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)</a:t>
            </a:r>
          </a:p>
        </p:txBody>
      </p:sp>
      <p:sp>
        <p:nvSpPr>
          <p:cNvPr id="9" name="Rectangle 54">
            <a:extLst>
              <a:ext uri="{FF2B5EF4-FFF2-40B4-BE49-F238E27FC236}">
                <a16:creationId xmlns:a16="http://schemas.microsoft.com/office/drawing/2014/main" id="{9E41ECC1-2755-4554-AB4F-C5758C435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050" y="4153079"/>
            <a:ext cx="2010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Bevölkerung (GrippeWeb)</a:t>
            </a:r>
            <a:endParaRPr kumimoji="0" lang="de-DE" altLang="de-DE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EC2B65A-DCA0-46D0-B33D-B52380E79140}"/>
              </a:ext>
            </a:extLst>
          </p:cNvPr>
          <p:cNvSpPr txBox="1"/>
          <p:nvPr/>
        </p:nvSpPr>
        <p:spPr>
          <a:xfrm rot="16200000">
            <a:off x="-182754" y="3281722"/>
            <a:ext cx="2247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Syndromische</a:t>
            </a:r>
            <a:r>
              <a:rPr lang="de-DE" sz="1400" dirty="0"/>
              <a:t> Surveillance</a:t>
            </a:r>
          </a:p>
        </p:txBody>
      </p:sp>
      <p:sp>
        <p:nvSpPr>
          <p:cNvPr id="15" name="Rectangle 54">
            <a:extLst>
              <a:ext uri="{FF2B5EF4-FFF2-40B4-BE49-F238E27FC236}">
                <a16:creationId xmlns:a16="http://schemas.microsoft.com/office/drawing/2014/main" id="{438EB8B6-D353-4689-935B-17E9651C5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560" y="3201680"/>
            <a:ext cx="2752390" cy="93447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0" rIns="72000" bIns="7200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Arztkonsultationen wegen akuter Atemwegserkrankungen durch COVID-19</a:t>
            </a:r>
            <a:br>
              <a:rPr kumimoji="0" lang="de-DE" altLang="de-DE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</a:br>
            <a:r>
              <a:rPr kumimoji="0" lang="de-DE" altLang="de-DE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(</a:t>
            </a:r>
            <a:r>
              <a:rPr kumimoji="0" lang="de-DE" altLang="de-DE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COVID</a:t>
            </a:r>
            <a:r>
              <a:rPr kumimoji="0" lang="de-DE" altLang="de-DE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-ARE)</a:t>
            </a:r>
            <a:endParaRPr kumimoji="0" lang="de-DE" altLang="de-DE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6" name="Rectangle 54">
            <a:extLst>
              <a:ext uri="{FF2B5EF4-FFF2-40B4-BE49-F238E27FC236}">
                <a16:creationId xmlns:a16="http://schemas.microsoft.com/office/drawing/2014/main" id="{BC6AA137-C3C5-49D6-BCB9-16C412A6C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560" y="2328326"/>
            <a:ext cx="2752390" cy="79173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kumimoji="0" lang="de-DE" altLang="de-DE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Schwere akute  Atemwegserkrankungen</a:t>
            </a:r>
            <a:br>
              <a:rPr kumimoji="0" lang="de-DE" altLang="de-DE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</a:br>
            <a:r>
              <a:rPr kumimoji="0" lang="de-DE" altLang="de-DE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(</a:t>
            </a:r>
            <a:r>
              <a:rPr kumimoji="0" lang="de-DE" altLang="de-DE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COVID</a:t>
            </a:r>
            <a:r>
              <a:rPr kumimoji="0" lang="de-DE" altLang="de-DE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-SARI)</a:t>
            </a:r>
          </a:p>
        </p:txBody>
      </p:sp>
      <p:sp>
        <p:nvSpPr>
          <p:cNvPr id="17" name="Rectangle 54">
            <a:extLst>
              <a:ext uri="{FF2B5EF4-FFF2-40B4-BE49-F238E27FC236}">
                <a16:creationId xmlns:a16="http://schemas.microsoft.com/office/drawing/2014/main" id="{91844568-A87D-487A-BC09-BBB9FE7FC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560" y="4248407"/>
            <a:ext cx="2752390" cy="576293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400" dirty="0">
                <a:solidFill>
                  <a:srgbClr val="000000"/>
                </a:solidFill>
                <a:latin typeface="+mn-lt"/>
              </a:rPr>
              <a:t>Symptomatische COVID-19 Erkrankungen in der </a:t>
            </a:r>
            <a:r>
              <a:rPr kumimoji="0" lang="de-DE" altLang="de-DE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Bevölkerung</a:t>
            </a:r>
            <a:endParaRPr kumimoji="0" lang="de-DE" altLang="de-DE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4134B19B-8994-4A16-8C9F-0B0B1C766BB7}"/>
              </a:ext>
            </a:extLst>
          </p:cNvPr>
          <p:cNvCxnSpPr>
            <a:cxnSpLocks/>
          </p:cNvCxnSpPr>
          <p:nvPr/>
        </p:nvCxnSpPr>
        <p:spPr>
          <a:xfrm flipV="1">
            <a:off x="3351152" y="3465234"/>
            <a:ext cx="1810779" cy="41497"/>
          </a:xfrm>
          <a:prstGeom prst="straightConnector1">
            <a:avLst/>
          </a:prstGeom>
          <a:ln w="952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880C24AD-F2F1-44AB-B088-C62D14B99283}"/>
              </a:ext>
            </a:extLst>
          </p:cNvPr>
          <p:cNvSpPr txBox="1"/>
          <p:nvPr/>
        </p:nvSpPr>
        <p:spPr>
          <a:xfrm>
            <a:off x="827087" y="1825270"/>
            <a:ext cx="35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Zahl ARE oder SARI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62D73D7-3292-4901-BE13-27616D8C7154}"/>
              </a:ext>
            </a:extLst>
          </p:cNvPr>
          <p:cNvSpPr txBox="1"/>
          <p:nvPr/>
        </p:nvSpPr>
        <p:spPr>
          <a:xfrm>
            <a:off x="5282560" y="1654928"/>
            <a:ext cx="275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Inzidenz symptomatischer COVID-19 Erkrankungen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E00D57D-9B55-414C-B2D2-B5D6B0903357}"/>
              </a:ext>
            </a:extLst>
          </p:cNvPr>
          <p:cNvSpPr txBox="1"/>
          <p:nvPr/>
        </p:nvSpPr>
        <p:spPr>
          <a:xfrm>
            <a:off x="2000631" y="4897228"/>
            <a:ext cx="4993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ICD10-Diagnosecodes für </a:t>
            </a:r>
            <a:r>
              <a:rPr lang="de-DE" dirty="0" err="1"/>
              <a:t>COVID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Positivenquote</a:t>
            </a:r>
            <a:r>
              <a:rPr lang="de-DE" dirty="0"/>
              <a:t> (Virologische Surveillance </a:t>
            </a:r>
            <a:r>
              <a:rPr lang="de-DE" dirty="0" err="1"/>
              <a:t>NRZ</a:t>
            </a:r>
            <a:r>
              <a:rPr lang="de-DE" dirty="0"/>
              <a:t> ARS etc., </a:t>
            </a:r>
            <a:r>
              <a:rPr lang="de-DE" dirty="0" err="1"/>
              <a:t>GrippeWebplus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Anteil symptomatischer Fälle in den Meldedaten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Anteil der Erkrankten, die einen Arzt aufsuchen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Befragung der betroffenen Personen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697512A-ECA3-4D92-A99E-7327CD4CF7F1}"/>
              </a:ext>
            </a:extLst>
          </p:cNvPr>
          <p:cNvSpPr txBox="1"/>
          <p:nvPr/>
        </p:nvSpPr>
        <p:spPr>
          <a:xfrm>
            <a:off x="3917328" y="3754209"/>
            <a:ext cx="678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028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9315566-9DAA-4FDC-A4FD-C1330610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 COVID-19 im Krankenhaus:</a:t>
            </a:r>
            <a:br>
              <a:rPr lang="de-DE" dirty="0"/>
            </a:br>
            <a:r>
              <a:rPr lang="de-DE" dirty="0"/>
              <a:t>Hospitalisierungsinzidenz aus </a:t>
            </a:r>
            <a:r>
              <a:rPr lang="de-DE" u="heavy" dirty="0">
                <a:uFill>
                  <a:solidFill>
                    <a:srgbClr val="F4A582"/>
                  </a:solidFill>
                </a:uFill>
              </a:rPr>
              <a:t>Meldedaten</a:t>
            </a:r>
            <a:r>
              <a:rPr lang="de-DE" dirty="0"/>
              <a:t> und </a:t>
            </a:r>
            <a:r>
              <a:rPr lang="de-DE" u="heavy" dirty="0" err="1">
                <a:uFill>
                  <a:solidFill>
                    <a:srgbClr val="92C5DE"/>
                  </a:solidFill>
                </a:uFill>
              </a:rPr>
              <a:t>ICOSARI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237086-AD0C-4D68-B5EB-F59F592FC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3086099"/>
            <a:ext cx="6905625" cy="345281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F109E18-3923-4438-A44A-D76F67B561E9}"/>
              </a:ext>
            </a:extLst>
          </p:cNvPr>
          <p:cNvSpPr/>
          <p:nvPr/>
        </p:nvSpPr>
        <p:spPr>
          <a:xfrm>
            <a:off x="457199" y="1667417"/>
            <a:ext cx="7705725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Abgleich Hospitalisierungsinzidenz aus Meldedaten mit COVID-SARI-Inzidenz </a:t>
            </a:r>
            <a:r>
              <a:rPr lang="de-DE" i="1" dirty="0">
                <a:solidFill>
                  <a:prstClr val="black"/>
                </a:solidFill>
              </a:rPr>
              <a:t>(COVID-SARI: COVID-19 mit schwerer akuter Atemwegserkrankung)</a:t>
            </a:r>
          </a:p>
          <a:p>
            <a:pPr marL="342900" lvl="0" indent="-342900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Gute Passgenauigkeit in Phasen mit geringerer Krankheitslast</a:t>
            </a:r>
          </a:p>
          <a:p>
            <a:pPr marL="342900" lvl="0" indent="-342900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Vermutl. Untererfassung in Hochinzidenzphasen im Meldesystem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53D588-D822-4FC0-8FF4-1604220C031C}"/>
              </a:ext>
            </a:extLst>
          </p:cNvPr>
          <p:cNvSpPr txBox="1"/>
          <p:nvPr/>
        </p:nvSpPr>
        <p:spPr>
          <a:xfrm>
            <a:off x="1543050" y="3182778"/>
            <a:ext cx="619125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1. Welle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3D328E9-CA96-479F-9C85-D5B8A8194B20}"/>
              </a:ext>
            </a:extLst>
          </p:cNvPr>
          <p:cNvSpPr txBox="1"/>
          <p:nvPr/>
        </p:nvSpPr>
        <p:spPr>
          <a:xfrm>
            <a:off x="3348037" y="3182779"/>
            <a:ext cx="1209675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2. Welle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9D7A09-3EF1-44CB-AAEC-4FFD1BD755A9}"/>
              </a:ext>
            </a:extLst>
          </p:cNvPr>
          <p:cNvSpPr txBox="1"/>
          <p:nvPr/>
        </p:nvSpPr>
        <p:spPr>
          <a:xfrm>
            <a:off x="4557713" y="3182779"/>
            <a:ext cx="947738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3. Welle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027A7E5-21F7-4453-A7AC-5719025B9945}"/>
              </a:ext>
            </a:extLst>
          </p:cNvPr>
          <p:cNvSpPr txBox="1"/>
          <p:nvPr/>
        </p:nvSpPr>
        <p:spPr>
          <a:xfrm>
            <a:off x="6462713" y="3171306"/>
            <a:ext cx="947738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4. Welle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DE5F77-D469-400F-99EE-4797BD0977F6}"/>
              </a:ext>
            </a:extLst>
          </p:cNvPr>
          <p:cNvSpPr txBox="1"/>
          <p:nvPr/>
        </p:nvSpPr>
        <p:spPr>
          <a:xfrm>
            <a:off x="457198" y="6423611"/>
            <a:ext cx="3406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(Tolksdorf et al.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submitted</a:t>
            </a:r>
            <a:r>
              <a:rPr lang="de-DE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2479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9315566-9DAA-4FDC-A4FD-C1330610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89" y="188465"/>
            <a:ext cx="7983646" cy="874368"/>
          </a:xfrm>
        </p:spPr>
        <p:txBody>
          <a:bodyPr/>
          <a:lstStyle/>
          <a:p>
            <a:r>
              <a:rPr lang="de-DE" dirty="0"/>
              <a:t>Vergleich COVID-19 im Krankenhaus:</a:t>
            </a:r>
            <a:br>
              <a:rPr lang="de-DE" dirty="0"/>
            </a:br>
            <a:r>
              <a:rPr lang="de-DE" dirty="0"/>
              <a:t>Hospitalisierungsinzidenz aus </a:t>
            </a:r>
            <a:r>
              <a:rPr lang="de-DE" u="heavy" dirty="0">
                <a:uFill>
                  <a:solidFill>
                    <a:srgbClr val="F4A582"/>
                  </a:solidFill>
                </a:uFill>
              </a:rPr>
              <a:t>Meldedaten</a:t>
            </a:r>
            <a:r>
              <a:rPr lang="de-DE" dirty="0"/>
              <a:t> und </a:t>
            </a:r>
            <a:r>
              <a:rPr lang="de-DE" u="heavy" dirty="0">
                <a:uFill>
                  <a:solidFill>
                    <a:srgbClr val="92C5DE"/>
                  </a:solidFill>
                </a:uFill>
              </a:rPr>
              <a:t>ICOSARI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712" y="1129072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712" y="2913536"/>
            <a:ext cx="360000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712" y="4698000"/>
            <a:ext cx="3600000" cy="216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11" y="1080000"/>
            <a:ext cx="3600000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11" y="2913536"/>
            <a:ext cx="3600000" cy="216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311" y="4698000"/>
            <a:ext cx="3600000" cy="21600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8E7E4B7D-F77F-4537-8C61-07C4F5DAC738}"/>
              </a:ext>
            </a:extLst>
          </p:cNvPr>
          <p:cNvSpPr/>
          <p:nvPr/>
        </p:nvSpPr>
        <p:spPr>
          <a:xfrm>
            <a:off x="182504" y="2616888"/>
            <a:ext cx="4434349" cy="2280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03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6F49F8D-440A-403B-86D8-0244684E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B13265E-C4E2-479D-B717-F175AACE8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Validierung der Daten an der Gesamterfassung der hospitalisierten Daten durch DESTATIS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D46E4B-C23A-481C-A5E0-2EB856230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4056"/>
            <a:ext cx="9144000" cy="488057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E92AEE-9C49-4236-925F-A0A552580C03}"/>
              </a:ext>
            </a:extLst>
          </p:cNvPr>
          <p:cNvSpPr txBox="1"/>
          <p:nvPr/>
        </p:nvSpPr>
        <p:spPr>
          <a:xfrm>
            <a:off x="457198" y="6423611"/>
            <a:ext cx="3406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(Tolksdorf et al.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submitted</a:t>
            </a:r>
            <a:r>
              <a:rPr lang="de-DE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43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9315566-9DAA-4FDC-A4FD-C1330610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7973"/>
            <a:ext cx="7983646" cy="874368"/>
          </a:xfrm>
        </p:spPr>
        <p:txBody>
          <a:bodyPr/>
          <a:lstStyle/>
          <a:p>
            <a:r>
              <a:rPr lang="de-DE" sz="2400" dirty="0"/>
              <a:t>Vergleich COVID-19 im ambulanten Bereich:</a:t>
            </a:r>
            <a:br>
              <a:rPr lang="de-DE" sz="2400" dirty="0"/>
            </a:br>
            <a:r>
              <a:rPr lang="de-DE" sz="2400" dirty="0"/>
              <a:t>Symptomatische Erkrankungen aus </a:t>
            </a:r>
            <a:r>
              <a:rPr lang="de-DE" sz="2400" u="heavy" dirty="0">
                <a:uFill>
                  <a:solidFill>
                    <a:srgbClr val="F4A582"/>
                  </a:solidFill>
                </a:uFill>
              </a:rPr>
              <a:t>Meldedaten</a:t>
            </a:r>
            <a:r>
              <a:rPr lang="de-DE" sz="2400" dirty="0"/>
              <a:t> und </a:t>
            </a:r>
            <a:r>
              <a:rPr lang="de-DE" sz="2400" u="heavy" dirty="0">
                <a:uFill>
                  <a:solidFill>
                    <a:srgbClr val="92C5DE"/>
                  </a:solidFill>
                </a:uFill>
              </a:rPr>
              <a:t>SEED</a:t>
            </a:r>
            <a:r>
              <a:rPr lang="de-DE" sz="2400" u="heavy" baseline="30000" dirty="0">
                <a:uFill>
                  <a:solidFill>
                    <a:srgbClr val="92C5DE"/>
                  </a:solidFill>
                </a:uFill>
              </a:rPr>
              <a:t>ARE</a:t>
            </a:r>
            <a:endParaRPr lang="de-DE" sz="2400" baseline="30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237086-AD0C-4D68-B5EB-F59F592FC5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89"/>
          <a:stretch/>
        </p:blipFill>
        <p:spPr>
          <a:xfrm>
            <a:off x="1394241" y="2893858"/>
            <a:ext cx="5759824" cy="3816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F109E18-3923-4438-A44A-D76F67B561E9}"/>
              </a:ext>
            </a:extLst>
          </p:cNvPr>
          <p:cNvSpPr/>
          <p:nvPr/>
        </p:nvSpPr>
        <p:spPr>
          <a:xfrm>
            <a:off x="457199" y="1667417"/>
            <a:ext cx="7703576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Abgleich Inzidenz aus Meldedaten mit COVID-ARE Inzidenz aus SEED</a:t>
            </a:r>
            <a:r>
              <a:rPr lang="de-DE" baseline="30000" dirty="0">
                <a:solidFill>
                  <a:prstClr val="black"/>
                </a:solidFill>
              </a:rPr>
              <a:t>ARE</a:t>
            </a:r>
          </a:p>
          <a:p>
            <a:pPr marL="342900" lvl="0" indent="-342900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Gute Passgenauigkeit mit Inzidenz symptomatischer Meldefälle</a:t>
            </a:r>
          </a:p>
          <a:p>
            <a:pPr marL="342900" lvl="0" indent="-342900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Gefahr der Untererfassung symptomatischer Fälle im Meldesystem in Hochinzidenzphasen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5F409EB-E9F9-483D-8186-A8A02F463FFE}"/>
              </a:ext>
            </a:extLst>
          </p:cNvPr>
          <p:cNvSpPr txBox="1"/>
          <p:nvPr/>
        </p:nvSpPr>
        <p:spPr>
          <a:xfrm>
            <a:off x="457198" y="6556473"/>
            <a:ext cx="6749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(Goerlitz et al. Bundesgesundheitsblatt, 2021; </a:t>
            </a:r>
            <a:r>
              <a:rPr lang="de-DE" sz="1600" dirty="0" err="1"/>
              <a:t>Epidemiol</a:t>
            </a:r>
            <a:r>
              <a:rPr lang="de-DE" sz="1600" dirty="0"/>
              <a:t> </a:t>
            </a:r>
            <a:r>
              <a:rPr lang="de-DE" sz="1600" dirty="0" err="1"/>
              <a:t>Bul</a:t>
            </a:r>
            <a:r>
              <a:rPr lang="de-DE" sz="1600" dirty="0"/>
              <a:t>, 30/21)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3198F7E-0A04-412D-8C53-54BC7172085C}"/>
              </a:ext>
            </a:extLst>
          </p:cNvPr>
          <p:cNvSpPr txBox="1"/>
          <p:nvPr/>
        </p:nvSpPr>
        <p:spPr>
          <a:xfrm>
            <a:off x="2315649" y="2945164"/>
            <a:ext cx="1209675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2. Welle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A976AE2-9E5C-4522-ADD8-CAAAC3E331CE}"/>
              </a:ext>
            </a:extLst>
          </p:cNvPr>
          <p:cNvSpPr txBox="1"/>
          <p:nvPr/>
        </p:nvSpPr>
        <p:spPr>
          <a:xfrm>
            <a:off x="3662448" y="2945164"/>
            <a:ext cx="947738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3. Welle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286E933-3195-41AA-A794-834FB9E61380}"/>
              </a:ext>
            </a:extLst>
          </p:cNvPr>
          <p:cNvSpPr txBox="1"/>
          <p:nvPr/>
        </p:nvSpPr>
        <p:spPr>
          <a:xfrm>
            <a:off x="6108751" y="2945164"/>
            <a:ext cx="947738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4. Welle</a:t>
            </a:r>
          </a:p>
        </p:txBody>
      </p:sp>
    </p:spTree>
    <p:extLst>
      <p:ext uri="{BB962C8B-B14F-4D97-AF65-F5344CB8AC3E}">
        <p14:creationId xmlns:p14="http://schemas.microsoft.com/office/powerpoint/2010/main" val="3085331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954</Words>
  <Application>Microsoft Office PowerPoint</Application>
  <PresentationFormat>Bildschirmpräsentation (4:3)</PresentationFormat>
  <Paragraphs>165</Paragraphs>
  <Slides>16</Slides>
  <Notes>11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ＭＳ 明朝</vt:lpstr>
      <vt:lpstr>Wingdings</vt:lpstr>
      <vt:lpstr>Office-Design</vt:lpstr>
      <vt:lpstr>   Schätzung der Inzidenz von COVID-19 Erkrankungen auf Basis  der syndromischen Surveillance  FG36 Krisenstab, 07.01.2022</vt:lpstr>
      <vt:lpstr>PowerPoint-Präsentation</vt:lpstr>
      <vt:lpstr>Meldedaten und syndromische Surveillancesysteme </vt:lpstr>
      <vt:lpstr>Syndromische Surveillancesysteme für akute Atemwegserkrankungen -&gt; Lagebild COVID-Pandemie</vt:lpstr>
      <vt:lpstr>Inzidenzschätzung symptomatischer Erkrankungen an COVID-19</vt:lpstr>
      <vt:lpstr>Vergleich COVID-19 im Krankenhaus: Hospitalisierungsinzidenz aus Meldedaten und ICOSARI</vt:lpstr>
      <vt:lpstr>Vergleich COVID-19 im Krankenhaus: Hospitalisierungsinzidenz aus Meldedaten und ICOSARI</vt:lpstr>
      <vt:lpstr>Validierung der Daten an der Gesamterfassung der hospitalisierten Daten durch DESTATIS</vt:lpstr>
      <vt:lpstr>Vergleich COVID-19 im ambulanten Bereich: Symptomatische Erkrankungen aus Meldedaten und SEEDARE</vt:lpstr>
      <vt:lpstr>Vergleich COVID-19 im ambulanten Bereich: Symptomatische Erkrankungen aus Meldedaten und SEEDARE</vt:lpstr>
      <vt:lpstr>Vergleich COVID-19 im ambulanten Bereich: Symptomatische Erkrankungen aus Meldedaten und SEEDARE</vt:lpstr>
      <vt:lpstr>Vorsichtige Schätzung der Betroffenheit in der Gesamtbevölkerung durch Anwendung der „Arztgehrate“ aus GrippeWeb</vt:lpstr>
      <vt:lpstr>PowerPoint-Präsentation</vt:lpstr>
      <vt:lpstr>Zusammenfassung</vt:lpstr>
      <vt:lpstr>Fragen zur Diskussion</vt:lpstr>
      <vt:lpstr>Vielen Dank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Walter Haas</cp:lastModifiedBy>
  <cp:revision>1269</cp:revision>
  <cp:lastPrinted>2019-09-10T12:12:01Z</cp:lastPrinted>
  <dcterms:created xsi:type="dcterms:W3CDTF">2015-11-02T12:29:13Z</dcterms:created>
  <dcterms:modified xsi:type="dcterms:W3CDTF">2022-01-08T15:24:23Z</dcterms:modified>
</cp:coreProperties>
</file>