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ti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2" r:id="rId2"/>
    <p:sldId id="289" r:id="rId3"/>
    <p:sldId id="290" r:id="rId4"/>
  </p:sldIdLst>
  <p:sldSz cx="9144000" cy="5143500" type="screen16x9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öhle, Michael" initials="HM" lastIdx="1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5A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78" autoAdjust="0"/>
    <p:restoredTop sz="94660"/>
  </p:normalViewPr>
  <p:slideViewPr>
    <p:cSldViewPr snapToGrid="0" snapToObjects="1">
      <p:cViewPr varScale="1">
        <p:scale>
          <a:sx n="91" d="100"/>
          <a:sy n="91" d="100"/>
        </p:scale>
        <p:origin x="596" y="4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2A5B09-A9A8-2644-9E6D-705AA413DA79}" type="datetimeFigureOut">
              <a:rPr lang="de-DE" smtClean="0"/>
              <a:t>10.01.2022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DF7B35-E1B4-904A-9F7F-1474D5483F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75581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B55E56-2990-C745-88B9-6378D75E0E12}" type="datetimeFigureOut">
              <a:rPr lang="de-DE" smtClean="0"/>
              <a:t>10.01.2022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DB3B74-E7C2-B34F-8624-8515ACB005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4734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0" y="1038656"/>
            <a:ext cx="8752360" cy="3266654"/>
          </a:xfrm>
          <a:prstGeom prst="rect">
            <a:avLst/>
          </a:prstGeom>
          <a:solidFill>
            <a:srgbClr val="045AA6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9" name="Textfeld 8"/>
          <p:cNvSpPr txBox="1"/>
          <p:nvPr userDrawn="1"/>
        </p:nvSpPr>
        <p:spPr>
          <a:xfrm>
            <a:off x="3624352" y="1698593"/>
            <a:ext cx="5124112" cy="2008934"/>
          </a:xfrm>
          <a:prstGeom prst="rect">
            <a:avLst/>
          </a:prstGeom>
          <a:solidFill>
            <a:srgbClr val="367BB8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48000" tIns="234000" rIns="684000" bIns="45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3934890" y="1700479"/>
            <a:ext cx="4504844" cy="1265345"/>
          </a:xfrm>
        </p:spPr>
        <p:txBody>
          <a:bodyPr lIns="252000" tIns="108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cxnSp>
        <p:nvCxnSpPr>
          <p:cNvPr id="11" name="Gerade Verbindung 10"/>
          <p:cNvCxnSpPr/>
          <p:nvPr userDrawn="1"/>
        </p:nvCxnSpPr>
        <p:spPr>
          <a:xfrm>
            <a:off x="3934890" y="1511745"/>
            <a:ext cx="0" cy="2370308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 userDrawn="1"/>
        </p:nvCxnSpPr>
        <p:spPr>
          <a:xfrm>
            <a:off x="8439734" y="1507252"/>
            <a:ext cx="0" cy="23748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hteck 13"/>
          <p:cNvSpPr/>
          <p:nvPr userDrawn="1"/>
        </p:nvSpPr>
        <p:spPr>
          <a:xfrm>
            <a:off x="8748465" y="1700478"/>
            <a:ext cx="395537" cy="2007048"/>
          </a:xfrm>
          <a:prstGeom prst="rect">
            <a:avLst/>
          </a:prstGeom>
          <a:solidFill>
            <a:srgbClr val="689CCA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13" name="Rechteck 12"/>
          <p:cNvSpPr/>
          <p:nvPr userDrawn="1"/>
        </p:nvSpPr>
        <p:spPr>
          <a:xfrm>
            <a:off x="2470601" y="4632408"/>
            <a:ext cx="1258226" cy="51109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0000" dist="23000" dir="5400000" rotWithShape="0">
              <a:schemeClr val="bg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0" y="1038225"/>
            <a:ext cx="3319463" cy="3267075"/>
          </a:xfrm>
        </p:spPr>
        <p:txBody>
          <a:bodyPr/>
          <a:lstStyle/>
          <a:p>
            <a:endParaRPr lang="de-DE"/>
          </a:p>
        </p:txBody>
      </p:sp>
      <p:sp>
        <p:nvSpPr>
          <p:cNvPr id="20" name="Rechteck 19"/>
          <p:cNvSpPr/>
          <p:nvPr userDrawn="1"/>
        </p:nvSpPr>
        <p:spPr>
          <a:xfrm>
            <a:off x="89647" y="47176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2965825"/>
            <a:ext cx="4503737" cy="741702"/>
          </a:xfrm>
        </p:spPr>
        <p:txBody>
          <a:bodyPr lIns="252000" tIns="108000" rIns="252000" bIns="144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480715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_Standard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Bild 11" descr="PPT_Background_16zu9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36631"/>
            <a:ext cx="8747760" cy="3267456"/>
          </a:xfrm>
          <a:prstGeom prst="rect">
            <a:avLst/>
          </a:prstGeom>
        </p:spPr>
      </p:pic>
      <p:sp>
        <p:nvSpPr>
          <p:cNvPr id="21" name="Textfeld 20"/>
          <p:cNvSpPr txBox="1"/>
          <p:nvPr userDrawn="1"/>
        </p:nvSpPr>
        <p:spPr>
          <a:xfrm>
            <a:off x="3624352" y="1698593"/>
            <a:ext cx="5124112" cy="2008934"/>
          </a:xfrm>
          <a:prstGeom prst="rect">
            <a:avLst/>
          </a:prstGeom>
          <a:solidFill>
            <a:srgbClr val="367BB8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252000" tIns="234000" rIns="252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cxnSp>
        <p:nvCxnSpPr>
          <p:cNvPr id="23" name="Gerade Verbindung 22"/>
          <p:cNvCxnSpPr/>
          <p:nvPr userDrawn="1"/>
        </p:nvCxnSpPr>
        <p:spPr>
          <a:xfrm>
            <a:off x="3934890" y="1511745"/>
            <a:ext cx="0" cy="2370308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 userDrawn="1"/>
        </p:nvCxnSpPr>
        <p:spPr>
          <a:xfrm>
            <a:off x="8439734" y="1507252"/>
            <a:ext cx="0" cy="23748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hteck 24"/>
          <p:cNvSpPr/>
          <p:nvPr userDrawn="1"/>
        </p:nvSpPr>
        <p:spPr>
          <a:xfrm>
            <a:off x="8748465" y="1700478"/>
            <a:ext cx="395537" cy="2007048"/>
          </a:xfrm>
          <a:prstGeom prst="rect">
            <a:avLst/>
          </a:prstGeom>
          <a:solidFill>
            <a:srgbClr val="689CCA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5" name="Rechteck 14"/>
          <p:cNvSpPr/>
          <p:nvPr userDrawn="1"/>
        </p:nvSpPr>
        <p:spPr>
          <a:xfrm>
            <a:off x="2470601" y="4632408"/>
            <a:ext cx="1258226" cy="51109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0000" dist="23000" dir="5400000" rotWithShape="0">
              <a:schemeClr val="bg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Rechteck 10"/>
          <p:cNvSpPr/>
          <p:nvPr userDrawn="1"/>
        </p:nvSpPr>
        <p:spPr>
          <a:xfrm>
            <a:off x="89647" y="47176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Titel 1"/>
          <p:cNvSpPr>
            <a:spLocks noGrp="1"/>
          </p:cNvSpPr>
          <p:nvPr>
            <p:ph type="ctrTitle" hasCustomPrompt="1"/>
          </p:nvPr>
        </p:nvSpPr>
        <p:spPr>
          <a:xfrm>
            <a:off x="3934890" y="1700479"/>
            <a:ext cx="4504844" cy="1265345"/>
          </a:xfrm>
        </p:spPr>
        <p:txBody>
          <a:bodyPr lIns="252000" tIns="108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 bearbeiten</a:t>
            </a:r>
          </a:p>
        </p:txBody>
      </p:sp>
      <p:sp>
        <p:nvSpPr>
          <p:cNvPr id="14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2965825"/>
            <a:ext cx="4503737" cy="741702"/>
          </a:xfrm>
        </p:spPr>
        <p:txBody>
          <a:bodyPr lIns="252000" tIns="108000" rIns="252000" bIns="144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996206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457200" y="1426319"/>
            <a:ext cx="7983646" cy="3244635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/>
            </a:lvl1pPr>
            <a:lvl2pPr marL="742950" indent="-285750">
              <a:buFont typeface="Wingdings" panose="05000000000000000000" pitchFamily="2" charset="2"/>
              <a:buChar char="Ø"/>
              <a:defRPr/>
            </a:lvl2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Titelplatzhalter 1"/>
          <p:cNvSpPr>
            <a:spLocks noGrp="1"/>
          </p:cNvSpPr>
          <p:nvPr>
            <p:ph type="title"/>
          </p:nvPr>
        </p:nvSpPr>
        <p:spPr>
          <a:xfrm>
            <a:off x="457200" y="638404"/>
            <a:ext cx="7983646" cy="71429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960196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05.05.2020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6" name="Inhaltsplatzhalter 2"/>
          <p:cNvSpPr>
            <a:spLocks noGrp="1"/>
          </p:cNvSpPr>
          <p:nvPr>
            <p:ph sz="quarter" idx="13"/>
          </p:nvPr>
        </p:nvSpPr>
        <p:spPr>
          <a:xfrm>
            <a:off x="457200" y="1426882"/>
            <a:ext cx="3882920" cy="323697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Inhaltsplatzhalter 2"/>
          <p:cNvSpPr>
            <a:spLocks noGrp="1"/>
          </p:cNvSpPr>
          <p:nvPr>
            <p:ph sz="quarter" idx="14"/>
          </p:nvPr>
        </p:nvSpPr>
        <p:spPr>
          <a:xfrm>
            <a:off x="4580125" y="1426882"/>
            <a:ext cx="3860721" cy="323697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8" name="Titelplatzhalter 1"/>
          <p:cNvSpPr>
            <a:spLocks noGrp="1"/>
          </p:cNvSpPr>
          <p:nvPr>
            <p:ph type="title"/>
          </p:nvPr>
        </p:nvSpPr>
        <p:spPr>
          <a:xfrm>
            <a:off x="457200" y="638404"/>
            <a:ext cx="7983646" cy="71429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638905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err="1"/>
              <a:t>Lorem</a:t>
            </a:r>
            <a:r>
              <a:rPr lang="de-DE" dirty="0"/>
              <a:t>, </a:t>
            </a:r>
            <a:r>
              <a:rPr lang="de-DE" dirty="0" err="1"/>
              <a:t>ipsum</a:t>
            </a:r>
            <a:r>
              <a:rPr lang="de-DE" dirty="0"/>
              <a:t>, </a:t>
            </a:r>
            <a:r>
              <a:rPr lang="de-DE" dirty="0" err="1"/>
              <a:t>dolor</a:t>
            </a:r>
            <a:r>
              <a:rPr lang="de-DE" dirty="0"/>
              <a:t>, </a:t>
            </a:r>
            <a:r>
              <a:rPr lang="de-DE" dirty="0" err="1"/>
              <a:t>sit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457200" y="638404"/>
            <a:ext cx="7983646" cy="71429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880025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err="1"/>
              <a:t>Lorem</a:t>
            </a:r>
            <a:r>
              <a:rPr lang="de-DE" dirty="0"/>
              <a:t>, </a:t>
            </a:r>
            <a:r>
              <a:rPr lang="de-DE" dirty="0" err="1"/>
              <a:t>ipsum</a:t>
            </a:r>
            <a:r>
              <a:rPr lang="de-DE" dirty="0"/>
              <a:t>, </a:t>
            </a:r>
            <a:r>
              <a:rPr lang="de-DE" dirty="0" err="1"/>
              <a:t>dolor</a:t>
            </a:r>
            <a:r>
              <a:rPr lang="de-DE" dirty="0"/>
              <a:t>, </a:t>
            </a:r>
            <a:r>
              <a:rPr lang="de-DE" dirty="0" err="1"/>
              <a:t>sit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8558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err="1"/>
              <a:t>Lorem</a:t>
            </a:r>
            <a:r>
              <a:rPr lang="de-DE" dirty="0"/>
              <a:t>, </a:t>
            </a:r>
            <a:r>
              <a:rPr lang="de-DE" dirty="0" err="1"/>
              <a:t>ipsum</a:t>
            </a:r>
            <a:r>
              <a:rPr lang="de-DE" dirty="0"/>
              <a:t>, </a:t>
            </a:r>
            <a:r>
              <a:rPr lang="de-DE" dirty="0" err="1"/>
              <a:t>dolor</a:t>
            </a:r>
            <a:r>
              <a:rPr lang="de-DE" dirty="0"/>
              <a:t>, </a:t>
            </a:r>
            <a:r>
              <a:rPr lang="de-DE" dirty="0" err="1"/>
              <a:t>sit</a:t>
            </a:r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5683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err="1"/>
              <a:t>Lorem</a:t>
            </a:r>
            <a:r>
              <a:rPr lang="de-DE" dirty="0"/>
              <a:t>, </a:t>
            </a:r>
            <a:r>
              <a:rPr lang="de-DE" dirty="0" err="1"/>
              <a:t>ipsum</a:t>
            </a:r>
            <a:r>
              <a:rPr lang="de-DE" dirty="0"/>
              <a:t>, </a:t>
            </a:r>
            <a:r>
              <a:rPr lang="de-DE" dirty="0" err="1"/>
              <a:t>dolor</a:t>
            </a:r>
            <a:r>
              <a:rPr lang="de-DE" dirty="0"/>
              <a:t>, </a:t>
            </a:r>
            <a:r>
              <a:rPr lang="de-DE" dirty="0" err="1"/>
              <a:t>sit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2922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err="1"/>
              <a:t>Lorem</a:t>
            </a:r>
            <a:r>
              <a:rPr lang="de-DE" dirty="0"/>
              <a:t>, </a:t>
            </a:r>
            <a:r>
              <a:rPr lang="de-DE" dirty="0" err="1"/>
              <a:t>ipsum</a:t>
            </a:r>
            <a:r>
              <a:rPr lang="de-DE" dirty="0"/>
              <a:t>, </a:t>
            </a:r>
            <a:r>
              <a:rPr lang="de-DE" dirty="0" err="1"/>
              <a:t>dolor</a:t>
            </a:r>
            <a:r>
              <a:rPr lang="de-DE" dirty="0"/>
              <a:t>, </a:t>
            </a:r>
            <a:r>
              <a:rPr lang="de-DE" dirty="0" err="1"/>
              <a:t>sit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0469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ti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638404"/>
            <a:ext cx="7983646" cy="71429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426882"/>
            <a:ext cx="7983646" cy="323697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64826" y="4767263"/>
            <a:ext cx="1860421" cy="273844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rgbClr val="045AA6"/>
                </a:solidFill>
              </a:defRPr>
            </a:lvl1pPr>
          </a:lstStyle>
          <a:p>
            <a:r>
              <a:rPr lang="de-DE" dirty="0"/>
              <a:t>02.11.15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699792" y="4767263"/>
            <a:ext cx="2895600" cy="273844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rgbClr val="045AA6"/>
                </a:solidFill>
              </a:defRPr>
            </a:lvl1pPr>
          </a:lstStyle>
          <a:p>
            <a:r>
              <a:rPr lang="de-DE" dirty="0" err="1"/>
              <a:t>Lorem</a:t>
            </a:r>
            <a:r>
              <a:rPr lang="de-DE" dirty="0"/>
              <a:t>, </a:t>
            </a:r>
            <a:r>
              <a:rPr lang="de-DE" dirty="0" err="1"/>
              <a:t>ipsum</a:t>
            </a:r>
            <a:r>
              <a:rPr lang="de-DE" dirty="0"/>
              <a:t>, </a:t>
            </a:r>
            <a:r>
              <a:rPr lang="de-DE" dirty="0" err="1"/>
              <a:t>dolor</a:t>
            </a:r>
            <a:r>
              <a:rPr lang="de-DE" dirty="0"/>
              <a:t>, </a:t>
            </a:r>
            <a:r>
              <a:rPr lang="de-DE" dirty="0" err="1"/>
              <a:t>sit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942862" y="4767263"/>
            <a:ext cx="496872" cy="273844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>
              <a:defRPr sz="1200">
                <a:solidFill>
                  <a:srgbClr val="045AA6"/>
                </a:solidFill>
              </a:defRPr>
            </a:lvl1pPr>
          </a:lstStyle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7" name="Bild 6"/>
          <p:cNvPicPr/>
          <p:nvPr userDrawn="1"/>
        </p:nvPicPr>
        <p:blipFill>
          <a:blip r:embed="rId11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4288" y="244999"/>
            <a:ext cx="1530911" cy="446764"/>
          </a:xfrm>
          <a:prstGeom prst="rect">
            <a:avLst/>
          </a:prstGeom>
          <a:extLst>
            <a:ext uri="{FAA26D3D-D897-4be2-8F04-BA451C77F1D7}">
              <ma14:placeholderFlag xmlns:ma14="http://schemas.microsoft.com/office/mac/drawingml/2011/main" xmlns=""/>
            </a:ext>
          </a:extLst>
        </p:spPr>
      </p:pic>
      <p:grpSp>
        <p:nvGrpSpPr>
          <p:cNvPr id="19" name="Gruppierung 18"/>
          <p:cNvGrpSpPr/>
          <p:nvPr userDrawn="1"/>
        </p:nvGrpSpPr>
        <p:grpSpPr>
          <a:xfrm>
            <a:off x="457201" y="4843688"/>
            <a:ext cx="7996881" cy="318545"/>
            <a:chOff x="457200" y="6356350"/>
            <a:chExt cx="7996881" cy="526628"/>
          </a:xfrm>
        </p:grpSpPr>
        <p:cxnSp>
          <p:nvCxnSpPr>
            <p:cNvPr id="12" name="Gerade Verbindung 11"/>
            <p:cNvCxnSpPr/>
            <p:nvPr userDrawn="1"/>
          </p:nvCxnSpPr>
          <p:spPr>
            <a:xfrm>
              <a:off x="7931996" y="6381328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 Verbindung 12"/>
            <p:cNvCxnSpPr/>
            <p:nvPr userDrawn="1"/>
          </p:nvCxnSpPr>
          <p:spPr>
            <a:xfrm>
              <a:off x="2594239" y="6366707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 Verbindung 13"/>
            <p:cNvCxnSpPr/>
            <p:nvPr userDrawn="1"/>
          </p:nvCxnSpPr>
          <p:spPr>
            <a:xfrm>
              <a:off x="457200" y="6356350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 Verbindung 15"/>
            <p:cNvCxnSpPr/>
            <p:nvPr userDrawn="1"/>
          </p:nvCxnSpPr>
          <p:spPr>
            <a:xfrm>
              <a:off x="8454081" y="6381328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05955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61" r:id="rId4"/>
    <p:sldLayoutId id="2147483654" r:id="rId5"/>
    <p:sldLayoutId id="2147483655" r:id="rId6"/>
    <p:sldLayoutId id="2147483657" r:id="rId7"/>
    <p:sldLayoutId id="2147483658" r:id="rId8"/>
    <p:sldLayoutId id="2147483659" r:id="rId9"/>
  </p:sldLayoutIdLst>
  <p:hf hdr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200" b="1" kern="1200">
          <a:solidFill>
            <a:srgbClr val="045AA6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>
          <a:xfrm>
            <a:off x="3934306" y="1653587"/>
            <a:ext cx="4504844" cy="1265345"/>
          </a:xfrm>
        </p:spPr>
        <p:txBody>
          <a:bodyPr>
            <a:normAutofit fontScale="90000"/>
          </a:bodyPr>
          <a:lstStyle/>
          <a:p>
            <a:r>
              <a:rPr lang="de-DE" dirty="0"/>
              <a:t>Bestimmung des R-Wertes für verschiedene Generationszeiten</a:t>
            </a:r>
            <a:br>
              <a:rPr lang="de-DE" dirty="0"/>
            </a:br>
            <a:br>
              <a:rPr lang="de-DE" dirty="0"/>
            </a:b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4"/>
          </p:nvPr>
        </p:nvSpPr>
        <p:spPr>
          <a:xfrm>
            <a:off x="3935413" y="2778369"/>
            <a:ext cx="4503737" cy="1046389"/>
          </a:xfrm>
        </p:spPr>
        <p:txBody>
          <a:bodyPr/>
          <a:lstStyle/>
          <a:p>
            <a:r>
              <a:rPr lang="de-DE" dirty="0"/>
              <a:t>Matthias an der Heiden</a:t>
            </a:r>
          </a:p>
          <a:p>
            <a:r>
              <a:rPr lang="de-DE" dirty="0"/>
              <a:t>Berlin, 10. Januar 2022</a:t>
            </a:r>
          </a:p>
        </p:txBody>
      </p:sp>
    </p:spTree>
    <p:extLst>
      <p:ext uri="{BB962C8B-B14F-4D97-AF65-F5344CB8AC3E}">
        <p14:creationId xmlns:p14="http://schemas.microsoft.com/office/powerpoint/2010/main" val="3916114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996A3EF-0CF8-4F4B-B7EB-29696CFDD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6D42619-8718-4F5B-AF3D-2827D0A60B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F4BEDDC-5860-4154-84F7-3F549A381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2</a:t>
            </a:fld>
            <a:endParaRPr lang="de-DE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4EFDDEE8-1097-4D4A-9E2D-FAE87FE49A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17914"/>
            <a:ext cx="7983646" cy="714291"/>
          </a:xfrm>
        </p:spPr>
        <p:txBody>
          <a:bodyPr/>
          <a:lstStyle/>
          <a:p>
            <a:r>
              <a:rPr lang="de-DE" dirty="0"/>
              <a:t>Verlauf des R-Wertes für verschiedene Generationszeiten</a:t>
            </a: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03429D33-1224-45D9-92D4-5965EC5C66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11134"/>
            <a:ext cx="7983646" cy="4354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3461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>
            <a:extLst>
              <a:ext uri="{FF2B5EF4-FFF2-40B4-BE49-F238E27FC236}">
                <a16:creationId xmlns:a16="http://schemas.microsoft.com/office/drawing/2014/main" id="{EBC53A1F-41F4-4C17-AC78-52D6E9EAA4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75356"/>
            <a:ext cx="8292421" cy="4522454"/>
          </a:xfrm>
          <a:prstGeom prst="rect">
            <a:avLst/>
          </a:prstGeom>
        </p:spPr>
      </p:pic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F4BEDDC-5860-4154-84F7-3F549A381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3</a:t>
            </a:fld>
            <a:endParaRPr lang="de-DE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4EFDDEE8-1097-4D4A-9E2D-FAE87FE49A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3414"/>
            <a:ext cx="7983646" cy="954748"/>
          </a:xfrm>
        </p:spPr>
        <p:txBody>
          <a:bodyPr/>
          <a:lstStyle/>
          <a:p>
            <a:r>
              <a:rPr lang="de-DE" dirty="0"/>
              <a:t>Verlauf des R-Wertes für verschiedene Generationszeiten</a:t>
            </a:r>
            <a:br>
              <a:rPr lang="de-DE" dirty="0"/>
            </a:br>
            <a:r>
              <a:rPr lang="de-DE" dirty="0"/>
              <a:t>(mit 7-Tages </a:t>
            </a:r>
            <a:r>
              <a:rPr lang="de-DE" dirty="0" err="1"/>
              <a:t>Gättung</a:t>
            </a:r>
            <a:r>
              <a:rPr lang="de-DE" dirty="0"/>
              <a:t> des </a:t>
            </a:r>
            <a:r>
              <a:rPr lang="de-DE" dirty="0" err="1"/>
              <a:t>Nowcasts</a:t>
            </a:r>
            <a:r>
              <a:rPr lang="de-DE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8435803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</Words>
  <Application>Microsoft Office PowerPoint</Application>
  <PresentationFormat>Bildschirmpräsentation (16:9)</PresentationFormat>
  <Paragraphs>7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Calibri</vt:lpstr>
      <vt:lpstr>ＭＳ 明朝</vt:lpstr>
      <vt:lpstr>Wingdings</vt:lpstr>
      <vt:lpstr>Office-Design</vt:lpstr>
      <vt:lpstr>Bestimmung des R-Wertes für verschiedene Generationszeiten  </vt:lpstr>
      <vt:lpstr>Verlauf des R-Wertes für verschiedene Generationszeiten</vt:lpstr>
      <vt:lpstr>Verlauf des R-Wertes für verschiedene Generationszeiten (mit 7-Tages Gättung des Nowcasts)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Christian  Weber</dc:creator>
  <cp:lastModifiedBy>an der Heiden, Matthias</cp:lastModifiedBy>
  <cp:revision>661</cp:revision>
  <dcterms:created xsi:type="dcterms:W3CDTF">2015-11-02T12:29:13Z</dcterms:created>
  <dcterms:modified xsi:type="dcterms:W3CDTF">2022-01-10T11:54:33Z</dcterms:modified>
</cp:coreProperties>
</file>