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96" r:id="rId3"/>
    <p:sldId id="306" r:id="rId4"/>
    <p:sldId id="298" r:id="rId5"/>
    <p:sldId id="307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9" autoAdjust="0"/>
    <p:restoredTop sz="96344" autoAdjust="0"/>
  </p:normalViewPr>
  <p:slideViewPr>
    <p:cSldViewPr snapToGrid="0">
      <p:cViewPr varScale="1">
        <p:scale>
          <a:sx n="105" d="100"/>
          <a:sy n="105" d="100"/>
        </p:scale>
        <p:origin x="996" y="11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Belegung: 3.562  (am 05.01)  -&gt; Abfall ITS-Belegung zu Vorwochen  :   - 498       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Aufnahmen:  +1.397  -&gt; leichter Rückgang in der Neuaufnahmen 7-Tage-Anzahl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xxx weniger als letzter 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- 5 BL &gt; 20%</a:t>
            </a:r>
            <a:br>
              <a:rPr lang="de-DE" dirty="0"/>
            </a:br>
            <a:r>
              <a:rPr lang="de-DE" dirty="0"/>
              <a:t>- 13 </a:t>
            </a:r>
            <a:r>
              <a:rPr lang="de-DE" dirty="0" err="1"/>
              <a:t>Bl</a:t>
            </a:r>
            <a:r>
              <a:rPr lang="de-DE" dirty="0"/>
              <a:t> &gt; 12%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Prognosen für die nächsten 20 Tage!</a:t>
            </a:r>
            <a:br>
              <a:rPr lang="de-DE" dirty="0"/>
            </a:br>
            <a:r>
              <a:rPr lang="de-DE" dirty="0"/>
              <a:t>Hierbei ist zu beachten, dass dies die Trends anzeigt wenn der jetzige Zustand und Trend sich fortsetzt (sprich keine Maßnahmen oder andere Effekte die nächsten Tage einsetzen).  Verlässlich sind also </a:t>
            </a:r>
            <a:r>
              <a:rPr lang="de-DE" dirty="0" err="1"/>
              <a:t>va</a:t>
            </a:r>
            <a:r>
              <a:rPr lang="de-DE" dirty="0"/>
              <a:t> eher die nächsten 10 (!) Tage der Prognose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17457" y="630468"/>
            <a:ext cx="6750068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</a:t>
            </a:r>
            <a:r>
              <a:rPr lang="de-DE" sz="1600"/>
              <a:t>Stand 12.01.2022 </a:t>
            </a:r>
            <a:r>
              <a:rPr lang="de-DE" sz="1600" dirty="0"/>
              <a:t>werden </a:t>
            </a:r>
            <a:r>
              <a:rPr lang="de-DE" sz="1600" b="1" dirty="0"/>
              <a:t>3.064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vielen Bundesländern Reduktion in der COVID-ITS-Belegung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+1.265 </a:t>
            </a:r>
            <a:r>
              <a:rPr lang="de-DE" sz="1600" dirty="0"/>
              <a:t>in den letzten 7 Tagen,  aber weiterhin hohen Todeszahlen pro Tag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D6CE16D-2489-4871-9F07-0812BB0AFCF6}"/>
              </a:ext>
            </a:extLst>
          </p:cNvPr>
          <p:cNvGrpSpPr/>
          <p:nvPr/>
        </p:nvGrpSpPr>
        <p:grpSpPr>
          <a:xfrm>
            <a:off x="0" y="2485033"/>
            <a:ext cx="6665642" cy="4104782"/>
            <a:chOff x="-851830" y="2256300"/>
            <a:chExt cx="9400453" cy="3652091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8B209C2B-C649-47CF-9B15-0F2B88950A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51830" y="2256300"/>
              <a:ext cx="9084321" cy="3652091"/>
            </a:xfrm>
            <a:prstGeom prst="rect">
              <a:avLst/>
            </a:prstGeom>
          </p:spPr>
        </p:pic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D73E6659-02B7-4105-A782-708515D3013E}"/>
                </a:ext>
              </a:extLst>
            </p:cNvPr>
            <p:cNvSpPr txBox="1"/>
            <p:nvPr/>
          </p:nvSpPr>
          <p:spPr>
            <a:xfrm>
              <a:off x="2796538" y="2442684"/>
              <a:ext cx="77715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rgbClr val="FF0000"/>
                  </a:solidFill>
                </a:rPr>
                <a:t>Lock-Down</a:t>
              </a: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78E05476-1B7D-42B7-B693-607D1AAFF78E}"/>
                </a:ext>
              </a:extLst>
            </p:cNvPr>
            <p:cNvSpPr txBox="1"/>
            <p:nvPr/>
          </p:nvSpPr>
          <p:spPr>
            <a:xfrm>
              <a:off x="2284602" y="2442685"/>
              <a:ext cx="77715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rgbClr val="FF0000"/>
                  </a:solidFill>
                </a:rPr>
                <a:t>Lock-Down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D94FA65-78BB-490E-93D3-A41CCE0BC88E}"/>
                </a:ext>
              </a:extLst>
            </p:cNvPr>
            <p:cNvSpPr txBox="1"/>
            <p:nvPr/>
          </p:nvSpPr>
          <p:spPr>
            <a:xfrm>
              <a:off x="3517362" y="2496370"/>
              <a:ext cx="7771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chemeClr val="bg2">
                      <a:lumMod val="50000"/>
                    </a:schemeClr>
                  </a:solidFill>
                </a:rPr>
                <a:t>5.762</a:t>
              </a: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21BC29F1-248A-43B5-91BB-6499CD29C5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21083" y="3559964"/>
              <a:ext cx="138828" cy="3872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5785B65B-14EA-4574-853C-A004843C0E4E}"/>
                </a:ext>
              </a:extLst>
            </p:cNvPr>
            <p:cNvSpPr txBox="1"/>
            <p:nvPr/>
          </p:nvSpPr>
          <p:spPr>
            <a:xfrm>
              <a:off x="7571201" y="4017498"/>
              <a:ext cx="977422" cy="246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chemeClr val="bg2">
                      <a:lumMod val="50000"/>
                    </a:schemeClr>
                  </a:solidFill>
                </a:rPr>
                <a:t>3.064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B232C93-224B-4269-9739-5BFFE43543E3}"/>
              </a:ext>
            </a:extLst>
          </p:cNvPr>
          <p:cNvGrpSpPr/>
          <p:nvPr/>
        </p:nvGrpSpPr>
        <p:grpSpPr>
          <a:xfrm>
            <a:off x="7190586" y="24102"/>
            <a:ext cx="4743181" cy="3275487"/>
            <a:chOff x="7798051" y="2192056"/>
            <a:chExt cx="4274923" cy="3863499"/>
          </a:xfrm>
        </p:grpSpPr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12522198-6521-40A9-9BBC-734A9B55D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051" y="2479957"/>
              <a:ext cx="4274923" cy="3575598"/>
            </a:xfrm>
            <a:prstGeom prst="rect">
              <a:avLst/>
            </a:prstGeom>
          </p:spPr>
        </p:pic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A28318D-B736-4639-8DFC-4670EAAD84D7}"/>
                </a:ext>
              </a:extLst>
            </p:cNvPr>
            <p:cNvSpPr txBox="1"/>
            <p:nvPr/>
          </p:nvSpPr>
          <p:spPr>
            <a:xfrm>
              <a:off x="7888454" y="2192056"/>
              <a:ext cx="3872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/>
                <a:t>Neuaufnahmen auf die ITS  </a:t>
              </a:r>
              <a:r>
                <a:rPr lang="de-DE" sz="1600" i="1" dirty="0"/>
                <a:t>(pro Tag)</a:t>
              </a:r>
            </a:p>
          </p:txBody>
        </p:sp>
      </p:grp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9396" y="433539"/>
            <a:ext cx="2035688" cy="399681"/>
          </a:xfrm>
          <a:prstGeom prst="rect">
            <a:avLst/>
          </a:prstGeom>
        </p:spPr>
      </p:pic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F39C9099-BF65-4DF2-A139-B8119F923F8C}"/>
              </a:ext>
            </a:extLst>
          </p:cNvPr>
          <p:cNvGrpSpPr/>
          <p:nvPr/>
        </p:nvGrpSpPr>
        <p:grpSpPr>
          <a:xfrm>
            <a:off x="7077808" y="3460846"/>
            <a:ext cx="4985237" cy="3373053"/>
            <a:chOff x="6761933" y="3692637"/>
            <a:chExt cx="4952862" cy="2864305"/>
          </a:xfrm>
        </p:grpSpPr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F41C7F71-0D14-477C-8394-35D8EBDE8687}"/>
                </a:ext>
              </a:extLst>
            </p:cNvPr>
            <p:cNvGrpSpPr/>
            <p:nvPr/>
          </p:nvGrpSpPr>
          <p:grpSpPr>
            <a:xfrm>
              <a:off x="6761933" y="3692637"/>
              <a:ext cx="4952862" cy="2864305"/>
              <a:chOff x="6761933" y="3692637"/>
              <a:chExt cx="4952862" cy="2864305"/>
            </a:xfrm>
          </p:grpSpPr>
          <p:pic>
            <p:nvPicPr>
              <p:cNvPr id="13" name="Grafik 12">
                <a:extLst>
                  <a:ext uri="{FF2B5EF4-FFF2-40B4-BE49-F238E27FC236}">
                    <a16:creationId xmlns:a16="http://schemas.microsoft.com/office/drawing/2014/main" id="{70D57895-2534-437F-862C-3F1BA78B89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61933" y="3692637"/>
                <a:ext cx="4952862" cy="2864305"/>
              </a:xfrm>
              <a:prstGeom prst="rect">
                <a:avLst/>
              </a:prstGeom>
            </p:spPr>
          </p:pic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28FF8F73-83CA-48E9-861A-80890754CA04}"/>
                  </a:ext>
                </a:extLst>
              </p:cNvPr>
              <p:cNvSpPr/>
              <p:nvPr/>
            </p:nvSpPr>
            <p:spPr>
              <a:xfrm>
                <a:off x="9727660" y="3934377"/>
                <a:ext cx="100492" cy="233519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946F0B72-4A82-40C2-BB2A-0EDD91FAFB5F}"/>
                </a:ext>
              </a:extLst>
            </p:cNvPr>
            <p:cNvSpPr/>
            <p:nvPr/>
          </p:nvSpPr>
          <p:spPr>
            <a:xfrm>
              <a:off x="9458325" y="3844782"/>
              <a:ext cx="100492" cy="20226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CC2D7C16-81BC-4749-8BCC-5C91C17F6EE5}"/>
              </a:ext>
            </a:extLst>
          </p:cNvPr>
          <p:cNvSpPr/>
          <p:nvPr/>
        </p:nvSpPr>
        <p:spPr>
          <a:xfrm>
            <a:off x="10333070" y="3840657"/>
            <a:ext cx="1803206" cy="2880818"/>
          </a:xfrm>
          <a:prstGeom prst="rect">
            <a:avLst/>
          </a:prstGeom>
          <a:noFill/>
          <a:ln w="1905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  <a:br>
              <a:rPr lang="de-DE" sz="2000" b="1" dirty="0">
                <a:latin typeface="+mj-lt"/>
              </a:rPr>
            </a:b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(* 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0" y="6518818"/>
            <a:ext cx="17104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 11.01.2022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980" y="20407"/>
            <a:ext cx="9627320" cy="6807138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345712" y="216259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345712" y="268902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36193" y="565633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24623" y="618664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>
            <a:cxnSpLocks/>
          </p:cNvCxnSpPr>
          <p:nvPr/>
        </p:nvCxnSpPr>
        <p:spPr>
          <a:xfrm>
            <a:off x="7354267" y="5654065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315843" y="217503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315843" y="271250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>
            <a:cxnSpLocks/>
          </p:cNvCxnSpPr>
          <p:nvPr/>
        </p:nvCxnSpPr>
        <p:spPr>
          <a:xfrm>
            <a:off x="7411417" y="6188912"/>
            <a:ext cx="27598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03C67FD-9063-4D12-85CE-3C89A290FDEE}"/>
              </a:ext>
            </a:extLst>
          </p:cNvPr>
          <p:cNvCxnSpPr/>
          <p:nvPr/>
        </p:nvCxnSpPr>
        <p:spPr>
          <a:xfrm>
            <a:off x="2415091" y="169315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8CE20D2-4DFC-47FB-84B8-F1B49E61000B}"/>
              </a:ext>
            </a:extLst>
          </p:cNvPr>
          <p:cNvCxnSpPr/>
          <p:nvPr/>
        </p:nvCxnSpPr>
        <p:spPr>
          <a:xfrm>
            <a:off x="7348047" y="169937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C7C7245-EEFB-4027-9124-E0E5B7504237}"/>
              </a:ext>
            </a:extLst>
          </p:cNvPr>
          <p:cNvCxnSpPr>
            <a:cxnSpLocks/>
          </p:cNvCxnSpPr>
          <p:nvPr/>
        </p:nvCxnSpPr>
        <p:spPr>
          <a:xfrm>
            <a:off x="7378625" y="5172215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AE766B01-DA6B-4ED6-AB3E-A7B98B476FAA}"/>
              </a:ext>
            </a:extLst>
          </p:cNvPr>
          <p:cNvCxnSpPr/>
          <p:nvPr/>
        </p:nvCxnSpPr>
        <p:spPr>
          <a:xfrm>
            <a:off x="2415091" y="516350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4119C00A-E2FD-4EB5-BC68-7BE23C73D99D}"/>
              </a:ext>
            </a:extLst>
          </p:cNvPr>
          <p:cNvSpPr txBox="1"/>
          <p:nvPr/>
        </p:nvSpPr>
        <p:spPr>
          <a:xfrm>
            <a:off x="5540023" y="3661928"/>
            <a:ext cx="1819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Gründe der Einschränkung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8C2CC52B-D752-4AB6-B620-358460F4F9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0" y="1151874"/>
            <a:ext cx="4604884" cy="404216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0E2F53C2-5EAE-47C5-BD1A-9C6FDAC19C40}"/>
              </a:ext>
            </a:extLst>
          </p:cNvPr>
          <p:cNvSpPr txBox="1"/>
          <p:nvPr/>
        </p:nvSpPr>
        <p:spPr>
          <a:xfrm>
            <a:off x="73990" y="736070"/>
            <a:ext cx="4539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Invasive Beatmungskapazität (belegt + frei)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F68F1E7-C5F6-45DC-B668-37621F1E48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373" y="202109"/>
            <a:ext cx="4194603" cy="3075203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986B4D7-42FD-4400-83F5-A3369CF8BB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0023" y="905347"/>
            <a:ext cx="2038350" cy="62865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C61BFFAE-33F0-475A-966C-3BE77CA4E8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664" y="5613429"/>
            <a:ext cx="3305175" cy="89535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C0B73AA5-C91C-4647-8C0F-14D42BBC173A}"/>
              </a:ext>
            </a:extLst>
          </p:cNvPr>
          <p:cNvSpPr txBox="1"/>
          <p:nvPr/>
        </p:nvSpPr>
        <p:spPr>
          <a:xfrm>
            <a:off x="5540023" y="261341"/>
            <a:ext cx="1819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der Betriebssituation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9AAA2CA-93C9-4946-AC02-A86CC430C8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5309" y="3647625"/>
            <a:ext cx="4556877" cy="313773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31E6CB0-33F9-42F6-B955-C88024ED58A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176"/>
          <a:stretch/>
        </p:blipFill>
        <p:spPr>
          <a:xfrm>
            <a:off x="5540023" y="4333278"/>
            <a:ext cx="1757989" cy="83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87F03C2E-F247-40E3-8C32-74DD6D0C08A3}"/>
              </a:ext>
            </a:extLst>
          </p:cNvPr>
          <p:cNvSpPr/>
          <p:nvPr/>
        </p:nvSpPr>
        <p:spPr>
          <a:xfrm>
            <a:off x="6804326" y="3535849"/>
            <a:ext cx="425708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84683" y="167380"/>
            <a:ext cx="1857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Altersgruppen Entwicklung  </a:t>
            </a:r>
            <a:r>
              <a:rPr lang="de-DE" sz="1600" dirty="0"/>
              <a:t>(absolut)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191D896-5842-41DD-B7F6-58CC8D2E5276}"/>
              </a:ext>
            </a:extLst>
          </p:cNvPr>
          <p:cNvGrpSpPr/>
          <p:nvPr/>
        </p:nvGrpSpPr>
        <p:grpSpPr>
          <a:xfrm>
            <a:off x="84683" y="998377"/>
            <a:ext cx="1066800" cy="1827739"/>
            <a:chOff x="10971136" y="4392903"/>
            <a:chExt cx="1066800" cy="1827739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974DD230-A680-4DA1-B2C4-29776E49A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971136" y="4392903"/>
              <a:ext cx="1066800" cy="1827739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5CDE2F54-1E58-4209-8F9D-8B369EF3DA1D}"/>
                </a:ext>
              </a:extLst>
            </p:cNvPr>
            <p:cNvSpPr/>
            <p:nvPr/>
          </p:nvSpPr>
          <p:spPr>
            <a:xfrm>
              <a:off x="11037860" y="5295207"/>
              <a:ext cx="756104" cy="9254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347C85B-F549-4B37-864E-84E2FFC79693}"/>
              </a:ext>
            </a:extLst>
          </p:cNvPr>
          <p:cNvGrpSpPr/>
          <p:nvPr/>
        </p:nvGrpSpPr>
        <p:grpSpPr>
          <a:xfrm>
            <a:off x="1448474" y="0"/>
            <a:ext cx="5090506" cy="3195503"/>
            <a:chOff x="3146564" y="3460240"/>
            <a:chExt cx="4686558" cy="3007126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3BD18E34-70DE-445C-B52A-E82495D5B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6564" y="3558903"/>
              <a:ext cx="4686558" cy="2908463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2496697-2B49-460B-910E-C1C5C050A94D}"/>
                </a:ext>
              </a:extLst>
            </p:cNvPr>
            <p:cNvSpPr/>
            <p:nvPr/>
          </p:nvSpPr>
          <p:spPr>
            <a:xfrm>
              <a:off x="4994162" y="3460240"/>
              <a:ext cx="1492257" cy="167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8" name="Textfeld 27">
            <a:extLst>
              <a:ext uri="{FF2B5EF4-FFF2-40B4-BE49-F238E27FC236}">
                <a16:creationId xmlns:a16="http://schemas.microsoft.com/office/drawing/2014/main" id="{8FFFDBB9-8168-4D48-9DA9-3E02BA068C92}"/>
              </a:ext>
            </a:extLst>
          </p:cNvPr>
          <p:cNvSpPr txBox="1"/>
          <p:nvPr/>
        </p:nvSpPr>
        <p:spPr>
          <a:xfrm>
            <a:off x="65228" y="3601163"/>
            <a:ext cx="18577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ITS-Belegung COVID-19-Pat.</a:t>
            </a:r>
            <a:br>
              <a:rPr lang="de-DE" sz="1600" dirty="0"/>
            </a:br>
            <a:r>
              <a:rPr lang="de-DE" sz="1600" dirty="0"/>
              <a:t>mit </a:t>
            </a:r>
            <a:r>
              <a:rPr lang="de-DE" sz="1600" b="1" dirty="0"/>
              <a:t>Nachweis Virusvarianten</a:t>
            </a:r>
            <a:br>
              <a:rPr lang="de-DE" sz="1600" dirty="0"/>
            </a:br>
            <a:endParaRPr lang="de-DE" sz="1600" dirty="0"/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2929E22E-D7CA-442D-8875-38C07103C1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475" y="3942429"/>
            <a:ext cx="4472415" cy="2810727"/>
          </a:xfrm>
          <a:prstGeom prst="rect">
            <a:avLst/>
          </a:prstGeom>
        </p:spPr>
      </p:pic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8F8948CF-5E2A-437F-99B7-0A26D9055F37}"/>
              </a:ext>
            </a:extLst>
          </p:cNvPr>
          <p:cNvCxnSpPr>
            <a:cxnSpLocks/>
          </p:cNvCxnSpPr>
          <p:nvPr/>
        </p:nvCxnSpPr>
        <p:spPr>
          <a:xfrm flipV="1">
            <a:off x="6029713" y="5962783"/>
            <a:ext cx="1484763" cy="486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fik 28">
            <a:extLst>
              <a:ext uri="{FF2B5EF4-FFF2-40B4-BE49-F238E27FC236}">
                <a16:creationId xmlns:a16="http://schemas.microsoft.com/office/drawing/2014/main" id="{D0C91470-D9DF-4A8A-BED2-AE393D76FF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9111" y="3831211"/>
            <a:ext cx="1255026" cy="1369119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8849CC19-2D6C-429D-95A6-76FCFF6044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697" y="4035810"/>
            <a:ext cx="4333695" cy="2717838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36" name="Textfeld 35">
            <a:extLst>
              <a:ext uri="{FF2B5EF4-FFF2-40B4-BE49-F238E27FC236}">
                <a16:creationId xmlns:a16="http://schemas.microsoft.com/office/drawing/2014/main" id="{1A320E27-2E2E-41D9-A986-9A8358EABCD0}"/>
              </a:ext>
            </a:extLst>
          </p:cNvPr>
          <p:cNvSpPr txBox="1"/>
          <p:nvPr/>
        </p:nvSpPr>
        <p:spPr>
          <a:xfrm>
            <a:off x="7633185" y="3666478"/>
            <a:ext cx="3527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Omikron ITS-Fälle </a:t>
            </a:r>
            <a:r>
              <a:rPr lang="de-DE" sz="1200" i="1" dirty="0"/>
              <a:t>(Stand 11.1.22):   </a:t>
            </a:r>
            <a:r>
              <a:rPr lang="de-DE" b="1" i="1" dirty="0">
                <a:solidFill>
                  <a:srgbClr val="00B050"/>
                </a:solidFill>
              </a:rPr>
              <a:t>41</a:t>
            </a:r>
            <a:endParaRPr lang="de-DE" b="1" dirty="0">
              <a:solidFill>
                <a:srgbClr val="00B050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649BEC0-50E9-4BCF-8C03-45938634719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2304"/>
          <a:stretch/>
        </p:blipFill>
        <p:spPr>
          <a:xfrm>
            <a:off x="7304137" y="500047"/>
            <a:ext cx="4548880" cy="24225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4DE3AA27-9868-4AD0-8EBC-22760808AA57}"/>
              </a:ext>
            </a:extLst>
          </p:cNvPr>
          <p:cNvCxnSpPr/>
          <p:nvPr/>
        </p:nvCxnSpPr>
        <p:spPr>
          <a:xfrm flipV="1">
            <a:off x="6538980" y="2264342"/>
            <a:ext cx="765157" cy="502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543499B8-02FB-49FA-A140-60A31A9067F1}"/>
              </a:ext>
            </a:extLst>
          </p:cNvPr>
          <p:cNvSpPr txBox="1"/>
          <p:nvPr/>
        </p:nvSpPr>
        <p:spPr>
          <a:xfrm>
            <a:off x="6679838" y="136783"/>
            <a:ext cx="5596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u="sng" dirty="0"/>
              <a:t>0-17 Jährige:</a:t>
            </a:r>
            <a:r>
              <a:rPr lang="de-DE" sz="1400" dirty="0"/>
              <a:t>   </a:t>
            </a:r>
            <a:r>
              <a:rPr lang="de-DE" sz="1600" dirty="0"/>
              <a:t>~ 17% ohne COVID-Symptomatik in Behandlung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A94953C-740A-41EF-813E-35D01AD40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85" y="982935"/>
            <a:ext cx="9049996" cy="511432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A3052FF-CC86-427E-854C-AB075CC76D1F}"/>
              </a:ext>
            </a:extLst>
          </p:cNvPr>
          <p:cNvSpPr txBox="1"/>
          <p:nvPr/>
        </p:nvSpPr>
        <p:spPr>
          <a:xfrm>
            <a:off x="222191" y="170916"/>
            <a:ext cx="699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Gemeldeter Impfstatus neu aufgenommener COVID-Patient*innen</a:t>
            </a:r>
          </a:p>
        </p:txBody>
      </p:sp>
    </p:spTree>
    <p:extLst>
      <p:ext uri="{BB962C8B-B14F-4D97-AF65-F5344CB8AC3E}">
        <p14:creationId xmlns:p14="http://schemas.microsoft.com/office/powerpoint/2010/main" val="415285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3" y="701445"/>
            <a:ext cx="7456087" cy="78129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201" y="440335"/>
            <a:ext cx="4084913" cy="2576964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16EFD64A-EEEE-4678-A624-A0550508B0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2" y="2236635"/>
            <a:ext cx="7456709" cy="454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Breitbild</PresentationFormat>
  <Paragraphs>32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493</cp:revision>
  <dcterms:created xsi:type="dcterms:W3CDTF">2021-01-13T08:46:29Z</dcterms:created>
  <dcterms:modified xsi:type="dcterms:W3CDTF">2022-01-12T09:59:46Z</dcterms:modified>
</cp:coreProperties>
</file>