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1" r:id="rId2"/>
    <p:sldId id="755" r:id="rId3"/>
    <p:sldId id="756" r:id="rId4"/>
    <p:sldId id="757" r:id="rId5"/>
    <p:sldId id="765" r:id="rId6"/>
    <p:sldId id="763" r:id="rId7"/>
    <p:sldId id="766" r:id="rId8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90426" autoAdjust="0"/>
  </p:normalViewPr>
  <p:slideViewPr>
    <p:cSldViewPr snapToGrid="0" snapToObjects="1">
      <p:cViewPr varScale="1">
        <p:scale>
          <a:sx n="156" d="100"/>
          <a:sy n="156" d="100"/>
        </p:scale>
        <p:origin x="186" y="1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12.01.2022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12.01.2022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</a:t>
            </a:r>
            <a:r>
              <a:rPr lang="de-DE" dirty="0" err="1"/>
              <a:t>png</a:t>
            </a:r>
            <a:r>
              <a:rPr lang="de-DE" dirty="0"/>
              <a:t>, wobei bei er ersteren Datei auch eine Grenze bei 50/100.000 eingezeichnet ist (bzw. bei 25/100.000 bei niedrigen Fallzahlen)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"S:\Wissdaten\RKI_nCoV-Lage\3.Kommunikation\3.7.Lageberichte\2021-12-15\Hospitalisierungsinzidenz\NC_Hosp_BL60_logit_vcov2_r28_XXXX-XX-XX.png"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0327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1443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05.01.2022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05.01.2022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05.01.2022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05.01.2022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05.01.2022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05.01.2022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05.01.2022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05.01.2022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05.01.2022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05.01.2022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Krisenstab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hd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12. Januar 2022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12.01.2022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A32D323-F230-4E7F-83FF-3E91731F1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9DBF50A-E42A-4977-A9D1-46CA583E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EBEF7257-8389-4206-A119-E76FBE08F9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838440"/>
              </p:ext>
            </p:extLst>
          </p:nvPr>
        </p:nvGraphicFramePr>
        <p:xfrm>
          <a:off x="1253690" y="729380"/>
          <a:ext cx="5674884" cy="3885574"/>
        </p:xfrm>
        <a:graphic>
          <a:graphicData uri="http://schemas.openxmlformats.org/drawingml/2006/table">
            <a:tbl>
              <a:tblPr firstRow="1" firstCol="1" bandRow="1"/>
              <a:tblGrid>
                <a:gridCol w="707695">
                  <a:extLst>
                    <a:ext uri="{9D8B030D-6E8A-4147-A177-3AD203B41FA5}">
                      <a16:colId xmlns:a16="http://schemas.microsoft.com/office/drawing/2014/main" val="3955129941"/>
                    </a:ext>
                  </a:extLst>
                </a:gridCol>
                <a:gridCol w="707695">
                  <a:extLst>
                    <a:ext uri="{9D8B030D-6E8A-4147-A177-3AD203B41FA5}">
                      <a16:colId xmlns:a16="http://schemas.microsoft.com/office/drawing/2014/main" val="2007695857"/>
                    </a:ext>
                  </a:extLst>
                </a:gridCol>
                <a:gridCol w="78756">
                  <a:extLst>
                    <a:ext uri="{9D8B030D-6E8A-4147-A177-3AD203B41FA5}">
                      <a16:colId xmlns:a16="http://schemas.microsoft.com/office/drawing/2014/main" val="2721905123"/>
                    </a:ext>
                  </a:extLst>
                </a:gridCol>
                <a:gridCol w="707140">
                  <a:extLst>
                    <a:ext uri="{9D8B030D-6E8A-4147-A177-3AD203B41FA5}">
                      <a16:colId xmlns:a16="http://schemas.microsoft.com/office/drawing/2014/main" val="1515074763"/>
                    </a:ext>
                  </a:extLst>
                </a:gridCol>
                <a:gridCol w="865207">
                  <a:extLst>
                    <a:ext uri="{9D8B030D-6E8A-4147-A177-3AD203B41FA5}">
                      <a16:colId xmlns:a16="http://schemas.microsoft.com/office/drawing/2014/main" val="2053378646"/>
                    </a:ext>
                  </a:extLst>
                </a:gridCol>
                <a:gridCol w="78201">
                  <a:extLst>
                    <a:ext uri="{9D8B030D-6E8A-4147-A177-3AD203B41FA5}">
                      <a16:colId xmlns:a16="http://schemas.microsoft.com/office/drawing/2014/main" val="2048875306"/>
                    </a:ext>
                  </a:extLst>
                </a:gridCol>
                <a:gridCol w="1179677">
                  <a:extLst>
                    <a:ext uri="{9D8B030D-6E8A-4147-A177-3AD203B41FA5}">
                      <a16:colId xmlns:a16="http://schemas.microsoft.com/office/drawing/2014/main" val="2992929613"/>
                    </a:ext>
                  </a:extLst>
                </a:gridCol>
                <a:gridCol w="61022">
                  <a:extLst>
                    <a:ext uri="{9D8B030D-6E8A-4147-A177-3AD203B41FA5}">
                      <a16:colId xmlns:a16="http://schemas.microsoft.com/office/drawing/2014/main" val="27621997"/>
                    </a:ext>
                  </a:extLst>
                </a:gridCol>
                <a:gridCol w="1289491">
                  <a:extLst>
                    <a:ext uri="{9D8B030D-6E8A-4147-A177-3AD203B41FA5}">
                      <a16:colId xmlns:a16="http://schemas.microsoft.com/office/drawing/2014/main" val="1592105149"/>
                    </a:ext>
                  </a:extLst>
                </a:gridCol>
              </a:tblGrid>
              <a:tr h="37649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effectLst/>
                          <a:latin typeface="+mj-lt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8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ScalaSans"/>
                        </a:rPr>
                        <a:t> 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+mj-lt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ScalaSans"/>
                        </a:rPr>
                        <a:t> 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effectLst/>
                          <a:latin typeface="+mj-lt"/>
                          <a:ea typeface="MS Mincho"/>
                          <a:cs typeface="Arial" panose="020B0604020202020204" pitchFamily="34" charset="0"/>
                        </a:rPr>
                        <a:t>DIVI-Intensivregister</a:t>
                      </a:r>
                      <a:endParaRPr lang="de-DE" sz="8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 dirty="0">
                          <a:effectLst/>
                          <a:latin typeface="+mj-lt"/>
                          <a:ea typeface="MS Mincho"/>
                          <a:cs typeface="Arial" panose="020B0604020202020204" pitchFamily="34" charset="0"/>
                        </a:rPr>
                        <a:t>Datenstand 11.01. 12:15 Uhr</a:t>
                      </a:r>
                      <a:endParaRPr lang="de-DE" sz="7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+mj-lt"/>
                          <a:ea typeface="MS Mincho"/>
                          <a:cs typeface="Arial" panose="020B0604020202020204" pitchFamily="34" charset="0"/>
                        </a:rPr>
                        <a:t> 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 err="1">
                          <a:effectLst/>
                          <a:latin typeface="+mj-lt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de-DE" sz="8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 dirty="0">
                          <a:effectLst/>
                          <a:latin typeface="+mj-lt"/>
                          <a:ea typeface="MS Mincho"/>
                          <a:cs typeface="Arial" panose="020B0604020202020204" pitchFamily="34" charset="0"/>
                        </a:rPr>
                        <a:t>Datenstand 12.01. </a:t>
                      </a:r>
                      <a:endParaRPr lang="de-DE" sz="7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982232"/>
                  </a:ext>
                </a:extLst>
              </a:tr>
              <a:tr h="5053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800" b="1" baseline="300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800" b="1" baseline="30000" dirty="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de-DE" sz="8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ScalaSans"/>
                        </a:rPr>
                        <a:t> </a:t>
                      </a:r>
                      <a:endParaRPr lang="de-DE" sz="8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8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&gt; 50/100.000 EW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ScalaSans"/>
                        </a:rPr>
                        <a:t> 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+mj-lt"/>
                          <a:ea typeface="MS Mincho"/>
                          <a:cs typeface="Arial" panose="020B0604020202020204" pitchFamily="34" charset="0"/>
                        </a:rPr>
                        <a:t>Veränderung der Fälle zum Vortag </a:t>
                      </a:r>
                      <a:br>
                        <a:rPr lang="de-DE" sz="800" b="1">
                          <a:effectLst/>
                          <a:latin typeface="+mj-lt"/>
                          <a:ea typeface="MS Mincho"/>
                          <a:cs typeface="Arial" panose="020B0604020202020204" pitchFamily="34" charset="0"/>
                        </a:rPr>
                      </a:br>
                      <a:r>
                        <a:rPr lang="de-DE" sz="800" b="1">
                          <a:effectLst/>
                          <a:latin typeface="+mj-lt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101776"/>
                  </a:ext>
                </a:extLst>
              </a:tr>
              <a:tr h="2735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+80.430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+35.700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407,5</a:t>
                      </a:r>
                      <a:endParaRPr lang="de-DE" sz="8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de-DE" sz="8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i="0">
                          <a:solidFill>
                            <a:srgbClr val="000000"/>
                          </a:solidFill>
                          <a:effectLst/>
                          <a:latin typeface="+mj-lt"/>
                          <a:cs typeface="ScalaSans"/>
                        </a:rPr>
                        <a:t> </a:t>
                      </a:r>
                      <a:endParaRPr lang="de-DE" sz="800">
                        <a:effectLst/>
                        <a:latin typeface="+mj-lt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+mj-lt"/>
                          <a:cs typeface="Calibri" panose="020F0502020204030204" pitchFamily="34" charset="0"/>
                        </a:rPr>
                        <a:t>-99</a:t>
                      </a:r>
                      <a:endParaRPr lang="de-DE" sz="800">
                        <a:effectLst/>
                        <a:latin typeface="+mj-lt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Erstimpfungen: </a:t>
                      </a:r>
                      <a:endParaRPr lang="de-DE" sz="8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 +48.541</a:t>
                      </a:r>
                      <a:endParaRPr lang="de-DE" sz="800" dirty="0">
                        <a:effectLst/>
                        <a:latin typeface="+mj-lt"/>
                      </a:endParaRPr>
                    </a:p>
                  </a:txBody>
                  <a:tcPr marL="13212" marR="132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2676066"/>
                  </a:ext>
                </a:extLst>
              </a:tr>
              <a:tr h="301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(7.661.811)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[ca. 710.400]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Fälle/ 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[411/411]</a:t>
                      </a:r>
                      <a:endParaRPr lang="de-DE" sz="8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ScalaSans"/>
                        </a:rPr>
                        <a:t> 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[3.154]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Zweitimpfungen: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8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+106.899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0342975"/>
                  </a:ext>
                </a:extLst>
              </a:tr>
              <a:tr h="2840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i="0">
                          <a:solidFill>
                            <a:srgbClr val="000000"/>
                          </a:solidFill>
                          <a:effectLst/>
                          <a:latin typeface="+mj-lt"/>
                          <a:cs typeface="ScalaSans"/>
                        </a:rPr>
                        <a:t> </a:t>
                      </a:r>
                      <a:endParaRPr lang="de-DE" sz="800">
                        <a:effectLst/>
                        <a:latin typeface="+mj-lt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800" dirty="0">
                        <a:effectLst/>
                        <a:latin typeface="+mj-lt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Auffrischimpfung: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8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+558.252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967108"/>
                  </a:ext>
                </a:extLst>
              </a:tr>
              <a:tr h="612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Hospitalisiert</a:t>
                      </a:r>
                      <a:r>
                        <a:rPr lang="de-DE" sz="800" b="1" baseline="300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800" b="1" baseline="300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ScalaSans"/>
                        </a:rPr>
                        <a:t> 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Hospitalisierte gesamt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8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8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&gt; 500/100.000 EW</a:t>
                      </a:r>
                      <a:endParaRPr lang="de-DE" sz="8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ScalaSans"/>
                        </a:rPr>
                        <a:t> </a:t>
                      </a:r>
                      <a:endParaRPr lang="de-DE" sz="8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effectLst/>
                          <a:latin typeface="+mj-lt"/>
                          <a:ea typeface="MS Mincho"/>
                          <a:cs typeface="Arial" panose="020B0604020202020204" pitchFamily="34" charset="0"/>
                        </a:rPr>
                        <a:t>Anteil COVID-19-Belegung an Gesamtzahl der betreibbaren ITS-Betten</a:t>
                      </a:r>
                      <a:r>
                        <a:rPr lang="de-DE" sz="800" b="1" baseline="30000" dirty="0">
                          <a:effectLst/>
                          <a:latin typeface="+mj-lt"/>
                          <a:ea typeface="MS Mincho"/>
                          <a:cs typeface="Arial" panose="020B0604020202020204" pitchFamily="34" charset="0"/>
                        </a:rPr>
                        <a:t>4</a:t>
                      </a:r>
                      <a:endParaRPr lang="de-DE" sz="8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Anzahl Geimpfter insgesamt mit mindestens einer/mit vollständiger/ mit Auffrischimpfung</a:t>
                      </a:r>
                      <a:r>
                        <a:rPr lang="de-DE" sz="800" b="1" baseline="300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 5, 6, 7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038365"/>
                  </a:ext>
                </a:extLst>
              </a:tr>
              <a:tr h="1462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+1.000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+44.400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3,13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+7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ScalaSans"/>
                        </a:rPr>
                        <a:t> 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14,0 %</a:t>
                      </a:r>
                      <a:endParaRPr lang="de-DE" sz="8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N1: 62.158.449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3749925"/>
                  </a:ext>
                </a:extLst>
              </a:tr>
              <a:tr h="1890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(390.798)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(ca. 6.836.600)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[63/411]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ScalaSans"/>
                        </a:rPr>
                        <a:t> </a:t>
                      </a:r>
                      <a:endParaRPr lang="de-DE" sz="8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N2: 60.004.889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9438656"/>
                  </a:ext>
                </a:extLst>
              </a:tr>
              <a:tr h="1462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ScalaSans"/>
                        </a:rPr>
                        <a:t> 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ScalaSans"/>
                        </a:rPr>
                        <a:t> 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effectLst/>
                          <a:latin typeface="+mj-lt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8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N3: 36.786.897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0527369"/>
                  </a:ext>
                </a:extLst>
              </a:tr>
              <a:tr h="61219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800" b="1" baseline="300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ScalaSans"/>
                        </a:rPr>
                        <a:t> 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Hospitalisierte</a:t>
                      </a:r>
                      <a:br>
                        <a:rPr lang="de-DE" sz="8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</a:br>
                      <a:r>
                        <a:rPr lang="de-DE" sz="8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ab 60 Jahre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&gt; 1000/100.000 EW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ScalaSans"/>
                        </a:rPr>
                        <a:t> 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effectLst/>
                          <a:latin typeface="+mj-lt"/>
                          <a:ea typeface="MS Mincho"/>
                          <a:cs typeface="Arial" panose="020B0604020202020204" pitchFamily="34" charset="0"/>
                        </a:rPr>
                        <a:t>Erstaufnahmen </a:t>
                      </a:r>
                      <a:endParaRPr lang="de-DE" sz="8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effectLst/>
                          <a:latin typeface="+mj-lt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8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Anteil Geimpfter insgesamt mit mindestens einer/mit vollständiger/ mit Auffrischimpfung </a:t>
                      </a:r>
                      <a:r>
                        <a:rPr lang="de-DE" sz="800" b="1" baseline="30000" dirty="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5, 6, 7</a:t>
                      </a:r>
                      <a:endParaRPr lang="de-DE" sz="8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562331"/>
                  </a:ext>
                </a:extLst>
              </a:tr>
              <a:tr h="14620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+384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ScalaSans"/>
                        </a:rPr>
                        <a:t> 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5,30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+1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ScalaSans"/>
                        </a:rPr>
                        <a:t> 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+170</a:t>
                      </a:r>
                      <a:endParaRPr lang="de-DE" sz="8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N1: 74,8 %</a:t>
                      </a:r>
                      <a:endParaRPr lang="de-DE" sz="8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4556607"/>
                  </a:ext>
                </a:extLst>
              </a:tr>
              <a:tr h="14620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(114.735)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ScalaSans"/>
                        </a:rPr>
                        <a:t> 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[4/411]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ScalaSans"/>
                        </a:rPr>
                        <a:t> 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N2: 72,2 %</a:t>
                      </a:r>
                      <a:endParaRPr lang="de-DE" sz="8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0896292"/>
                  </a:ext>
                </a:extLst>
              </a:tr>
              <a:tr h="14620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ScalaSans"/>
                        </a:rPr>
                        <a:t> 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ScalaSans"/>
                        </a:rPr>
                        <a:t> 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8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N3: 44,2 %</a:t>
                      </a:r>
                      <a:endParaRPr lang="de-DE" sz="8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212" marR="132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77481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3596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12.01.2022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205615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7A2B1B8-96ED-4E47-AF1D-3C01C3162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7E86E50-EB90-4FD9-B1D0-6DDE2A96E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464175A-BEFC-41A7-9458-8664BE117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26" y="952115"/>
            <a:ext cx="6969835" cy="381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12.01.2022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90DC009-ED23-40D4-A207-DDEC794C0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0ACB95-8E78-4592-88B1-D0235824D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AB43689-0043-4467-BEAB-015AE13C8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944" y="770597"/>
            <a:ext cx="5770603" cy="408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DCAC740-6AC1-4245-B5AE-6134056E8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12.01.2022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A21E1E8-DF55-4BE6-8E33-EAC329B17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757B9AB-AA50-4615-9AFB-12E435A0B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5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E76ED38-1387-45C3-8D7E-A2025EF17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Inzidenz nach Altersgruppe und Meldewoche</a:t>
            </a:r>
            <a:br>
              <a:rPr lang="de-DE" dirty="0"/>
            </a:br>
            <a:r>
              <a:rPr lang="de-DE" dirty="0"/>
              <a:t>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ECCD3E2-9274-4FBF-981C-59AD5EFDF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45" y="1026082"/>
            <a:ext cx="7372210" cy="368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17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7CE4A06-E7A3-4E22-B8EF-D15EF18A6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0899"/>
            <a:ext cx="9144000" cy="4156363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53EEBA0-EC3F-4FCE-9BA8-61C0487D0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12.01.2022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8E120F7-FB25-43E6-9B82-2B6DA52E2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2E53593-470E-47D6-8323-195FED8D0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6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03C53B1-4A9F-4AF3-B5DA-9CE976FCB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82" y="178136"/>
            <a:ext cx="7983646" cy="714291"/>
          </a:xfrm>
        </p:spPr>
        <p:txBody>
          <a:bodyPr/>
          <a:lstStyle/>
          <a:p>
            <a:r>
              <a:rPr lang="de-DE" dirty="0"/>
              <a:t>Hospitalisierungsinzidenz</a:t>
            </a:r>
          </a:p>
        </p:txBody>
      </p:sp>
    </p:spTree>
    <p:extLst>
      <p:ext uri="{BB962C8B-B14F-4D97-AF65-F5344CB8AC3E}">
        <p14:creationId xmlns:p14="http://schemas.microsoft.com/office/powerpoint/2010/main" val="1079663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D9BABCD-C141-4147-9B3F-347124F48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12.01.2022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0351164-4312-447D-A28C-951E1552A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FEE7AE0-2327-4577-B5D5-71CD75EAC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7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E881B49-407D-43F7-80DC-96DDD4C23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COVID-19-Todesfälle nach Altersgruppe und Sterbewoche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C310B22-56D7-43BC-A7FA-A290FC264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526" y="1260642"/>
            <a:ext cx="7127372" cy="345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360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416</Words>
  <Application>Microsoft Office PowerPoint</Application>
  <PresentationFormat>Bildschirmpräsentation (16:9)</PresentationFormat>
  <Paragraphs>156</Paragraphs>
  <Slides>7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5" baseType="lpstr">
      <vt:lpstr>Arial</vt:lpstr>
      <vt:lpstr>Calibri</vt:lpstr>
      <vt:lpstr>Cambria</vt:lpstr>
      <vt:lpstr>ＭＳ 明朝</vt:lpstr>
      <vt:lpstr>ＭＳ 明朝</vt:lpstr>
      <vt:lpstr>ScalaSans</vt:lpstr>
      <vt:lpstr>Wingdings</vt:lpstr>
      <vt:lpstr>Office-Design</vt:lpstr>
      <vt:lpstr>Lage national </vt:lpstr>
      <vt:lpstr>Überblick Kennzahlen </vt:lpstr>
      <vt:lpstr>Verlauf der 7-Tage-Inzidenz der Bundesländer</vt:lpstr>
      <vt:lpstr>Geografische Verteilung 7-Tage-Inzidenz nach Landkreis</vt:lpstr>
      <vt:lpstr>Inzidenz nach Altersgruppe und Meldewoche  </vt:lpstr>
      <vt:lpstr>Hospitalisierungsinzidenz</vt:lpstr>
      <vt:lpstr>COVID-19-Todesfälle nach Altersgruppe und Sterbewoche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Behnke, Anna-Lisa</cp:lastModifiedBy>
  <cp:revision>545</cp:revision>
  <dcterms:created xsi:type="dcterms:W3CDTF">2015-11-02T12:29:13Z</dcterms:created>
  <dcterms:modified xsi:type="dcterms:W3CDTF">2022-01-12T08:41:13Z</dcterms:modified>
</cp:coreProperties>
</file>