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67" r:id="rId3"/>
    <p:sldId id="269" r:id="rId4"/>
    <p:sldId id="335" r:id="rId5"/>
    <p:sldId id="336" r:id="rId6"/>
    <p:sldId id="331" r:id="rId7"/>
    <p:sldId id="330" r:id="rId8"/>
    <p:sldId id="323" r:id="rId9"/>
    <p:sldId id="332" r:id="rId1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öttcher, Sindy" initials="BS" lastIdx="4" clrIdx="0">
    <p:extLst>
      <p:ext uri="{19B8F6BF-5375-455C-9EA6-DF929625EA0E}">
        <p15:presenceInfo xmlns:p15="http://schemas.microsoft.com/office/powerpoint/2012/main" userId="Böttcher, Sind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81829" autoAdjust="0"/>
  </p:normalViewPr>
  <p:slideViewPr>
    <p:cSldViewPr>
      <p:cViewPr varScale="1">
        <p:scale>
          <a:sx n="55" d="100"/>
          <a:sy n="55" d="100"/>
        </p:scale>
        <p:origin x="182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F704B-22D3-4CA4-90E8-3FA178869C27}" type="datetimeFigureOut">
              <a:rPr lang="de-DE" smtClean="0"/>
              <a:t>12.01.2022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C9190-7944-4C17-9466-078921DDB0BF}" type="slidenum">
              <a:rPr lang="de-DE" smtClean="0"/>
              <a:t>‹Nr.›</a:t>
            </a:fld>
            <a:endParaRPr lang="de-DE"/>
          </a:p>
        </p:txBody>
      </p:sp>
    </p:spTree>
    <p:extLst>
      <p:ext uri="{BB962C8B-B14F-4D97-AF65-F5344CB8AC3E}">
        <p14:creationId xmlns:p14="http://schemas.microsoft.com/office/powerpoint/2010/main" val="3359518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Noch in einigen Bundesländer Ferien – hier auch keine </a:t>
            </a:r>
            <a:r>
              <a:rPr lang="de-DE" dirty="0" err="1"/>
              <a:t>Lollitestung</a:t>
            </a:r>
            <a:r>
              <a:rPr lang="de-DE" dirty="0"/>
              <a:t> in den Kitas </a:t>
            </a:r>
            <a:r>
              <a:rPr lang="de-DE"/>
              <a:t>und Grundschulen </a:t>
            </a:r>
            <a:r>
              <a:rPr lang="de-DE" dirty="0"/>
              <a:t>// Abwanderung der Testung in Testzentren (auch leicht symptomatische </a:t>
            </a:r>
            <a:r>
              <a:rPr lang="de-DE"/>
              <a:t>Personen) </a:t>
            </a:r>
          </a:p>
        </p:txBody>
      </p:sp>
      <p:sp>
        <p:nvSpPr>
          <p:cNvPr id="4" name="Foliennummernplatzhalter 3"/>
          <p:cNvSpPr>
            <a:spLocks noGrp="1"/>
          </p:cNvSpPr>
          <p:nvPr>
            <p:ph type="sldNum" sz="quarter" idx="5"/>
          </p:nvPr>
        </p:nvSpPr>
        <p:spPr/>
        <p:txBody>
          <a:bodyPr/>
          <a:lstStyle/>
          <a:p>
            <a:fld id="{E8FC9190-7944-4C17-9466-078921DDB0BF}" type="slidenum">
              <a:rPr lang="de-DE" smtClean="0"/>
              <a:t>1</a:t>
            </a:fld>
            <a:endParaRPr lang="de-DE"/>
          </a:p>
        </p:txBody>
      </p:sp>
    </p:spTree>
    <p:extLst>
      <p:ext uri="{BB962C8B-B14F-4D97-AF65-F5344CB8AC3E}">
        <p14:creationId xmlns:p14="http://schemas.microsoft.com/office/powerpoint/2010/main" val="4143948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0926375-389E-46D2-BFA4-17F93A813EB4}" type="datetimeFigureOut">
              <a:rPr lang="de-DE" smtClean="0"/>
              <a:t>12.01.2022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133980F-45A1-4610-B733-556BBF57D558}" type="slidenum">
              <a:rPr lang="de-DE" smtClean="0"/>
              <a:t>‹Nr.›</a:t>
            </a:fld>
            <a:endParaRPr lang="de-DE"/>
          </a:p>
        </p:txBody>
      </p:sp>
    </p:spTree>
    <p:extLst>
      <p:ext uri="{BB962C8B-B14F-4D97-AF65-F5344CB8AC3E}">
        <p14:creationId xmlns:p14="http://schemas.microsoft.com/office/powerpoint/2010/main" val="100713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0926375-389E-46D2-BFA4-17F93A813EB4}" type="datetimeFigureOut">
              <a:rPr lang="de-DE" smtClean="0"/>
              <a:t>12.01.2022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133980F-45A1-4610-B733-556BBF57D558}" type="slidenum">
              <a:rPr lang="de-DE" smtClean="0"/>
              <a:t>‹Nr.›</a:t>
            </a:fld>
            <a:endParaRPr lang="de-DE"/>
          </a:p>
        </p:txBody>
      </p:sp>
    </p:spTree>
    <p:extLst>
      <p:ext uri="{BB962C8B-B14F-4D97-AF65-F5344CB8AC3E}">
        <p14:creationId xmlns:p14="http://schemas.microsoft.com/office/powerpoint/2010/main" val="217504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0926375-389E-46D2-BFA4-17F93A813EB4}" type="datetimeFigureOut">
              <a:rPr lang="de-DE" smtClean="0"/>
              <a:t>12.01.2022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133980F-45A1-4610-B733-556BBF57D558}" type="slidenum">
              <a:rPr lang="de-DE" smtClean="0"/>
              <a:t>‹Nr.›</a:t>
            </a:fld>
            <a:endParaRPr lang="de-DE"/>
          </a:p>
        </p:txBody>
      </p:sp>
    </p:spTree>
    <p:extLst>
      <p:ext uri="{BB962C8B-B14F-4D97-AF65-F5344CB8AC3E}">
        <p14:creationId xmlns:p14="http://schemas.microsoft.com/office/powerpoint/2010/main" val="1405221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384875"/>
            <a:ext cx="8752360" cy="4355538"/>
          </a:xfrm>
          <a:prstGeom prst="rect">
            <a:avLst/>
          </a:prstGeom>
          <a:solidFill>
            <a:srgbClr val="045AA6"/>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de-DE">
              <a:solidFill>
                <a:prstClr val="white"/>
              </a:solidFill>
            </a:endParaRPr>
          </a:p>
        </p:txBody>
      </p:sp>
      <p:sp>
        <p:nvSpPr>
          <p:cNvPr id="9" name="Textfeld 8"/>
          <p:cNvSpPr txBox="1"/>
          <p:nvPr userDrawn="1"/>
        </p:nvSpPr>
        <p:spPr>
          <a:xfrm>
            <a:off x="3624352" y="2264791"/>
            <a:ext cx="5124112" cy="2678578"/>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defTabSz="457200">
              <a:lnSpc>
                <a:spcPts val="1200"/>
              </a:lnSpc>
              <a:spcAft>
                <a:spcPts val="600"/>
              </a:spcAft>
            </a:pPr>
            <a:endParaRPr lang="de-DE" sz="2800" dirty="0">
              <a:solidFill>
                <a:srgbClr val="FFFFFF"/>
              </a:solidFill>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de-DE">
              <a:solidFill>
                <a:prstClr val="white"/>
              </a:solidFill>
            </a:endParaRPr>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white"/>
              </a:solidFill>
            </a:endParaRPr>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56092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4" name="Bild 13" descr="PPT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367BB8"/>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defTabSz="457200">
              <a:lnSpc>
                <a:spcPts val="1200"/>
              </a:lnSpc>
              <a:spcAft>
                <a:spcPts val="600"/>
              </a:spcAft>
            </a:pPr>
            <a:endParaRPr lang="de-DE" sz="2800" dirty="0">
              <a:solidFill>
                <a:srgbClr val="FFFFFF"/>
              </a:solidFill>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8748464" y="2267304"/>
            <a:ext cx="395537" cy="2676064"/>
          </a:xfrm>
          <a:prstGeom prst="rect">
            <a:avLst/>
          </a:prstGeom>
          <a:solidFill>
            <a:srgbClr val="689CCA"/>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de-DE">
              <a:solidFill>
                <a:prstClr val="white"/>
              </a:solidFill>
            </a:endParaRPr>
          </a:p>
        </p:txBody>
      </p: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de-DE">
              <a:solidFill>
                <a:prstClr val="white"/>
              </a:solidFill>
            </a:endParaRPr>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a:t>Mastertitelformat bearbeiten</a:t>
            </a:r>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3976976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02.11.15</a:t>
            </a:r>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sp>
        <p:nvSpPr>
          <p:cNvPr id="18" name="Inhaltsplatzhalter 9"/>
          <p:cNvSpPr>
            <a:spLocks noGrp="1"/>
          </p:cNvSpPr>
          <p:nvPr>
            <p:ph sz="quarter" idx="13"/>
          </p:nvPr>
        </p:nvSpPr>
        <p:spPr>
          <a:xfrm>
            <a:off x="457200" y="1710633"/>
            <a:ext cx="7983646" cy="4507846"/>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itelplatzhalter 1"/>
          <p:cNvSpPr>
            <a:spLocks noGrp="1"/>
          </p:cNvSpPr>
          <p:nvPr>
            <p:ph type="title"/>
          </p:nvPr>
        </p:nvSpPr>
        <p:spPr>
          <a:xfrm>
            <a:off x="457200" y="836265"/>
            <a:ext cx="7983646" cy="87436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2383113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a:t>02.11.15</a:t>
            </a:r>
          </a:p>
        </p:txBody>
      </p:sp>
      <p:sp>
        <p:nvSpPr>
          <p:cNvPr id="4" name="Fußzeilenplatzhalter 3"/>
          <p:cNvSpPr>
            <a:spLocks noGrp="1"/>
          </p:cNvSpPr>
          <p:nvPr>
            <p:ph type="ftr" sz="quarter" idx="11"/>
          </p:nvPr>
        </p:nvSpPr>
        <p:spPr/>
        <p:txBody>
          <a:bodyPr/>
          <a:lstStyle/>
          <a:p>
            <a:r>
              <a:rPr lang="de-DE"/>
              <a:t>Lorem ipsum dolor sit</a:t>
            </a:r>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a:p>
        </p:txBody>
      </p:sp>
      <p:sp>
        <p:nvSpPr>
          <p:cNvPr id="7" name="Titelplatzhalter 1"/>
          <p:cNvSpPr>
            <a:spLocks noGrp="1"/>
          </p:cNvSpPr>
          <p:nvPr>
            <p:ph type="title"/>
          </p:nvPr>
        </p:nvSpPr>
        <p:spPr>
          <a:xfrm>
            <a:off x="457200" y="836265"/>
            <a:ext cx="7983646" cy="87436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3126353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02.11.15</a:t>
            </a:r>
          </a:p>
        </p:txBody>
      </p:sp>
      <p:sp>
        <p:nvSpPr>
          <p:cNvPr id="3" name="Fußzeilenplatzhalter 2"/>
          <p:cNvSpPr>
            <a:spLocks noGrp="1"/>
          </p:cNvSpPr>
          <p:nvPr>
            <p:ph type="ftr" sz="quarter" idx="11"/>
          </p:nvPr>
        </p:nvSpPr>
        <p:spPr/>
        <p:txBody>
          <a:bodyPr/>
          <a:lstStyle/>
          <a:p>
            <a:r>
              <a:rPr lang="de-DE"/>
              <a:t>Lorem ipsum dolor sit</a:t>
            </a:r>
          </a:p>
        </p:txBody>
      </p:sp>
      <p:sp>
        <p:nvSpPr>
          <p:cNvPr id="4" name="Foliennummernplatzhalter 3"/>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4204910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r>
              <a:rPr lang="de-DE"/>
              <a:t>02.11.15</a:t>
            </a:r>
          </a:p>
        </p:txBody>
      </p:sp>
      <p:sp>
        <p:nvSpPr>
          <p:cNvPr id="6" name="Fußzeilenplatzhalter 5"/>
          <p:cNvSpPr>
            <a:spLocks noGrp="1"/>
          </p:cNvSpPr>
          <p:nvPr>
            <p:ph type="ftr" sz="quarter" idx="11"/>
          </p:nvPr>
        </p:nvSpPr>
        <p:spPr/>
        <p:txBody>
          <a:bodyPr/>
          <a:lstStyle/>
          <a:p>
            <a:r>
              <a:rPr lang="de-DE"/>
              <a:t>Lorem ipsum dolor sit</a:t>
            </a:r>
          </a:p>
        </p:txBody>
      </p:sp>
      <p:sp>
        <p:nvSpPr>
          <p:cNvPr id="7" name="Foliennummernplatzhalter 6"/>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1221182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02.11.15</a:t>
            </a:r>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2948831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02.11.15</a:t>
            </a:r>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1256096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0926375-389E-46D2-BFA4-17F93A813EB4}" type="datetimeFigureOut">
              <a:rPr lang="de-DE" smtClean="0"/>
              <a:t>12.01.2022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133980F-45A1-4610-B733-556BBF57D558}" type="slidenum">
              <a:rPr lang="de-DE" smtClean="0"/>
              <a:t>‹Nr.›</a:t>
            </a:fld>
            <a:endParaRPr lang="de-DE"/>
          </a:p>
        </p:txBody>
      </p:sp>
    </p:spTree>
    <p:extLst>
      <p:ext uri="{BB962C8B-B14F-4D97-AF65-F5344CB8AC3E}">
        <p14:creationId xmlns:p14="http://schemas.microsoft.com/office/powerpoint/2010/main" val="3097621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30926375-389E-46D2-BFA4-17F93A813EB4}" type="datetimeFigureOut">
              <a:rPr lang="de-DE" smtClean="0"/>
              <a:t>12.01.2022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133980F-45A1-4610-B733-556BBF57D558}" type="slidenum">
              <a:rPr lang="de-DE" smtClean="0"/>
              <a:t>‹Nr.›</a:t>
            </a:fld>
            <a:endParaRPr lang="de-DE"/>
          </a:p>
        </p:txBody>
      </p:sp>
    </p:spTree>
    <p:extLst>
      <p:ext uri="{BB962C8B-B14F-4D97-AF65-F5344CB8AC3E}">
        <p14:creationId xmlns:p14="http://schemas.microsoft.com/office/powerpoint/2010/main" val="883458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0926375-389E-46D2-BFA4-17F93A813EB4}" type="datetimeFigureOut">
              <a:rPr lang="de-DE" smtClean="0"/>
              <a:t>12.01.2022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133980F-45A1-4610-B733-556BBF57D558}" type="slidenum">
              <a:rPr lang="de-DE" smtClean="0"/>
              <a:t>‹Nr.›</a:t>
            </a:fld>
            <a:endParaRPr lang="de-DE"/>
          </a:p>
        </p:txBody>
      </p:sp>
    </p:spTree>
    <p:extLst>
      <p:ext uri="{BB962C8B-B14F-4D97-AF65-F5344CB8AC3E}">
        <p14:creationId xmlns:p14="http://schemas.microsoft.com/office/powerpoint/2010/main" val="340820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0926375-389E-46D2-BFA4-17F93A813EB4}" type="datetimeFigureOut">
              <a:rPr lang="de-DE" smtClean="0"/>
              <a:t>12.01.2022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133980F-45A1-4610-B733-556BBF57D558}" type="slidenum">
              <a:rPr lang="de-DE" smtClean="0"/>
              <a:t>‹Nr.›</a:t>
            </a:fld>
            <a:endParaRPr lang="de-DE"/>
          </a:p>
        </p:txBody>
      </p:sp>
    </p:spTree>
    <p:extLst>
      <p:ext uri="{BB962C8B-B14F-4D97-AF65-F5344CB8AC3E}">
        <p14:creationId xmlns:p14="http://schemas.microsoft.com/office/powerpoint/2010/main" val="351614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0926375-389E-46D2-BFA4-17F93A813EB4}" type="datetimeFigureOut">
              <a:rPr lang="de-DE" smtClean="0"/>
              <a:t>12.01.2022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133980F-45A1-4610-B733-556BBF57D558}" type="slidenum">
              <a:rPr lang="de-DE" smtClean="0"/>
              <a:t>‹Nr.›</a:t>
            </a:fld>
            <a:endParaRPr lang="de-DE"/>
          </a:p>
        </p:txBody>
      </p:sp>
    </p:spTree>
    <p:extLst>
      <p:ext uri="{BB962C8B-B14F-4D97-AF65-F5344CB8AC3E}">
        <p14:creationId xmlns:p14="http://schemas.microsoft.com/office/powerpoint/2010/main" val="283652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0926375-389E-46D2-BFA4-17F93A813EB4}" type="datetimeFigureOut">
              <a:rPr lang="de-DE" smtClean="0"/>
              <a:t>12.01.2022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133980F-45A1-4610-B733-556BBF57D558}" type="slidenum">
              <a:rPr lang="de-DE" smtClean="0"/>
              <a:t>‹Nr.›</a:t>
            </a:fld>
            <a:endParaRPr lang="de-DE"/>
          </a:p>
        </p:txBody>
      </p:sp>
    </p:spTree>
    <p:extLst>
      <p:ext uri="{BB962C8B-B14F-4D97-AF65-F5344CB8AC3E}">
        <p14:creationId xmlns:p14="http://schemas.microsoft.com/office/powerpoint/2010/main" val="236947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30926375-389E-46D2-BFA4-17F93A813EB4}" type="datetimeFigureOut">
              <a:rPr lang="de-DE" smtClean="0"/>
              <a:t>12.01.2022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133980F-45A1-4610-B733-556BBF57D558}" type="slidenum">
              <a:rPr lang="de-DE" smtClean="0"/>
              <a:t>‹Nr.›</a:t>
            </a:fld>
            <a:endParaRPr lang="de-DE"/>
          </a:p>
        </p:txBody>
      </p:sp>
    </p:spTree>
    <p:extLst>
      <p:ext uri="{BB962C8B-B14F-4D97-AF65-F5344CB8AC3E}">
        <p14:creationId xmlns:p14="http://schemas.microsoft.com/office/powerpoint/2010/main" val="3117630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30926375-389E-46D2-BFA4-17F93A813EB4}" type="datetimeFigureOut">
              <a:rPr lang="de-DE" smtClean="0"/>
              <a:t>12.01.2022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133980F-45A1-4610-B733-556BBF57D558}" type="slidenum">
              <a:rPr lang="de-DE" smtClean="0"/>
              <a:t>‹Nr.›</a:t>
            </a:fld>
            <a:endParaRPr lang="de-DE"/>
          </a:p>
        </p:txBody>
      </p:sp>
    </p:spTree>
    <p:extLst>
      <p:ext uri="{BB962C8B-B14F-4D97-AF65-F5344CB8AC3E}">
        <p14:creationId xmlns:p14="http://schemas.microsoft.com/office/powerpoint/2010/main" val="3810510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tiff"/><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26375-389E-46D2-BFA4-17F93A813EB4}" type="datetimeFigureOut">
              <a:rPr lang="de-DE" smtClean="0"/>
              <a:t>12.01.2022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3980F-45A1-4610-B733-556BBF57D558}" type="slidenum">
              <a:rPr lang="de-DE" smtClean="0"/>
              <a:t>‹Nr.›</a:t>
            </a:fld>
            <a:endParaRPr lang="de-DE"/>
          </a:p>
        </p:txBody>
      </p:sp>
    </p:spTree>
    <p:extLst>
      <p:ext uri="{BB962C8B-B14F-4D97-AF65-F5344CB8AC3E}">
        <p14:creationId xmlns:p14="http://schemas.microsoft.com/office/powerpoint/2010/main" val="1471955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836265"/>
            <a:ext cx="7983646" cy="874368"/>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457200" y="1710633"/>
            <a:ext cx="7983646" cy="4507846"/>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356350"/>
            <a:ext cx="1860421" cy="365125"/>
          </a:xfrm>
          <a:prstGeom prst="rect">
            <a:avLst/>
          </a:prstGeom>
        </p:spPr>
        <p:txBody>
          <a:bodyPr vert="horz" lIns="0" tIns="45720" rIns="0" bIns="45720" rtlCol="0" anchor="ctr"/>
          <a:lstStyle>
            <a:lvl1pPr algn="l">
              <a:defRPr sz="1200">
                <a:solidFill>
                  <a:srgbClr val="045AA6"/>
                </a:solidFill>
              </a:defRPr>
            </a:lvl1pPr>
          </a:lstStyle>
          <a:p>
            <a:pPr defTabSz="457200"/>
            <a:r>
              <a:rPr lang="de-DE"/>
              <a:t>02.11.15</a:t>
            </a:r>
            <a:endParaRPr lang="de-DE" dirty="0"/>
          </a:p>
        </p:txBody>
      </p:sp>
      <p:sp>
        <p:nvSpPr>
          <p:cNvPr id="5" name="Fußzeilenplatzhalter 4"/>
          <p:cNvSpPr>
            <a:spLocks noGrp="1"/>
          </p:cNvSpPr>
          <p:nvPr>
            <p:ph type="ftr" sz="quarter" idx="3"/>
          </p:nvPr>
        </p:nvSpPr>
        <p:spPr>
          <a:xfrm>
            <a:off x="2699792" y="6356350"/>
            <a:ext cx="2895600" cy="365125"/>
          </a:xfrm>
          <a:prstGeom prst="rect">
            <a:avLst/>
          </a:prstGeom>
        </p:spPr>
        <p:txBody>
          <a:bodyPr vert="horz" lIns="0" tIns="45720" rIns="0" bIns="45720" rtlCol="0" anchor="ctr"/>
          <a:lstStyle>
            <a:lvl1pPr algn="l">
              <a:defRPr sz="1200">
                <a:solidFill>
                  <a:srgbClr val="045AA6"/>
                </a:solidFill>
              </a:defRPr>
            </a:lvl1pPr>
          </a:lstStyle>
          <a:p>
            <a:pPr defTabSz="457200"/>
            <a:r>
              <a:rPr lang="de-DE"/>
              <a:t>Lorem ipsum dolor sit</a:t>
            </a:r>
            <a:endParaRPr lang="de-DE" dirty="0"/>
          </a:p>
        </p:txBody>
      </p:sp>
      <p:sp>
        <p:nvSpPr>
          <p:cNvPr id="6" name="Foliennummernplatzhalter 5"/>
          <p:cNvSpPr>
            <a:spLocks noGrp="1"/>
          </p:cNvSpPr>
          <p:nvPr>
            <p:ph type="sldNum" sz="quarter" idx="4"/>
          </p:nvPr>
        </p:nvSpPr>
        <p:spPr>
          <a:xfrm>
            <a:off x="7942862" y="6356350"/>
            <a:ext cx="496872" cy="365125"/>
          </a:xfrm>
          <a:prstGeom prst="rect">
            <a:avLst/>
          </a:prstGeom>
        </p:spPr>
        <p:txBody>
          <a:bodyPr vert="horz" lIns="0" tIns="45720" rIns="0" bIns="45720" rtlCol="0" anchor="ctr"/>
          <a:lstStyle>
            <a:lvl1pPr algn="ctr">
              <a:defRPr sz="1200">
                <a:solidFill>
                  <a:srgbClr val="045AA6"/>
                </a:solidFill>
              </a:defRPr>
            </a:lvl1pPr>
          </a:lstStyle>
          <a:p>
            <a:pPr defTabSz="457200"/>
            <a:fld id="{162A217B-ED1C-D84B-8478-63C77FA79618}" type="slidenum">
              <a:rPr lang="de-DE" smtClean="0"/>
              <a:pPr defTabSz="457200"/>
              <a:t>‹Nr.›</a:t>
            </a:fld>
            <a:endParaRPr lang="de-DE" dirty="0"/>
          </a:p>
        </p:txBody>
      </p:sp>
      <p:pic>
        <p:nvPicPr>
          <p:cNvPr id="7" name="Bild 6"/>
          <p:cNvPicPr/>
          <p:nvPr userDrawn="1"/>
        </p:nvPicPr>
        <p:blipFill>
          <a:blip r:embed="rId10" cstate="print">
            <a:alphaModFix/>
            <a:extLst>
              <a:ext uri="{28A0092B-C50C-407E-A947-70E740481C1C}">
                <a14:useLocalDpi xmlns:a14="http://schemas.microsoft.com/office/drawing/2010/main" val="0"/>
              </a:ext>
            </a:extLst>
          </a:blip>
          <a:stretch>
            <a:fillRect/>
          </a:stretch>
        </p:blipFill>
        <p:spPr>
          <a:xfrm>
            <a:off x="6761837" y="326665"/>
            <a:ext cx="2054800" cy="595685"/>
          </a:xfrm>
          <a:prstGeom prst="rect">
            <a:avLst/>
          </a:prstGeom>
          <a:extLst>
            <a:ext uri="{FAA26D3D-D897-4be2-8F04-BA451C77F1D7}">
              <ma14:placeholderFlag xmlns="" xmlns:ma14="http://schemas.microsoft.com/office/mac/drawingml/2011/main"/>
            </a:ext>
          </a:extLst>
        </p:spPr>
      </p:pic>
      <p:grpSp>
        <p:nvGrpSpPr>
          <p:cNvPr id="19" name="Gruppierung 18"/>
          <p:cNvGrpSpPr/>
          <p:nvPr userDrawn="1"/>
        </p:nvGrpSpPr>
        <p:grpSpPr>
          <a:xfrm>
            <a:off x="457200" y="6458251"/>
            <a:ext cx="7996881" cy="424726"/>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993511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457200" rtl="0" eaLnBrk="1" latinLnBrk="0" hangingPunct="1">
        <a:lnSpc>
          <a:spcPct val="100000"/>
        </a:lnSpc>
        <a:spcBef>
          <a:spcPct val="0"/>
        </a:spcBef>
        <a:buNone/>
        <a:defRPr sz="2600" b="1" kern="1200">
          <a:solidFill>
            <a:srgbClr val="045AA6"/>
          </a:solidFill>
          <a:latin typeface="+mj-lt"/>
          <a:ea typeface="+mj-ea"/>
          <a:cs typeface="+mj-cs"/>
        </a:defRPr>
      </a:lvl1pPr>
    </p:titleStyle>
    <p:bodyStyle>
      <a:lvl1pPr marL="342900" indent="-342900" algn="l" defTabSz="457200" rtl="0" eaLnBrk="1" latinLnBrk="0" hangingPunct="1">
        <a:spcBef>
          <a:spcPts val="432"/>
        </a:spcBef>
        <a:buClr>
          <a:srgbClr val="045AA6"/>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45AA6"/>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45AA6"/>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45AA6"/>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45AA6"/>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457200" y="-99392"/>
            <a:ext cx="8229600" cy="1143000"/>
          </a:xfrm>
        </p:spPr>
        <p:txBody>
          <a:bodyPr>
            <a:normAutofit/>
          </a:bodyPr>
          <a:lstStyle/>
          <a:p>
            <a:r>
              <a:rPr lang="de-DE" sz="3600" dirty="0"/>
              <a:t>Testanzahl und –Kapazität</a:t>
            </a:r>
            <a:endParaRPr lang="de-DE" sz="3600" u="sng" dirty="0">
              <a:solidFill>
                <a:srgbClr val="FF0000"/>
              </a:solidFill>
            </a:endParaRPr>
          </a:p>
        </p:txBody>
      </p:sp>
      <p:pic>
        <p:nvPicPr>
          <p:cNvPr id="3" name="Grafik 2">
            <a:extLst>
              <a:ext uri="{FF2B5EF4-FFF2-40B4-BE49-F238E27FC236}">
                <a16:creationId xmlns:a16="http://schemas.microsoft.com/office/drawing/2014/main" id="{2722A3C8-9380-4194-88E7-9476125B9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8720"/>
            <a:ext cx="9144000" cy="4419600"/>
          </a:xfrm>
          <a:prstGeom prst="rect">
            <a:avLst/>
          </a:prstGeom>
        </p:spPr>
      </p:pic>
      <p:pic>
        <p:nvPicPr>
          <p:cNvPr id="5" name="Grafik 4">
            <a:extLst>
              <a:ext uri="{FF2B5EF4-FFF2-40B4-BE49-F238E27FC236}">
                <a16:creationId xmlns:a16="http://schemas.microsoft.com/office/drawing/2014/main" id="{F8DD6196-F4CD-4642-98AC-317FF240F04C}"/>
              </a:ext>
            </a:extLst>
          </p:cNvPr>
          <p:cNvPicPr>
            <a:picLocks noChangeAspect="1"/>
          </p:cNvPicPr>
          <p:nvPr/>
        </p:nvPicPr>
        <p:blipFill>
          <a:blip r:embed="rId4"/>
          <a:stretch>
            <a:fillRect/>
          </a:stretch>
        </p:blipFill>
        <p:spPr>
          <a:xfrm>
            <a:off x="1390650" y="5013176"/>
            <a:ext cx="6362700" cy="1733550"/>
          </a:xfrm>
          <a:prstGeom prst="rect">
            <a:avLst/>
          </a:prstGeom>
        </p:spPr>
      </p:pic>
    </p:spTree>
    <p:extLst>
      <p:ext uri="{BB962C8B-B14F-4D97-AF65-F5344CB8AC3E}">
        <p14:creationId xmlns:p14="http://schemas.microsoft.com/office/powerpoint/2010/main" val="129190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D94FD-597F-45BD-83B0-4F3B1B1184F8}"/>
              </a:ext>
            </a:extLst>
          </p:cNvPr>
          <p:cNvSpPr>
            <a:spLocks noGrp="1"/>
          </p:cNvSpPr>
          <p:nvPr>
            <p:ph type="title"/>
          </p:nvPr>
        </p:nvSpPr>
        <p:spPr>
          <a:xfrm>
            <a:off x="457200" y="44624"/>
            <a:ext cx="8229600" cy="1143000"/>
          </a:xfrm>
        </p:spPr>
        <p:txBody>
          <a:bodyPr>
            <a:normAutofit/>
          </a:bodyPr>
          <a:lstStyle/>
          <a:p>
            <a:r>
              <a:rPr lang="de-DE" dirty="0"/>
              <a:t>Laborauslastung</a:t>
            </a:r>
            <a:br>
              <a:rPr lang="de-DE" dirty="0"/>
            </a:br>
            <a:r>
              <a:rPr lang="de-DE" sz="2200" dirty="0"/>
              <a:t>(nach Laborstandort)</a:t>
            </a:r>
            <a:endParaRPr lang="de-DE" dirty="0"/>
          </a:p>
        </p:txBody>
      </p:sp>
      <p:graphicFrame>
        <p:nvGraphicFramePr>
          <p:cNvPr id="3" name="Objekt 2">
            <a:extLst>
              <a:ext uri="{FF2B5EF4-FFF2-40B4-BE49-F238E27FC236}">
                <a16:creationId xmlns:a16="http://schemas.microsoft.com/office/drawing/2014/main" id="{1613353E-9127-4D8E-9FBD-A9D1FD27AF69}"/>
              </a:ext>
            </a:extLst>
          </p:cNvPr>
          <p:cNvGraphicFramePr>
            <a:graphicFrameLocks noChangeAspect="1"/>
          </p:cNvGraphicFramePr>
          <p:nvPr>
            <p:extLst>
              <p:ext uri="{D42A27DB-BD31-4B8C-83A1-F6EECF244321}">
                <p14:modId xmlns:p14="http://schemas.microsoft.com/office/powerpoint/2010/main" val="3774465636"/>
              </p:ext>
            </p:extLst>
          </p:nvPr>
        </p:nvGraphicFramePr>
        <p:xfrm>
          <a:off x="1331640" y="1268760"/>
          <a:ext cx="6192688" cy="4954150"/>
        </p:xfrm>
        <a:graphic>
          <a:graphicData uri="http://schemas.openxmlformats.org/presentationml/2006/ole">
            <mc:AlternateContent xmlns:mc="http://schemas.openxmlformats.org/markup-compatibility/2006">
              <mc:Choice xmlns:v="urn:schemas-microsoft-com:vml" Requires="v">
                <p:oleObj spid="_x0000_s2076" name="Acrobat Document" r:id="rId3" imgW="6858000" imgH="5486280" progId="AcroExch.Document.2017">
                  <p:embed/>
                </p:oleObj>
              </mc:Choice>
              <mc:Fallback>
                <p:oleObj name="Acrobat Document" r:id="rId3" imgW="6858000" imgH="5486280" progId="AcroExch.Document.2017">
                  <p:embed/>
                  <p:pic>
                    <p:nvPicPr>
                      <p:cNvPr id="0" name=""/>
                      <p:cNvPicPr/>
                      <p:nvPr/>
                    </p:nvPicPr>
                    <p:blipFill>
                      <a:blip r:embed="rId4"/>
                      <a:stretch>
                        <a:fillRect/>
                      </a:stretch>
                    </p:blipFill>
                    <p:spPr>
                      <a:xfrm>
                        <a:off x="1331640" y="1268760"/>
                        <a:ext cx="6192688" cy="4954150"/>
                      </a:xfrm>
                      <a:prstGeom prst="rect">
                        <a:avLst/>
                      </a:prstGeom>
                    </p:spPr>
                  </p:pic>
                </p:oleObj>
              </mc:Fallback>
            </mc:AlternateContent>
          </a:graphicData>
        </a:graphic>
      </p:graphicFrame>
      <p:sp>
        <p:nvSpPr>
          <p:cNvPr id="4" name="Textfeld 3">
            <a:extLst>
              <a:ext uri="{FF2B5EF4-FFF2-40B4-BE49-F238E27FC236}">
                <a16:creationId xmlns:a16="http://schemas.microsoft.com/office/drawing/2014/main" id="{32C68229-E48B-4D8B-8A3A-B7654BD8C5E3}"/>
              </a:ext>
            </a:extLst>
          </p:cNvPr>
          <p:cNvSpPr txBox="1"/>
          <p:nvPr/>
        </p:nvSpPr>
        <p:spPr>
          <a:xfrm>
            <a:off x="785758" y="6309320"/>
            <a:ext cx="7098610" cy="369332"/>
          </a:xfrm>
          <a:prstGeom prst="rect">
            <a:avLst/>
          </a:prstGeom>
          <a:noFill/>
        </p:spPr>
        <p:txBody>
          <a:bodyPr wrap="none" rtlCol="0">
            <a:spAutoFit/>
          </a:bodyPr>
          <a:lstStyle/>
          <a:p>
            <a:r>
              <a:rPr lang="de-DE" dirty="0">
                <a:sym typeface="Wingdings" panose="05000000000000000000" pitchFamily="2" charset="2"/>
              </a:rPr>
              <a:t> In der aktuellen Woche sehr steiler Anstieg der Probenzahlen berichtet</a:t>
            </a:r>
            <a:endParaRPr lang="de-DE" dirty="0"/>
          </a:p>
        </p:txBody>
      </p:sp>
    </p:spTree>
    <p:extLst>
      <p:ext uri="{BB962C8B-B14F-4D97-AF65-F5344CB8AC3E}">
        <p14:creationId xmlns:p14="http://schemas.microsoft.com/office/powerpoint/2010/main" val="414158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46CE7-D702-40C4-8039-EB8EEB545CD7}"/>
              </a:ext>
            </a:extLst>
          </p:cNvPr>
          <p:cNvSpPr>
            <a:spLocks noGrp="1"/>
          </p:cNvSpPr>
          <p:nvPr>
            <p:ph type="title"/>
          </p:nvPr>
        </p:nvSpPr>
        <p:spPr>
          <a:xfrm>
            <a:off x="457200" y="274639"/>
            <a:ext cx="8229600" cy="274042"/>
          </a:xfrm>
        </p:spPr>
        <p:txBody>
          <a:bodyPr>
            <a:normAutofit fontScale="90000"/>
          </a:bodyPr>
          <a:lstStyle/>
          <a:p>
            <a:r>
              <a:rPr lang="de-DE" dirty="0"/>
              <a:t>Abfrage Kapazitätssteigerung</a:t>
            </a:r>
          </a:p>
        </p:txBody>
      </p:sp>
      <p:sp>
        <p:nvSpPr>
          <p:cNvPr id="10" name="Textfeld 9">
            <a:extLst>
              <a:ext uri="{FF2B5EF4-FFF2-40B4-BE49-F238E27FC236}">
                <a16:creationId xmlns:a16="http://schemas.microsoft.com/office/drawing/2014/main" id="{1D5FF487-CFDA-41BE-941A-6E095487EA9A}"/>
              </a:ext>
            </a:extLst>
          </p:cNvPr>
          <p:cNvSpPr txBox="1"/>
          <p:nvPr/>
        </p:nvSpPr>
        <p:spPr>
          <a:xfrm>
            <a:off x="1650729" y="6021288"/>
            <a:ext cx="5842112" cy="369332"/>
          </a:xfrm>
          <a:prstGeom prst="rect">
            <a:avLst/>
          </a:prstGeom>
          <a:noFill/>
        </p:spPr>
        <p:txBody>
          <a:bodyPr wrap="none" rtlCol="0">
            <a:spAutoFit/>
          </a:bodyPr>
          <a:lstStyle/>
          <a:p>
            <a:r>
              <a:rPr lang="de-DE" dirty="0">
                <a:sym typeface="Wingdings" panose="05000000000000000000" pitchFamily="2" charset="2"/>
              </a:rPr>
              <a:t> </a:t>
            </a:r>
            <a:r>
              <a:rPr lang="de-DE" dirty="0"/>
              <a:t>Viele ärztliche Praxen führen ebenfalls Antigentests durch</a:t>
            </a:r>
          </a:p>
        </p:txBody>
      </p:sp>
      <p:pic>
        <p:nvPicPr>
          <p:cNvPr id="3" name="Grafik 2">
            <a:extLst>
              <a:ext uri="{FF2B5EF4-FFF2-40B4-BE49-F238E27FC236}">
                <a16:creationId xmlns:a16="http://schemas.microsoft.com/office/drawing/2014/main" id="{9F074E95-4917-43C2-A525-B310462B5620}"/>
              </a:ext>
            </a:extLst>
          </p:cNvPr>
          <p:cNvPicPr>
            <a:picLocks noChangeAspect="1"/>
          </p:cNvPicPr>
          <p:nvPr/>
        </p:nvPicPr>
        <p:blipFill>
          <a:blip r:embed="rId2"/>
          <a:stretch>
            <a:fillRect/>
          </a:stretch>
        </p:blipFill>
        <p:spPr>
          <a:xfrm>
            <a:off x="35496" y="1196752"/>
            <a:ext cx="9106913" cy="4536504"/>
          </a:xfrm>
          <a:prstGeom prst="rect">
            <a:avLst/>
          </a:prstGeom>
        </p:spPr>
      </p:pic>
    </p:spTree>
    <p:extLst>
      <p:ext uri="{BB962C8B-B14F-4D97-AF65-F5344CB8AC3E}">
        <p14:creationId xmlns:p14="http://schemas.microsoft.com/office/powerpoint/2010/main" val="3813378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5BB32-F3A5-4E22-9380-741D150B8FC8}"/>
              </a:ext>
            </a:extLst>
          </p:cNvPr>
          <p:cNvSpPr>
            <a:spLocks noGrp="1"/>
          </p:cNvSpPr>
          <p:nvPr>
            <p:ph type="title"/>
          </p:nvPr>
        </p:nvSpPr>
        <p:spPr>
          <a:xfrm>
            <a:off x="457200" y="274638"/>
            <a:ext cx="8229600" cy="457199"/>
          </a:xfrm>
        </p:spPr>
        <p:txBody>
          <a:bodyPr>
            <a:normAutofit fontScale="90000"/>
          </a:bodyPr>
          <a:lstStyle/>
          <a:p>
            <a:r>
              <a:rPr lang="de-DE" dirty="0"/>
              <a:t>Ergänzender Absatz im Wochenbericht</a:t>
            </a:r>
          </a:p>
        </p:txBody>
      </p:sp>
      <p:sp>
        <p:nvSpPr>
          <p:cNvPr id="3" name="Inhaltsplatzhalter 2">
            <a:extLst>
              <a:ext uri="{FF2B5EF4-FFF2-40B4-BE49-F238E27FC236}">
                <a16:creationId xmlns:a16="http://schemas.microsoft.com/office/drawing/2014/main" id="{214287D3-D94D-4909-B6F6-0DA532585127}"/>
              </a:ext>
            </a:extLst>
          </p:cNvPr>
          <p:cNvSpPr>
            <a:spLocks noGrp="1"/>
          </p:cNvSpPr>
          <p:nvPr>
            <p:ph idx="1"/>
          </p:nvPr>
        </p:nvSpPr>
        <p:spPr/>
        <p:txBody>
          <a:bodyPr>
            <a:normAutofit/>
          </a:bodyPr>
          <a:lstStyle/>
          <a:p>
            <a:pPr marL="0" indent="0" algn="just">
              <a:buNone/>
            </a:pPr>
            <a:r>
              <a:rPr lang="de-DE" sz="2800" dirty="0"/>
              <a:t>Aktuell ist die Arbeitsbelastung in den Laboren sehr hoch. Einschränkungen in den Testkapazitäten sind hauptsächlich personalbedingt, da auch die Mitarbeitenden in den Laboren von dem hohen Infektionsgeschehen betroffen sind. Um die zeitnahe diagnostische Versorgung von SARS-CoV-2-Patienten zu sichern, ist es dringend angeraten, die Testung gemäß der Nationalen Teststrategie zu priorisieren. </a:t>
            </a:r>
          </a:p>
          <a:p>
            <a:endParaRPr lang="de-DE" dirty="0"/>
          </a:p>
        </p:txBody>
      </p:sp>
    </p:spTree>
    <p:extLst>
      <p:ext uri="{BB962C8B-B14F-4D97-AF65-F5344CB8AC3E}">
        <p14:creationId xmlns:p14="http://schemas.microsoft.com/office/powerpoint/2010/main" val="3400864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70EEB0E-E5DA-42B0-8F85-F63DFA751BF1}"/>
              </a:ext>
            </a:extLst>
          </p:cNvPr>
          <p:cNvPicPr>
            <a:picLocks noChangeAspect="1"/>
          </p:cNvPicPr>
          <p:nvPr/>
        </p:nvPicPr>
        <p:blipFill>
          <a:blip r:embed="rId2"/>
          <a:stretch>
            <a:fillRect/>
          </a:stretch>
        </p:blipFill>
        <p:spPr>
          <a:xfrm>
            <a:off x="-12032" y="19911"/>
            <a:ext cx="5710411" cy="3526473"/>
          </a:xfrm>
          <a:prstGeom prst="rect">
            <a:avLst/>
          </a:prstGeom>
        </p:spPr>
      </p:pic>
      <p:sp>
        <p:nvSpPr>
          <p:cNvPr id="2" name="Foliennummernplatzhalter 1">
            <a:extLst>
              <a:ext uri="{FF2B5EF4-FFF2-40B4-BE49-F238E27FC236}">
                <a16:creationId xmlns:a16="http://schemas.microsoft.com/office/drawing/2014/main" id="{EC95C10B-1755-4958-AC82-713189EDCD7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2A217B-ED1C-D84B-8478-63C77FA79618}" type="slidenum">
              <a:rPr kumimoji="0" lang="de-DE" sz="1200" b="0" i="0" u="none" strike="noStrike" kern="1200" cap="none" spc="0" normalizeH="0" baseline="0" noProof="0" smtClean="0">
                <a:ln>
                  <a:noFill/>
                </a:ln>
                <a:solidFill>
                  <a:srgbClr val="045AA6"/>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srgbClr val="045AA6"/>
              </a:solidFill>
              <a:effectLst/>
              <a:uLnTx/>
              <a:uFillTx/>
              <a:latin typeface="Calibri"/>
              <a:ea typeface="+mn-ea"/>
              <a:cs typeface="+mn-cs"/>
            </a:endParaRPr>
          </a:p>
        </p:txBody>
      </p:sp>
      <p:sp>
        <p:nvSpPr>
          <p:cNvPr id="3" name="Rechteck 2">
            <a:extLst>
              <a:ext uri="{FF2B5EF4-FFF2-40B4-BE49-F238E27FC236}">
                <a16:creationId xmlns:a16="http://schemas.microsoft.com/office/drawing/2014/main" id="{EF9FDAA6-F32F-43B0-B391-10FD335B7B45}"/>
              </a:ext>
            </a:extLst>
          </p:cNvPr>
          <p:cNvSpPr/>
          <p:nvPr/>
        </p:nvSpPr>
        <p:spPr>
          <a:xfrm>
            <a:off x="5580113" y="1371377"/>
            <a:ext cx="360039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4F81BD"/>
                </a:solidFill>
                <a:effectLst/>
                <a:uLnTx/>
                <a:uFillTx/>
                <a:latin typeface="Calibri"/>
                <a:ea typeface="+mn-ea"/>
                <a:cs typeface="+mn-cs"/>
              </a:rPr>
              <a:t>SARS in 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dirty="0">
                <a:ln>
                  <a:noFill/>
                </a:ln>
                <a:solidFill>
                  <a:prstClr val="black"/>
                </a:solidFill>
                <a:effectLst/>
                <a:uLnTx/>
                <a:uFillTx/>
                <a:latin typeface="Calibri"/>
                <a:ea typeface="+mn-ea"/>
                <a:cs typeface="+mn-cs"/>
              </a:rPr>
              <a:t>Datenstand 11.01.2022</a:t>
            </a:r>
            <a:endParaRPr kumimoji="0" lang="de-DE" sz="2800" b="1" i="0" u="none" strike="noStrike" kern="1200" cap="none" spc="0" normalizeH="0" baseline="0" noProof="0" dirty="0">
              <a:ln>
                <a:noFill/>
              </a:ln>
              <a:solidFill>
                <a:srgbClr val="4F81BD"/>
              </a:solidFill>
              <a:effectLst/>
              <a:uLnTx/>
              <a:uFillTx/>
              <a:latin typeface="Calibri"/>
              <a:ea typeface="+mn-ea"/>
              <a:cs typeface="+mn-cs"/>
            </a:endParaRPr>
          </a:p>
        </p:txBody>
      </p:sp>
      <p:sp>
        <p:nvSpPr>
          <p:cNvPr id="13" name="Ellipse 12">
            <a:extLst>
              <a:ext uri="{FF2B5EF4-FFF2-40B4-BE49-F238E27FC236}">
                <a16:creationId xmlns:a16="http://schemas.microsoft.com/office/drawing/2014/main" id="{843CEFDC-9F2D-4B05-8691-131E11F076BB}"/>
              </a:ext>
            </a:extLst>
          </p:cNvPr>
          <p:cNvSpPr/>
          <p:nvPr/>
        </p:nvSpPr>
        <p:spPr>
          <a:xfrm>
            <a:off x="4958928" y="4256489"/>
            <a:ext cx="1368152" cy="787235"/>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Ellipse 13">
            <a:extLst>
              <a:ext uri="{FF2B5EF4-FFF2-40B4-BE49-F238E27FC236}">
                <a16:creationId xmlns:a16="http://schemas.microsoft.com/office/drawing/2014/main" id="{2259A908-85C1-4BA3-8669-731576A21686}"/>
              </a:ext>
            </a:extLst>
          </p:cNvPr>
          <p:cNvSpPr/>
          <p:nvPr/>
        </p:nvSpPr>
        <p:spPr>
          <a:xfrm>
            <a:off x="4958928" y="5055545"/>
            <a:ext cx="1368152" cy="787235"/>
          </a:xfrm>
          <a:prstGeom prst="ellipse">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Grafik 4">
            <a:extLst>
              <a:ext uri="{FF2B5EF4-FFF2-40B4-BE49-F238E27FC236}">
                <a16:creationId xmlns:a16="http://schemas.microsoft.com/office/drawing/2014/main" id="{2BD95CEB-E96C-4EDF-B9B1-D4B7831B49BE}"/>
              </a:ext>
            </a:extLst>
          </p:cNvPr>
          <p:cNvPicPr>
            <a:picLocks noChangeAspect="1"/>
          </p:cNvPicPr>
          <p:nvPr/>
        </p:nvPicPr>
        <p:blipFill>
          <a:blip r:embed="rId3"/>
          <a:stretch>
            <a:fillRect/>
          </a:stretch>
        </p:blipFill>
        <p:spPr>
          <a:xfrm>
            <a:off x="3347864" y="3355118"/>
            <a:ext cx="5663356" cy="3526474"/>
          </a:xfrm>
          <a:prstGeom prst="rect">
            <a:avLst/>
          </a:prstGeom>
        </p:spPr>
      </p:pic>
    </p:spTree>
    <p:extLst>
      <p:ext uri="{BB962C8B-B14F-4D97-AF65-F5344CB8AC3E}">
        <p14:creationId xmlns:p14="http://schemas.microsoft.com/office/powerpoint/2010/main" val="559722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E725CBE-EA06-4199-86C4-BB1F2AD5361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2A217B-ED1C-D84B-8478-63C77FA79618}" type="slidenum">
              <a:rPr kumimoji="0" lang="de-DE" sz="1200" b="0" i="0" u="none" strike="noStrike" kern="1200" cap="none" spc="0" normalizeH="0" baseline="0" noProof="0" smtClean="0">
                <a:ln>
                  <a:noFill/>
                </a:ln>
                <a:solidFill>
                  <a:srgbClr val="045AA6"/>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srgbClr val="045AA6"/>
              </a:solidFill>
              <a:effectLst/>
              <a:uLnTx/>
              <a:uFillTx/>
              <a:latin typeface="Calibri"/>
              <a:ea typeface="+mn-ea"/>
              <a:cs typeface="+mn-cs"/>
            </a:endParaRPr>
          </a:p>
        </p:txBody>
      </p:sp>
      <p:sp>
        <p:nvSpPr>
          <p:cNvPr id="4" name="Titel 3">
            <a:extLst>
              <a:ext uri="{FF2B5EF4-FFF2-40B4-BE49-F238E27FC236}">
                <a16:creationId xmlns:a16="http://schemas.microsoft.com/office/drawing/2014/main" id="{01B9FA63-AC9A-414B-9B90-323B08CAA3C7}"/>
              </a:ext>
            </a:extLst>
          </p:cNvPr>
          <p:cNvSpPr>
            <a:spLocks noGrp="1"/>
          </p:cNvSpPr>
          <p:nvPr>
            <p:ph type="title"/>
          </p:nvPr>
        </p:nvSpPr>
        <p:spPr>
          <a:xfrm>
            <a:off x="133593" y="4554854"/>
            <a:ext cx="3995850" cy="874368"/>
          </a:xfrm>
        </p:spPr>
        <p:txBody>
          <a:bodyPr/>
          <a:lstStyle/>
          <a:p>
            <a:r>
              <a:rPr lang="de-DE" sz="2000" dirty="0"/>
              <a:t>Wo wird getestet (SARS in ARS)</a:t>
            </a:r>
            <a:r>
              <a:rPr lang="de-DE" sz="1800" b="0" dirty="0"/>
              <a:t> - Datenstand 11.01.2022</a:t>
            </a:r>
          </a:p>
        </p:txBody>
      </p:sp>
      <p:pic>
        <p:nvPicPr>
          <p:cNvPr id="7" name="Grafik 6">
            <a:extLst>
              <a:ext uri="{FF2B5EF4-FFF2-40B4-BE49-F238E27FC236}">
                <a16:creationId xmlns:a16="http://schemas.microsoft.com/office/drawing/2014/main" id="{174C7B5D-5180-4A8B-B0D9-071539179ADB}"/>
              </a:ext>
            </a:extLst>
          </p:cNvPr>
          <p:cNvPicPr>
            <a:picLocks noChangeAspect="1"/>
          </p:cNvPicPr>
          <p:nvPr/>
        </p:nvPicPr>
        <p:blipFill>
          <a:blip r:embed="rId2"/>
          <a:stretch>
            <a:fillRect/>
          </a:stretch>
        </p:blipFill>
        <p:spPr>
          <a:xfrm>
            <a:off x="4248258" y="3814505"/>
            <a:ext cx="4866394" cy="3043495"/>
          </a:xfrm>
          <a:prstGeom prst="rect">
            <a:avLst/>
          </a:prstGeom>
        </p:spPr>
      </p:pic>
      <p:sp>
        <p:nvSpPr>
          <p:cNvPr id="12" name="Titel 3">
            <a:extLst>
              <a:ext uri="{FF2B5EF4-FFF2-40B4-BE49-F238E27FC236}">
                <a16:creationId xmlns:a16="http://schemas.microsoft.com/office/drawing/2014/main" id="{DDE6DEDC-3BD5-450B-BAF2-733BC38322BA}"/>
              </a:ext>
            </a:extLst>
          </p:cNvPr>
          <p:cNvSpPr txBox="1">
            <a:spLocks/>
          </p:cNvSpPr>
          <p:nvPr/>
        </p:nvSpPr>
        <p:spPr>
          <a:xfrm>
            <a:off x="107504" y="64953"/>
            <a:ext cx="7835358" cy="267703"/>
          </a:xfrm>
          <a:prstGeom prst="rect">
            <a:avLst/>
          </a:prstGeom>
          <a:solidFill>
            <a:schemeClr val="bg1"/>
          </a:solidFill>
        </p:spPr>
        <p:txBody>
          <a:bodyPr vert="horz" lIns="0" tIns="0" rIns="0" bIns="0" rtlCol="0" anchor="ctr" anchorCtr="0">
            <a:noAutofit/>
          </a:bodyPr>
          <a:lstStyle>
            <a:lvl1pPr algn="l" defTabSz="457200" rtl="0" eaLnBrk="1" latinLnBrk="0" hangingPunct="1">
              <a:lnSpc>
                <a:spcPct val="100000"/>
              </a:lnSpc>
              <a:spcBef>
                <a:spcPct val="0"/>
              </a:spcBef>
              <a:buNone/>
              <a:defRPr sz="2600" b="1" kern="1200">
                <a:solidFill>
                  <a:srgbClr val="045AA6"/>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300" b="1" i="0" u="none" strike="noStrike" kern="1200" cap="none" spc="0" normalizeH="0" baseline="0" noProof="0" dirty="0">
                <a:ln>
                  <a:noFill/>
                </a:ln>
                <a:solidFill>
                  <a:srgbClr val="045AA6"/>
                </a:solidFill>
                <a:effectLst/>
                <a:uLnTx/>
                <a:uFillTx/>
                <a:latin typeface="Calibri"/>
                <a:ea typeface="+mj-ea"/>
                <a:cs typeface="+mj-cs"/>
              </a:rPr>
              <a:t>Zeitverzug zwischen Abnahme und Testdatum - </a:t>
            </a:r>
            <a:r>
              <a:rPr kumimoji="0" lang="de-DE" sz="1800" b="0" i="0" u="none" strike="noStrike" kern="1200" cap="none" spc="0" normalizeH="0" baseline="0" noProof="0" dirty="0">
                <a:ln>
                  <a:noFill/>
                </a:ln>
                <a:solidFill>
                  <a:srgbClr val="045AA6"/>
                </a:solidFill>
                <a:effectLst/>
                <a:uLnTx/>
                <a:uFillTx/>
                <a:latin typeface="Calibri"/>
                <a:ea typeface="+mj-ea"/>
                <a:cs typeface="+mj-cs"/>
              </a:rPr>
              <a:t>Datenstand 11.01.22</a:t>
            </a:r>
          </a:p>
        </p:txBody>
      </p:sp>
      <p:pic>
        <p:nvPicPr>
          <p:cNvPr id="8" name="Grafik 7">
            <a:extLst>
              <a:ext uri="{FF2B5EF4-FFF2-40B4-BE49-F238E27FC236}">
                <a16:creationId xmlns:a16="http://schemas.microsoft.com/office/drawing/2014/main" id="{AD09B8B3-A525-40D0-8571-44160BC0CD5E}"/>
              </a:ext>
            </a:extLst>
          </p:cNvPr>
          <p:cNvPicPr>
            <a:picLocks noChangeAspect="1"/>
          </p:cNvPicPr>
          <p:nvPr/>
        </p:nvPicPr>
        <p:blipFill>
          <a:blip r:embed="rId3"/>
          <a:stretch>
            <a:fillRect/>
          </a:stretch>
        </p:blipFill>
        <p:spPr>
          <a:xfrm>
            <a:off x="35496" y="476672"/>
            <a:ext cx="5332247" cy="3337833"/>
          </a:xfrm>
          <a:prstGeom prst="rect">
            <a:avLst/>
          </a:prstGeom>
        </p:spPr>
      </p:pic>
    </p:spTree>
    <p:extLst>
      <p:ext uri="{BB962C8B-B14F-4D97-AF65-F5344CB8AC3E}">
        <p14:creationId xmlns:p14="http://schemas.microsoft.com/office/powerpoint/2010/main" val="409326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CCBFBC7-91BD-4CD2-B433-A4AD50EBC64C}"/>
              </a:ext>
            </a:extLst>
          </p:cNvPr>
          <p:cNvPicPr>
            <a:picLocks noChangeAspect="1"/>
          </p:cNvPicPr>
          <p:nvPr/>
        </p:nvPicPr>
        <p:blipFill>
          <a:blip r:embed="rId2"/>
          <a:stretch>
            <a:fillRect/>
          </a:stretch>
        </p:blipFill>
        <p:spPr>
          <a:xfrm>
            <a:off x="35496" y="1943274"/>
            <a:ext cx="4915080" cy="3069902"/>
          </a:xfrm>
          <a:prstGeom prst="rect">
            <a:avLst/>
          </a:prstGeom>
        </p:spPr>
      </p:pic>
      <p:sp>
        <p:nvSpPr>
          <p:cNvPr id="2" name="Foliennummernplatzhalter 1">
            <a:extLst>
              <a:ext uri="{FF2B5EF4-FFF2-40B4-BE49-F238E27FC236}">
                <a16:creationId xmlns:a16="http://schemas.microsoft.com/office/drawing/2014/main" id="{4B40EDE1-B07E-48CA-BE14-F206D07CF9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2A217B-ED1C-D84B-8478-63C77FA79618}" type="slidenum">
              <a:rPr kumimoji="0" lang="de-DE" sz="1200" b="0" i="0" u="none" strike="noStrike" kern="1200" cap="none" spc="0" normalizeH="0" baseline="0" noProof="0" smtClean="0">
                <a:ln>
                  <a:noFill/>
                </a:ln>
                <a:solidFill>
                  <a:srgbClr val="045AA6"/>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srgbClr val="045AA6"/>
              </a:solidFill>
              <a:effectLst/>
              <a:uLnTx/>
              <a:uFillTx/>
              <a:latin typeface="Calibri"/>
              <a:ea typeface="+mn-ea"/>
              <a:cs typeface="+mn-cs"/>
            </a:endParaRPr>
          </a:p>
        </p:txBody>
      </p:sp>
      <p:sp>
        <p:nvSpPr>
          <p:cNvPr id="4" name="Titel 3">
            <a:extLst>
              <a:ext uri="{FF2B5EF4-FFF2-40B4-BE49-F238E27FC236}">
                <a16:creationId xmlns:a16="http://schemas.microsoft.com/office/drawing/2014/main" id="{8991D4E7-9E79-43CD-B759-BBED239005C0}"/>
              </a:ext>
            </a:extLst>
          </p:cNvPr>
          <p:cNvSpPr>
            <a:spLocks noGrp="1"/>
          </p:cNvSpPr>
          <p:nvPr>
            <p:ph type="title"/>
          </p:nvPr>
        </p:nvSpPr>
        <p:spPr>
          <a:xfrm>
            <a:off x="899592" y="332656"/>
            <a:ext cx="4248472" cy="944609"/>
          </a:xfrm>
        </p:spPr>
        <p:txBody>
          <a:bodyPr/>
          <a:lstStyle/>
          <a:p>
            <a:r>
              <a:rPr lang="fr-FR" b="0" dirty="0" err="1"/>
              <a:t>Datenstand</a:t>
            </a:r>
            <a:r>
              <a:rPr lang="fr-FR" b="0" dirty="0"/>
              <a:t> 11.01.2022 </a:t>
            </a:r>
            <a:br>
              <a:rPr lang="fr-FR" b="0" dirty="0"/>
            </a:br>
            <a:r>
              <a:rPr lang="de-DE" dirty="0"/>
              <a:t>Anzahl der Testungen pro 100.000 Einwohner nach Altersgruppe und Woche </a:t>
            </a:r>
          </a:p>
        </p:txBody>
      </p:sp>
      <p:sp>
        <p:nvSpPr>
          <p:cNvPr id="8" name="Titel 3">
            <a:extLst>
              <a:ext uri="{FF2B5EF4-FFF2-40B4-BE49-F238E27FC236}">
                <a16:creationId xmlns:a16="http://schemas.microsoft.com/office/drawing/2014/main" id="{38D51BD8-CD8F-400D-BE50-A023666B794E}"/>
              </a:ext>
            </a:extLst>
          </p:cNvPr>
          <p:cNvSpPr txBox="1">
            <a:spLocks/>
          </p:cNvSpPr>
          <p:nvPr/>
        </p:nvSpPr>
        <p:spPr>
          <a:xfrm>
            <a:off x="5076056" y="2924944"/>
            <a:ext cx="4067944" cy="874368"/>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2600" b="1" kern="1200">
                <a:solidFill>
                  <a:srgbClr val="045AA6"/>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600" b="1" i="0" u="none" strike="noStrike" kern="1200" cap="none" spc="0" normalizeH="0" baseline="0" noProof="0" dirty="0" err="1">
                <a:ln>
                  <a:noFill/>
                </a:ln>
                <a:solidFill>
                  <a:srgbClr val="045AA6"/>
                </a:solidFill>
                <a:effectLst/>
                <a:uLnTx/>
                <a:uFillTx/>
                <a:latin typeface="Calibri"/>
                <a:ea typeface="+mj-ea"/>
                <a:cs typeface="+mj-cs"/>
              </a:rPr>
              <a:t>Positivenanteile</a:t>
            </a:r>
            <a:r>
              <a:rPr kumimoji="0" lang="de-DE" sz="2600" b="1" i="0" u="none" strike="noStrike" kern="1200" cap="none" spc="0" normalizeH="0" baseline="0" noProof="0" dirty="0">
                <a:ln>
                  <a:noFill/>
                </a:ln>
                <a:solidFill>
                  <a:srgbClr val="045AA6"/>
                </a:solidFill>
                <a:effectLst/>
                <a:uLnTx/>
                <a:uFillTx/>
                <a:latin typeface="Calibri"/>
                <a:ea typeface="+mj-ea"/>
                <a:cs typeface="+mj-cs"/>
              </a:rPr>
              <a:t> nach Alters-gruppe und Woche </a:t>
            </a:r>
          </a:p>
        </p:txBody>
      </p:sp>
      <p:sp>
        <p:nvSpPr>
          <p:cNvPr id="10" name="Titel 3">
            <a:extLst>
              <a:ext uri="{FF2B5EF4-FFF2-40B4-BE49-F238E27FC236}">
                <a16:creationId xmlns:a16="http://schemas.microsoft.com/office/drawing/2014/main" id="{791C1F0B-224E-44B9-AFBA-71A4AF9E0FA9}"/>
              </a:ext>
            </a:extLst>
          </p:cNvPr>
          <p:cNvSpPr txBox="1">
            <a:spLocks/>
          </p:cNvSpPr>
          <p:nvPr/>
        </p:nvSpPr>
        <p:spPr>
          <a:xfrm>
            <a:off x="673039" y="4989533"/>
            <a:ext cx="4355976" cy="874368"/>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2600" b="1" kern="1200">
                <a:solidFill>
                  <a:srgbClr val="045AA6"/>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de-DE" sz="2600" b="1" i="0" u="none" strike="noStrike" kern="1200" cap="none" spc="0" normalizeH="0" baseline="0" noProof="0" dirty="0">
              <a:ln>
                <a:noFill/>
              </a:ln>
              <a:solidFill>
                <a:srgbClr val="045AA6"/>
              </a:solidFill>
              <a:effectLst/>
              <a:uLnTx/>
              <a:uFillTx/>
              <a:latin typeface="Calibri"/>
              <a:ea typeface="+mj-ea"/>
              <a:cs typeface="+mj-cs"/>
            </a:endParaRPr>
          </a:p>
        </p:txBody>
      </p:sp>
      <p:sp>
        <p:nvSpPr>
          <p:cNvPr id="11" name="Titel 3">
            <a:extLst>
              <a:ext uri="{FF2B5EF4-FFF2-40B4-BE49-F238E27FC236}">
                <a16:creationId xmlns:a16="http://schemas.microsoft.com/office/drawing/2014/main" id="{BFBE2772-EE71-4956-A359-6E57CD26FE7C}"/>
              </a:ext>
            </a:extLst>
          </p:cNvPr>
          <p:cNvSpPr txBox="1">
            <a:spLocks/>
          </p:cNvSpPr>
          <p:nvPr/>
        </p:nvSpPr>
        <p:spPr>
          <a:xfrm>
            <a:off x="611560" y="5364711"/>
            <a:ext cx="3888432" cy="944609"/>
          </a:xfrm>
          <a:prstGeom prst="rect">
            <a:avLst/>
          </a:prstGeom>
        </p:spPr>
        <p:txBody>
          <a:bodyPr vert="horz" lIns="0" tIns="0" rIns="0" bIns="0" rtlCol="0" anchor="ctr" anchorCtr="0">
            <a:noAutofit/>
          </a:bodyPr>
          <a:lstStyle>
            <a:lvl1pPr algn="l" defTabSz="457200" rtl="0" eaLnBrk="1" latinLnBrk="0" hangingPunct="1">
              <a:lnSpc>
                <a:spcPct val="100000"/>
              </a:lnSpc>
              <a:spcBef>
                <a:spcPct val="0"/>
              </a:spcBef>
              <a:buNone/>
              <a:defRPr sz="2600" b="1" kern="1200">
                <a:solidFill>
                  <a:srgbClr val="045AA6"/>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600" b="1" i="0" u="none" strike="noStrike" kern="1200" cap="none" spc="0" normalizeH="0" baseline="0" noProof="0" dirty="0">
                <a:ln>
                  <a:noFill/>
                </a:ln>
                <a:solidFill>
                  <a:srgbClr val="045AA6"/>
                </a:solidFill>
                <a:effectLst/>
                <a:uLnTx/>
                <a:uFillTx/>
                <a:latin typeface="Calibri"/>
                <a:ea typeface="+mj-ea"/>
                <a:cs typeface="+mj-cs"/>
              </a:rPr>
              <a:t>Anzahl POSITIVE Testungen pro 100.000 Einwohner nach Altersgruppe und Woche</a:t>
            </a:r>
          </a:p>
        </p:txBody>
      </p:sp>
      <p:pic>
        <p:nvPicPr>
          <p:cNvPr id="3" name="Grafik 2">
            <a:extLst>
              <a:ext uri="{FF2B5EF4-FFF2-40B4-BE49-F238E27FC236}">
                <a16:creationId xmlns:a16="http://schemas.microsoft.com/office/drawing/2014/main" id="{91BEDFEC-6297-44E1-BF50-A25F07FB0C58}"/>
              </a:ext>
            </a:extLst>
          </p:cNvPr>
          <p:cNvPicPr>
            <a:picLocks noChangeAspect="1"/>
          </p:cNvPicPr>
          <p:nvPr/>
        </p:nvPicPr>
        <p:blipFill>
          <a:blip r:embed="rId3"/>
          <a:stretch>
            <a:fillRect/>
          </a:stretch>
        </p:blipFill>
        <p:spPr>
          <a:xfrm>
            <a:off x="4736510" y="27220"/>
            <a:ext cx="4407489" cy="2775988"/>
          </a:xfrm>
          <a:prstGeom prst="rect">
            <a:avLst/>
          </a:prstGeom>
        </p:spPr>
      </p:pic>
      <p:pic>
        <p:nvPicPr>
          <p:cNvPr id="9" name="Grafik 8">
            <a:extLst>
              <a:ext uri="{FF2B5EF4-FFF2-40B4-BE49-F238E27FC236}">
                <a16:creationId xmlns:a16="http://schemas.microsoft.com/office/drawing/2014/main" id="{8BB3ED25-FC87-4D90-A678-8010D52F9B5C}"/>
              </a:ext>
            </a:extLst>
          </p:cNvPr>
          <p:cNvPicPr>
            <a:picLocks noChangeAspect="1"/>
          </p:cNvPicPr>
          <p:nvPr/>
        </p:nvPicPr>
        <p:blipFill>
          <a:blip r:embed="rId4"/>
          <a:stretch>
            <a:fillRect/>
          </a:stretch>
        </p:blipFill>
        <p:spPr>
          <a:xfrm>
            <a:off x="4688345" y="4002362"/>
            <a:ext cx="4455655" cy="2776216"/>
          </a:xfrm>
          <a:prstGeom prst="rect">
            <a:avLst/>
          </a:prstGeom>
        </p:spPr>
      </p:pic>
    </p:spTree>
    <p:extLst>
      <p:ext uri="{BB962C8B-B14F-4D97-AF65-F5344CB8AC3E}">
        <p14:creationId xmlns:p14="http://schemas.microsoft.com/office/powerpoint/2010/main" val="2639845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9A3D02B-E002-4EE9-93D2-7CE91E4CFFC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2A217B-ED1C-D84B-8478-63C77FA79618}" type="slidenum">
              <a:rPr kumimoji="0" lang="de-DE" sz="1200" b="0" i="0" u="none" strike="noStrike" kern="1200" cap="none" spc="0" normalizeH="0" baseline="0" noProof="0" smtClean="0">
                <a:ln>
                  <a:noFill/>
                </a:ln>
                <a:solidFill>
                  <a:srgbClr val="045AA6"/>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srgbClr val="045AA6"/>
              </a:solidFill>
              <a:effectLst/>
              <a:uLnTx/>
              <a:uFillTx/>
              <a:latin typeface="Calibri"/>
              <a:ea typeface="+mn-ea"/>
              <a:cs typeface="+mn-cs"/>
            </a:endParaRPr>
          </a:p>
        </p:txBody>
      </p:sp>
      <p:sp>
        <p:nvSpPr>
          <p:cNvPr id="3" name="Titel 3">
            <a:extLst>
              <a:ext uri="{FF2B5EF4-FFF2-40B4-BE49-F238E27FC236}">
                <a16:creationId xmlns:a16="http://schemas.microsoft.com/office/drawing/2014/main" id="{BCCA0B8B-8E90-458A-954C-5033870BECD3}"/>
              </a:ext>
            </a:extLst>
          </p:cNvPr>
          <p:cNvSpPr txBox="1">
            <a:spLocks/>
          </p:cNvSpPr>
          <p:nvPr/>
        </p:nvSpPr>
        <p:spPr>
          <a:xfrm>
            <a:off x="32045" y="150051"/>
            <a:ext cx="9079910" cy="874368"/>
          </a:xfrm>
          <a:prstGeom prst="rect">
            <a:avLst/>
          </a:prstGeom>
        </p:spPr>
        <p:txBody>
          <a:bodyPr/>
          <a:lstStyle>
            <a:lvl1pPr algn="l" defTabSz="457200" rtl="0" eaLnBrk="1" latinLnBrk="0" hangingPunct="1">
              <a:lnSpc>
                <a:spcPct val="100000"/>
              </a:lnSpc>
              <a:spcBef>
                <a:spcPct val="0"/>
              </a:spcBef>
              <a:buNone/>
              <a:defRPr sz="2600" b="1" kern="1200">
                <a:solidFill>
                  <a:srgbClr val="045AA6"/>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de-DE" sz="2000" b="1" i="0" u="none" strike="noStrike" kern="1200" cap="none" spc="0" normalizeH="0" baseline="0" noProof="0" dirty="0">
                <a:ln>
                  <a:noFill/>
                </a:ln>
                <a:solidFill>
                  <a:srgbClr val="045AA6"/>
                </a:solidFill>
                <a:effectLst/>
                <a:uLnTx/>
                <a:uFillTx/>
                <a:latin typeface="Calibri"/>
                <a:ea typeface="+mj-ea"/>
                <a:cs typeface="+mj-cs"/>
              </a:rPr>
              <a:t>VOC (SARS in ARS)</a:t>
            </a:r>
            <a:r>
              <a:rPr kumimoji="0" lang="de-DE" sz="1800" b="0" i="0" u="none" strike="noStrike" kern="1200" cap="none" spc="0" normalizeH="0" baseline="0" noProof="0" dirty="0">
                <a:ln>
                  <a:noFill/>
                </a:ln>
                <a:solidFill>
                  <a:srgbClr val="045AA6"/>
                </a:solidFill>
                <a:effectLst/>
                <a:uLnTx/>
                <a:uFillTx/>
                <a:latin typeface="Calibri"/>
                <a:ea typeface="+mj-ea"/>
                <a:cs typeface="+mj-cs"/>
              </a:rPr>
              <a:t> - Datenstand 11.01.2022</a:t>
            </a:r>
          </a:p>
        </p:txBody>
      </p:sp>
      <p:pic>
        <p:nvPicPr>
          <p:cNvPr id="7" name="Grafik 6">
            <a:extLst>
              <a:ext uri="{FF2B5EF4-FFF2-40B4-BE49-F238E27FC236}">
                <a16:creationId xmlns:a16="http://schemas.microsoft.com/office/drawing/2014/main" id="{9477EECA-C362-491E-873A-6914496BCE89}"/>
              </a:ext>
            </a:extLst>
          </p:cNvPr>
          <p:cNvPicPr>
            <a:picLocks noChangeAspect="1"/>
          </p:cNvPicPr>
          <p:nvPr/>
        </p:nvPicPr>
        <p:blipFill>
          <a:blip r:embed="rId2"/>
          <a:stretch>
            <a:fillRect/>
          </a:stretch>
        </p:blipFill>
        <p:spPr>
          <a:xfrm>
            <a:off x="251521" y="587235"/>
            <a:ext cx="3204214" cy="2265701"/>
          </a:xfrm>
          <a:prstGeom prst="rect">
            <a:avLst/>
          </a:prstGeom>
        </p:spPr>
      </p:pic>
      <p:pic>
        <p:nvPicPr>
          <p:cNvPr id="4" name="Grafik 3">
            <a:extLst>
              <a:ext uri="{FF2B5EF4-FFF2-40B4-BE49-F238E27FC236}">
                <a16:creationId xmlns:a16="http://schemas.microsoft.com/office/drawing/2014/main" id="{AEB382BD-03AB-465A-B4F0-62D786F1E39C}"/>
              </a:ext>
            </a:extLst>
          </p:cNvPr>
          <p:cNvPicPr>
            <a:picLocks noChangeAspect="1"/>
          </p:cNvPicPr>
          <p:nvPr/>
        </p:nvPicPr>
        <p:blipFill>
          <a:blip r:embed="rId3"/>
          <a:stretch>
            <a:fillRect/>
          </a:stretch>
        </p:blipFill>
        <p:spPr>
          <a:xfrm>
            <a:off x="107504" y="3068960"/>
            <a:ext cx="4688598" cy="3528392"/>
          </a:xfrm>
          <a:prstGeom prst="rect">
            <a:avLst/>
          </a:prstGeom>
        </p:spPr>
      </p:pic>
      <p:pic>
        <p:nvPicPr>
          <p:cNvPr id="5" name="Grafik 4">
            <a:extLst>
              <a:ext uri="{FF2B5EF4-FFF2-40B4-BE49-F238E27FC236}">
                <a16:creationId xmlns:a16="http://schemas.microsoft.com/office/drawing/2014/main" id="{1054E8C2-8C09-4D6D-B0AD-794791A31A9E}"/>
              </a:ext>
            </a:extLst>
          </p:cNvPr>
          <p:cNvPicPr>
            <a:picLocks noChangeAspect="1"/>
          </p:cNvPicPr>
          <p:nvPr/>
        </p:nvPicPr>
        <p:blipFill>
          <a:blip r:embed="rId4"/>
          <a:stretch>
            <a:fillRect/>
          </a:stretch>
        </p:blipFill>
        <p:spPr>
          <a:xfrm>
            <a:off x="4499992" y="8382"/>
            <a:ext cx="4654420" cy="3276602"/>
          </a:xfrm>
          <a:prstGeom prst="rect">
            <a:avLst/>
          </a:prstGeom>
        </p:spPr>
      </p:pic>
    </p:spTree>
    <p:extLst>
      <p:ext uri="{BB962C8B-B14F-4D97-AF65-F5344CB8AC3E}">
        <p14:creationId xmlns:p14="http://schemas.microsoft.com/office/powerpoint/2010/main" val="215766513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Words>
  <Application>Microsoft Office PowerPoint</Application>
  <PresentationFormat>Bildschirmpräsentation (4:3)</PresentationFormat>
  <Paragraphs>21</Paragraphs>
  <Slides>8</Slides>
  <Notes>1</Notes>
  <HiddenSlides>0</HiddenSlides>
  <MMClips>0</MMClips>
  <ScaleCrop>false</ScaleCrop>
  <HeadingPairs>
    <vt:vector size="8" baseType="variant">
      <vt:variant>
        <vt:lpstr>Verwendete Schriftarten</vt:lpstr>
      </vt:variant>
      <vt:variant>
        <vt:i4>4</vt:i4>
      </vt:variant>
      <vt:variant>
        <vt:lpstr>Design</vt:lpstr>
      </vt:variant>
      <vt:variant>
        <vt:i4>2</vt:i4>
      </vt:variant>
      <vt:variant>
        <vt:lpstr>Eingebettete OLE-Server</vt:lpstr>
      </vt:variant>
      <vt:variant>
        <vt:i4>1</vt:i4>
      </vt:variant>
      <vt:variant>
        <vt:lpstr>Folientitel</vt:lpstr>
      </vt:variant>
      <vt:variant>
        <vt:i4>8</vt:i4>
      </vt:variant>
    </vt:vector>
  </HeadingPairs>
  <TitlesOfParts>
    <vt:vector size="15" baseType="lpstr">
      <vt:lpstr>Arial</vt:lpstr>
      <vt:lpstr>Calibri</vt:lpstr>
      <vt:lpstr>ＭＳ 明朝</vt:lpstr>
      <vt:lpstr>Wingdings</vt:lpstr>
      <vt:lpstr>Larissa</vt:lpstr>
      <vt:lpstr>Office-Design</vt:lpstr>
      <vt:lpstr>Acrobat Document</vt:lpstr>
      <vt:lpstr>Testanzahl und –Kapazität</vt:lpstr>
      <vt:lpstr>Laborauslastung (nach Laborstandort)</vt:lpstr>
      <vt:lpstr>Abfrage Kapazitätssteigerung</vt:lpstr>
      <vt:lpstr>Ergänzender Absatz im Wochenbericht</vt:lpstr>
      <vt:lpstr>PowerPoint-Präsentation</vt:lpstr>
      <vt:lpstr>Wo wird getestet (SARS in ARS) - Datenstand 11.01.2022</vt:lpstr>
      <vt:lpstr>Datenstand 11.01.2022  Anzahl der Testungen pro 100.000 Einwohner nach Altersgruppe und Woche </vt:lpstr>
      <vt:lpstr>PowerPoint-Präsentation</vt:lpstr>
    </vt:vector>
  </TitlesOfParts>
  <Company>Robert Koch-Institut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Seifried, Janna</dc:creator>
  <cp:lastModifiedBy>Janna Seifried</cp:lastModifiedBy>
  <cp:revision>258</cp:revision>
  <dcterms:created xsi:type="dcterms:W3CDTF">2020-11-18T09:03:03Z</dcterms:created>
  <dcterms:modified xsi:type="dcterms:W3CDTF">2022-01-12T10:33:43Z</dcterms:modified>
</cp:coreProperties>
</file>