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98" r:id="rId3"/>
    <p:sldId id="490" r:id="rId4"/>
    <p:sldId id="805" r:id="rId5"/>
    <p:sldId id="804" r:id="rId6"/>
    <p:sldId id="806" r:id="rId7"/>
    <p:sldId id="80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71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0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12.01.2021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85464"/>
              </p:ext>
            </p:extLst>
          </p:nvPr>
        </p:nvGraphicFramePr>
        <p:xfrm>
          <a:off x="0" y="1488846"/>
          <a:ext cx="5235961" cy="230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83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498689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60328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487078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17311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686201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49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01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EFBA00C1-FB2A-4483-80A7-1AFD2C591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65" y="2101492"/>
            <a:ext cx="3663362" cy="26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bildung 1: Anzahl der übermittelten Fälle pro Meldewoche. Der graue Bereich markiert den Zeitraum mit besonders großer Unsicherheit. Für diesen Bereich wird mit einer hohen Anzahl an Neu- und Nachmeldungen gerechnet.">
            <a:extLst>
              <a:ext uri="{FF2B5EF4-FFF2-40B4-BE49-F238E27FC236}">
                <a16:creationId xmlns:a16="http://schemas.microsoft.com/office/drawing/2014/main" id="{F2C72333-8845-44EE-9D61-042BABBD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67" y="2637322"/>
            <a:ext cx="2498563" cy="24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(PCR, Seq.)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286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 </a:t>
            </a:r>
            <a:r>
              <a:rPr lang="de-DE" b="1" dirty="0"/>
              <a:t>118298</a:t>
            </a:r>
            <a:r>
              <a:rPr lang="de-DE" dirty="0"/>
              <a:t> (Stand: 12.01.22)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CA658F3-A8C3-4E38-87A6-F7F4BD4AD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94964"/>
              </p:ext>
            </p:extLst>
          </p:nvPr>
        </p:nvGraphicFramePr>
        <p:xfrm>
          <a:off x="405375" y="1273981"/>
          <a:ext cx="2376692" cy="1850501"/>
        </p:xfrm>
        <a:graphic>
          <a:graphicData uri="http://schemas.openxmlformats.org/drawingml/2006/table">
            <a:tbl>
              <a:tblPr/>
              <a:tblGrid>
                <a:gridCol w="671466">
                  <a:extLst>
                    <a:ext uri="{9D8B030D-6E8A-4147-A177-3AD203B41FA5}">
                      <a16:colId xmlns:a16="http://schemas.microsoft.com/office/drawing/2014/main" val="543114123"/>
                    </a:ext>
                  </a:extLst>
                </a:gridCol>
                <a:gridCol w="516880">
                  <a:extLst>
                    <a:ext uri="{9D8B030D-6E8A-4147-A177-3AD203B41FA5}">
                      <a16:colId xmlns:a16="http://schemas.microsoft.com/office/drawing/2014/main" val="1182498498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96729729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753931128"/>
                    </a:ext>
                  </a:extLst>
                </a:gridCol>
              </a:tblGrid>
              <a:tr h="277363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MW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Anzahl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Änderung zum Vortag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 err="1">
                          <a:effectLst/>
                        </a:rPr>
                        <a:t>Infek</a:t>
                      </a:r>
                      <a:r>
                        <a:rPr lang="de-DE" sz="900" dirty="0">
                          <a:effectLst/>
                        </a:rPr>
                        <a:t>. pro 100.000 EW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8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4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0831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6195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0917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26697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16639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2021-W52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47438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2022-W01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62893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5508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2022-W02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2212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0B20221-CBBA-4E52-946C-6E549759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83" y="862139"/>
            <a:ext cx="3905124" cy="3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310D8E-05FD-4744-9B97-42D613E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75C804-E05E-44CC-9C8A-81DE12F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A452FB-E900-401C-BDC6-92DC832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1313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 (12.01.2022)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8500EC8-D4DF-4FB3-A1D7-93CD4ADAE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6323"/>
              </p:ext>
            </p:extLst>
          </p:nvPr>
        </p:nvGraphicFramePr>
        <p:xfrm>
          <a:off x="407169" y="998911"/>
          <a:ext cx="4744719" cy="1158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55039">
                  <a:extLst>
                    <a:ext uri="{9D8B030D-6E8A-4147-A177-3AD203B41FA5}">
                      <a16:colId xmlns:a16="http://schemas.microsoft.com/office/drawing/2014/main" val="246556614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194007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3954401386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9518403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088763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2448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8651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0 - 4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5 - 14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15 - 34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35 - 59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60 - 79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80+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4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Fälle (gesamt)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7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Hospitalisiert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76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Verstorben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04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Reinfektionen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2435939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868ED00-26A0-4935-83F0-96FCAB81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01650"/>
              </p:ext>
            </p:extLst>
          </p:nvPr>
        </p:nvGraphicFramePr>
        <p:xfrm>
          <a:off x="365760" y="2916500"/>
          <a:ext cx="3456172" cy="12877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78171">
                  <a:extLst>
                    <a:ext uri="{9D8B030D-6E8A-4147-A177-3AD203B41FA5}">
                      <a16:colId xmlns:a16="http://schemas.microsoft.com/office/drawing/2014/main" val="20588470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8066725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1565309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 b="1" dirty="0">
                          <a:effectLst/>
                        </a:rPr>
                        <a:t>Impfkategorie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Anzahl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Anteil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4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effectLst/>
                        </a:rPr>
                        <a:t>Nicht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12948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23.49%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78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effectLst/>
                        </a:rPr>
                        <a:t>Unvollständig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5613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10.18%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2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effectLst/>
                        </a:rPr>
                        <a:t>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23080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41.88%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16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effectLst/>
                        </a:rPr>
                        <a:t>Auffrischimpfung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effectLst/>
                        </a:rPr>
                        <a:t>13473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effectLst/>
                        </a:rPr>
                        <a:t>24.45%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8734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4B2CFAE-A004-499B-9813-77483AFCF385}"/>
              </a:ext>
            </a:extLst>
          </p:cNvPr>
          <p:cNvSpPr txBox="1"/>
          <p:nvPr/>
        </p:nvSpPr>
        <p:spPr>
          <a:xfrm>
            <a:off x="364835" y="4193681"/>
            <a:ext cx="3382657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de-DE" sz="900" dirty="0"/>
              <a:t>Für 47% der Omikron-Fälle lagen Informationen zum Impfstatus vor.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00DCAB-A797-4233-8155-4FF41F49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59" y="2396967"/>
            <a:ext cx="2644140" cy="26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F43B2E6-B525-4A2F-8D3B-C5E6CCA4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12" y="666750"/>
            <a:ext cx="2644140" cy="26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3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</a:t>
            </a:r>
            <a:br>
              <a:rPr lang="de-DE" dirty="0"/>
            </a:br>
            <a:r>
              <a:rPr lang="de-DE" dirty="0"/>
              <a:t>Anstieg des Anteil in der Stichprobe (</a:t>
            </a:r>
            <a:r>
              <a:rPr lang="de-DE" dirty="0" err="1"/>
              <a:t>Genomseq</a:t>
            </a:r>
            <a:r>
              <a:rPr lang="de-DE" dirty="0"/>
              <a:t>.) (11-01-2022)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AB194D-97F2-4E3D-9C62-EB93D31A7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6"/>
          <a:stretch/>
        </p:blipFill>
        <p:spPr>
          <a:xfrm>
            <a:off x="1409205" y="895282"/>
            <a:ext cx="6057299" cy="41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F4D719-7C4A-464F-94DF-AEA271C6A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Bislang keine Verbreitung von B.1.640.* in Deutschland</a:t>
            </a:r>
          </a:p>
          <a:p>
            <a:endParaRPr lang="de-DE" dirty="0"/>
          </a:p>
          <a:p>
            <a:r>
              <a:rPr lang="de-DE" dirty="0"/>
              <a:t>Einstellung der </a:t>
            </a:r>
            <a:r>
              <a:rPr lang="de-DE" b="1" dirty="0"/>
              <a:t>Tägliche Übersicht zu Omikron-Fällen ab Sa. 15.01.2022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E052A-D1D4-4078-BE5D-88DA1B29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D82BC-839E-4E9F-99B1-73C3F34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7233D4-B328-4FD0-A122-30833B13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43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D74EEB-FC94-4245-9E7D-AC839493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07E250-BD30-4042-8630-A6F57169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31ABB6-473F-44AF-B3FC-5565D762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281258"/>
            <a:ext cx="7983646" cy="714291"/>
          </a:xfrm>
        </p:spPr>
        <p:txBody>
          <a:bodyPr/>
          <a:lstStyle/>
          <a:p>
            <a:r>
              <a:rPr lang="de-DE" dirty="0" err="1"/>
              <a:t>PCR+Seq</a:t>
            </a:r>
            <a:r>
              <a:rPr lang="de-DE" dirty="0"/>
              <a:t>. in BL für KW 01/2021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EC24548-7CC1-475F-A316-04133B5BD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11408"/>
              </p:ext>
            </p:extLst>
          </p:nvPr>
        </p:nvGraphicFramePr>
        <p:xfrm>
          <a:off x="502920" y="863286"/>
          <a:ext cx="3905544" cy="4116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004">
                  <a:extLst>
                    <a:ext uri="{9D8B030D-6E8A-4147-A177-3AD203B41FA5}">
                      <a16:colId xmlns:a16="http://schemas.microsoft.com/office/drawing/2014/main" val="2662797886"/>
                    </a:ext>
                  </a:extLst>
                </a:gridCol>
                <a:gridCol w="488536">
                  <a:extLst>
                    <a:ext uri="{9D8B030D-6E8A-4147-A177-3AD203B41FA5}">
                      <a16:colId xmlns:a16="http://schemas.microsoft.com/office/drawing/2014/main" val="1456096137"/>
                    </a:ext>
                  </a:extLst>
                </a:gridCol>
                <a:gridCol w="764926">
                  <a:extLst>
                    <a:ext uri="{9D8B030D-6E8A-4147-A177-3AD203B41FA5}">
                      <a16:colId xmlns:a16="http://schemas.microsoft.com/office/drawing/2014/main" val="2862954058"/>
                    </a:ext>
                  </a:extLst>
                </a:gridCol>
                <a:gridCol w="488536">
                  <a:extLst>
                    <a:ext uri="{9D8B030D-6E8A-4147-A177-3AD203B41FA5}">
                      <a16:colId xmlns:a16="http://schemas.microsoft.com/office/drawing/2014/main" val="3401885311"/>
                    </a:ext>
                  </a:extLst>
                </a:gridCol>
                <a:gridCol w="830542">
                  <a:extLst>
                    <a:ext uri="{9D8B030D-6E8A-4147-A177-3AD203B41FA5}">
                      <a16:colId xmlns:a16="http://schemas.microsoft.com/office/drawing/2014/main" val="1627895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Bundesland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Delta (B.1.617.2)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effectLst/>
                        </a:rPr>
                        <a:t>Omikron</a:t>
                      </a:r>
                      <a:br>
                        <a:rPr lang="de-DE" sz="900" dirty="0">
                          <a:effectLst/>
                        </a:rPr>
                      </a:br>
                      <a:r>
                        <a:rPr lang="de-DE" sz="900" dirty="0">
                          <a:effectLst/>
                        </a:rPr>
                        <a:t>(B.1.1.529)</a:t>
                      </a:r>
                      <a:endParaRPr lang="de-DE" dirty="0"/>
                    </a:p>
                  </a:txBody>
                  <a:tcPr marL="14013" marR="14013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14817"/>
                  </a:ext>
                </a:extLst>
              </a:tr>
              <a:tr h="18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Anteil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Anzahl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Anteil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Anzahl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938562615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Baden-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Württemberg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27,7%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3.119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72,0%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8.111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4226056952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Bayern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24,0%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4.437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75,2%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13.931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438449734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Berlin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15,6%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348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84,1%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1.878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797963042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Brandenburg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17,0%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271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78,2%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1.247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2632047228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Bremen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3,3%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96,2%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436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2482129586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Hamburg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15,4%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273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84,5%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1.500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989634626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Hessen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16,2%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575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83,7%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2.974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683815830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Mecklenburg-Vorpommern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89,4%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1.415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10,6%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167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32350314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Niedersachsen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14,5%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426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84,6%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2.492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901966401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Nordrhein-Westfalen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22,8%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4.255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75,8%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14.137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3377456216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Rheinland-Pfalz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21,5%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830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77,9%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3.004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504912351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Saarland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15,3%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127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84,6%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702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916506510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Sachsen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73,6%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1.923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26,4%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690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349973431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Sachsen-Anhalt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71,1%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216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28,0%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85 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2706238155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Schleswig-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Holstein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12,9%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191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86,9%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1.286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978980054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Thüringen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61,1%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253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38,6%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160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2739669881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Gesamt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25,9%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18.674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73,3%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52.800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3" marR="14013" marT="0" marB="0" anchor="ctr"/>
                </a:tc>
                <a:extLst>
                  <a:ext uri="{0D108BD9-81ED-4DB2-BD59-A6C34878D82A}">
                    <a16:rowId xmlns:a16="http://schemas.microsoft.com/office/drawing/2014/main" val="10941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5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Bildschirmpräsentation (16:9)</PresentationFormat>
  <Paragraphs>273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(PCR, Seq.)</vt:lpstr>
      <vt:lpstr>Beschreibung der übermittelten Fälle (12.01.2022)</vt:lpstr>
      <vt:lpstr>Modell:  Anstieg des Anteil in der Stichprobe (Genomseq.) (11-01-2022)</vt:lpstr>
      <vt:lpstr>Extra </vt:lpstr>
      <vt:lpstr>PCR+Seq. in BL für KW 01/2021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Wolff, Thorsten</cp:lastModifiedBy>
  <cp:revision>844</cp:revision>
  <dcterms:created xsi:type="dcterms:W3CDTF">2015-11-02T12:29:13Z</dcterms:created>
  <dcterms:modified xsi:type="dcterms:W3CDTF">2022-01-12T11:50:01Z</dcterms:modified>
</cp:coreProperties>
</file>