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6" r:id="rId2"/>
    <p:sldId id="588" r:id="rId3"/>
    <p:sldId id="578" r:id="rId4"/>
    <p:sldId id="1011" r:id="rId5"/>
    <p:sldId id="655" r:id="rId6"/>
    <p:sldId id="656" r:id="rId7"/>
    <p:sldId id="1012" r:id="rId8"/>
    <p:sldId id="662" r:id="rId9"/>
    <p:sldId id="657" r:id="rId10"/>
    <p:sldId id="667" r:id="rId11"/>
    <p:sldId id="638" r:id="rId12"/>
    <p:sldId id="283" r:id="rId13"/>
    <p:sldId id="285" r:id="rId1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EC7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0319" autoAdjust="0"/>
  </p:normalViewPr>
  <p:slideViewPr>
    <p:cSldViewPr snapToGrid="0" snapToObjects="1">
      <p:cViewPr varScale="1">
        <p:scale>
          <a:sx n="69" d="100"/>
          <a:sy n="69" d="100"/>
        </p:scale>
        <p:origin x="1051" y="7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Vergleich COVID-SARI, COVID-SARI mit Intensivbehandlungen, und verstorbene COVID-SARI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sng" dirty="0"/>
              <a:t>KITAs:</a:t>
            </a:r>
            <a:r>
              <a:rPr lang="de-DE" dirty="0"/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Seit dem Jahresbeginn (und mit Abklingen der Ferien) wieder leichter Anstieg zu erkennen 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0-5 lag Mitte/Ende Dez bei 62%</a:t>
            </a:r>
          </a:p>
          <a:p>
            <a:pPr marL="628650" lvl="1" indent="-171450">
              <a:buFontTx/>
              <a:buChar char="-"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u="sng" dirty="0"/>
              <a:t>Schulen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Ebenfalls wieder leicht ansteigender Trend seit  KW 1/2022 (bisher 19 Ausbrüche übermittelt, 17 davon aus SN)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Anteil AG Mitte/Ende Dez: AG 6-10  = 57%, AG 11-14 = 27%, AG 15-20 = 11%; AG 21+ = 5%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Der Rückgang zuletzt könnte sich noch auffüllen; </a:t>
            </a:r>
            <a:r>
              <a:rPr lang="de-DE" dirty="0" err="1"/>
              <a:t>vermtl</a:t>
            </a:r>
            <a:r>
              <a:rPr lang="de-DE" dirty="0"/>
              <a:t>. bedingt durch geringe Zahl an übermittelten Ausbrüchen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 war im Dez bei Kitas etwas höher (</a:t>
            </a:r>
            <a:r>
              <a:rPr lang="de-DE" dirty="0" err="1"/>
              <a:t>mean</a:t>
            </a:r>
            <a:r>
              <a:rPr lang="de-DE" dirty="0"/>
              <a:t>=6; median=4) als bei Schulen (</a:t>
            </a:r>
            <a:r>
              <a:rPr lang="de-DE" dirty="0" err="1"/>
              <a:t>mean</a:t>
            </a:r>
            <a:r>
              <a:rPr lang="de-DE" dirty="0"/>
              <a:t>=4; median=3)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von KW 52 zur KW 1 gesunken 2,6 % (Vorwoche: 3,1 %)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KW 1: Bei Erwachsenen Niveau des Vorjahres, bei Kindern über Vorjahresniveau, aber in beiden AG deutlich unter Werten vor der Pandemie.)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gestiegen In  52. KW: 640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grob im Bereich der 4 Vorjahre zum Jahreswechsel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highlight>
                  <a:srgbClr val="FFFFFF"/>
                </a:highlight>
              </a:rPr>
              <a:t>Werte in allen Altersgruppen gestiegen. 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highlight>
                  <a:srgbClr val="FFFFFF"/>
                </a:highlight>
              </a:rPr>
              <a:t>Regionale (BL) Unterschiede möglich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 in KW 1/2022 unter vor-pandemischen Niveau; bisher nur sporadische Influenza-Fälle (2-6 pro Woche über alle Altersgruppen)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allen Altersgruppen weitestgehend stabil, (leichter Anstieg in AG 15-34, 60-79 und 80+)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Anteil COVID-19 sinkt in AG 80+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 in KW 1/2022 unter vor-pandemischen Niveau; bisher nur sporadische Influenza-Fälle (2-6 pro Woche über alle Altersgruppen)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allen Altersgruppen weitestgehend stabil, (leichter Anstieg in AG 15-34, 60-79 und 80+)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Anteil COVID-19 sinkt in AG 80+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COVID-SARI Hospitalisierungsinzidenz: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Weitestgehend stabil geblieben, Wert für KW 1/2022: 5,5 /100.000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den vergangenen Wochen höhere Werte in AG 0-4 als in den vorherigen Wellen (nur sehr vereinzelt mit RSV-Diagnose)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Bereits erneuter Anstieg in AG 60-79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zu sehen (Wert: 9,3 je 100T, 80+: 18,1 je 100T)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Rückgang in den AG 35-59 Jahre, aber noch nicht wieder auf Normalniveau, weiterhin höheres Aufkommen an Intensivpatienten als üblich;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Anteil COVID-19 an SARI mit Intensivbehandlung bleibt hoch in den AG 35-59 und 60-79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44% (KW 52: 46%)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71% (KW 52: 68%)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11.1.2022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4" y="518227"/>
            <a:ext cx="3530546" cy="211832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Vgl. Winter 2020/21 und 2021/22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11.1.2022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4083148" y="563526"/>
            <a:ext cx="256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2021/22: KW 43 - KW 1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8227"/>
            <a:ext cx="3530546" cy="211832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492403" y="579031"/>
            <a:ext cx="293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2020/21: KW 44 - KW 1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74" y="2491801"/>
            <a:ext cx="3530126" cy="211807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2" y="2511304"/>
            <a:ext cx="3530548" cy="21183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9594C8-560C-433E-84DD-3233683E1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" y="4524137"/>
            <a:ext cx="3530126" cy="2118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375" y="4524889"/>
            <a:ext cx="3530125" cy="21180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C0A3C2A-2020-4A05-A02D-2AB33EA1693B}"/>
              </a:ext>
            </a:extLst>
          </p:cNvPr>
          <p:cNvSpPr txBox="1"/>
          <p:nvPr/>
        </p:nvSpPr>
        <p:spPr>
          <a:xfrm>
            <a:off x="649666" y="2534081"/>
            <a:ext cx="13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5E872B-48A8-4CEA-B1F3-0FA21AFC5406}"/>
              </a:ext>
            </a:extLst>
          </p:cNvPr>
          <p:cNvSpPr txBox="1"/>
          <p:nvPr/>
        </p:nvSpPr>
        <p:spPr>
          <a:xfrm>
            <a:off x="564825" y="4523228"/>
            <a:ext cx="103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93BB8-D336-4790-8C88-D02F364999CA}"/>
              </a:ext>
            </a:extLst>
          </p:cNvPr>
          <p:cNvSpPr txBox="1"/>
          <p:nvPr/>
        </p:nvSpPr>
        <p:spPr>
          <a:xfrm>
            <a:off x="4126757" y="2539639"/>
            <a:ext cx="108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1145AC-8EE7-4231-AF3F-2C53D64A837E}"/>
              </a:ext>
            </a:extLst>
          </p:cNvPr>
          <p:cNvSpPr txBox="1"/>
          <p:nvPr/>
        </p:nvSpPr>
        <p:spPr>
          <a:xfrm>
            <a:off x="4064119" y="4549683"/>
            <a:ext cx="101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7099662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952960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7030251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(n=6.011), letzten 4 Wo = 227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11.1.2022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519185" y="3607122"/>
            <a:ext cx="6030607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in Schulen (n=9.335), letzten 4 Wo = 357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64279F8-7F27-4DCD-916A-87BC782CB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33" y="797415"/>
            <a:ext cx="5761219" cy="272514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6E3F6C7-C23D-44C0-B375-DBDCA4F558DA}"/>
              </a:ext>
            </a:extLst>
          </p:cNvPr>
          <p:cNvPicPr/>
          <p:nvPr/>
        </p:nvPicPr>
        <p:blipFill rotWithShape="1">
          <a:blip r:embed="rId4"/>
          <a:srcRect l="1540" t="1823" b="7277"/>
          <a:stretch/>
        </p:blipFill>
        <p:spPr bwMode="auto">
          <a:xfrm>
            <a:off x="2382370" y="3945676"/>
            <a:ext cx="5670550" cy="2722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12.01.2022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AEFB454-17A4-4F8E-BF82-93F4CEFB2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34" y="902848"/>
            <a:ext cx="8394920" cy="27556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D438A6A-5C2A-42AD-8489-AF10EEEFB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10" y="1043213"/>
            <a:ext cx="1966226" cy="118182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9A0EB7-9C76-4CCD-93B7-643BCCE1E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34" y="3689655"/>
            <a:ext cx="8413209" cy="275563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BBB8A7B-E1C2-4620-AE31-73AFD00A5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09" y="4338954"/>
            <a:ext cx="1967553" cy="11826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09704D-84F3-4944-95AD-6913BFD83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591" y="1043213"/>
            <a:ext cx="1966225" cy="118182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16D44E0-9CFC-4D7F-86BE-AE0F7AA45BF1}"/>
              </a:ext>
            </a:extLst>
          </p:cNvPr>
          <p:cNvSpPr txBox="1"/>
          <p:nvPr/>
        </p:nvSpPr>
        <p:spPr>
          <a:xfrm>
            <a:off x="322346" y="402557"/>
            <a:ext cx="501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KW1 2022: 120 Einsendungen von 44 Praxen aus 14 Bundesländern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12.01.2022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3FAC75-B964-4085-8E2D-048653B6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5" y="3654461"/>
            <a:ext cx="8081335" cy="235054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CA584F8-4326-43DB-A30E-B606806BFCD5}"/>
              </a:ext>
            </a:extLst>
          </p:cNvPr>
          <p:cNvSpPr txBox="1"/>
          <p:nvPr/>
        </p:nvSpPr>
        <p:spPr>
          <a:xfrm>
            <a:off x="7427977" y="5306148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PIV-4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0FE29FB-AFA3-491B-B8C4-07F666914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5" y="1107358"/>
            <a:ext cx="8081334" cy="243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3B1CE4D-B135-457C-8CE5-CC67AD017C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" t="1617" r="1024" b="16166"/>
          <a:stretch/>
        </p:blipFill>
        <p:spPr>
          <a:xfrm>
            <a:off x="301083" y="795754"/>
            <a:ext cx="4572000" cy="281706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11.1.2022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185469" y="929926"/>
            <a:ext cx="3314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1. KW 2022 bei 2.600 ARE pro 100.000 Einwohner.</a:t>
            </a:r>
          </a:p>
          <a:p>
            <a:endParaRPr lang="de-DE" dirty="0"/>
          </a:p>
          <a:p>
            <a:r>
              <a:rPr lang="de-DE" dirty="0"/>
              <a:t>Entspricht einer Gesamtzahl von ca. </a:t>
            </a:r>
            <a:r>
              <a:rPr lang="de-DE" b="1" dirty="0"/>
              <a:t>2,2 Millionen ARE in D </a:t>
            </a:r>
            <a:br>
              <a:rPr lang="de-DE" b="1" dirty="0"/>
            </a:br>
            <a:r>
              <a:rPr lang="de-DE" dirty="0"/>
              <a:t>(52. KW: ca. 2,6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3911739"/>
            <a:ext cx="3314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52. KW 2021:</a:t>
            </a:r>
          </a:p>
          <a:p>
            <a:r>
              <a:rPr lang="de-DE" dirty="0"/>
              <a:t>Bei den Kindern: stabiler ARE-Wert</a:t>
            </a:r>
          </a:p>
          <a:p>
            <a:r>
              <a:rPr lang="de-DE" dirty="0"/>
              <a:t>Bei den Erwachsenen: leichter Rückgang des ARE-Wertes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25" y="942039"/>
            <a:ext cx="1031980" cy="749888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49" y="5694571"/>
            <a:ext cx="3960000" cy="51370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21F2ADD-94D0-4EDA-BEC9-1C96AEB2C1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873"/>
          <a:stretch/>
        </p:blipFill>
        <p:spPr>
          <a:xfrm>
            <a:off x="308583" y="3583739"/>
            <a:ext cx="4656571" cy="28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1.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11.1.2022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F37A33-3E87-4737-8E91-8BACB2E1357A}"/>
              </a:ext>
            </a:extLst>
          </p:cNvPr>
          <p:cNvSpPr txBox="1"/>
          <p:nvPr/>
        </p:nvSpPr>
        <p:spPr>
          <a:xfrm>
            <a:off x="5755324" y="1201703"/>
            <a:ext cx="308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KW 2022: im Bereich der Vorjahre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Rund 1.000 Arzt­konsul­ta­tionen wegen ARE pro 100.000 EW </a:t>
            </a:r>
            <a:r>
              <a:rPr lang="de-DE" b="1" dirty="0"/>
              <a:t>(=ca. 830.000 Arzt­besuche wegen ARE in D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295" y="3922714"/>
            <a:ext cx="5400000" cy="2699999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525704" y="4039296"/>
            <a:ext cx="3277369" cy="227754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SEED</a:t>
            </a:r>
            <a:r>
              <a:rPr lang="de-DE" sz="2200" b="1" baseline="30000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ARE</a:t>
            </a:r>
            <a: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1. KW 2022</a:t>
            </a:r>
          </a:p>
          <a:p>
            <a:pPr>
              <a:spcBef>
                <a:spcPct val="0"/>
              </a:spcBef>
            </a:pPr>
            <a:endParaRPr lang="de-DE" dirty="0">
              <a:latin typeface="+mj-lt"/>
              <a:ea typeface="+mj-ea"/>
              <a:cs typeface="+mj-cs"/>
            </a:endParaRPr>
          </a:p>
          <a:p>
            <a:r>
              <a:rPr lang="de-DE" dirty="0"/>
              <a:t>Rund 157 Arzt­besuche ARE mit COVID-Diagnose /100.000 EW (=</a:t>
            </a:r>
            <a:r>
              <a:rPr lang="de-DE" b="1" dirty="0"/>
              <a:t>Gesamtzahl von rund 130.600 ARE-COVID-Arzt­besuchen in D)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5E6385B-08B6-41F4-A61D-16D2FEE3BD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910"/>
          <a:stretch/>
        </p:blipFill>
        <p:spPr>
          <a:xfrm>
            <a:off x="302762" y="1358256"/>
            <a:ext cx="5400000" cy="24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3" y="1055280"/>
            <a:ext cx="4248000" cy="2124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3" y="2888816"/>
            <a:ext cx="4248000" cy="2124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183" y="4722440"/>
            <a:ext cx="4248000" cy="2124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82" y="1055280"/>
            <a:ext cx="4248000" cy="2124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782" y="2888816"/>
            <a:ext cx="4248000" cy="2124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82" y="4722440"/>
            <a:ext cx="4248000" cy="2124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520545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1. KW 2022</a:t>
            </a:r>
          </a:p>
        </p:txBody>
      </p:sp>
    </p:spTree>
    <p:extLst>
      <p:ext uri="{BB962C8B-B14F-4D97-AF65-F5344CB8AC3E}">
        <p14:creationId xmlns:p14="http://schemas.microsoft.com/office/powerpoint/2010/main" val="25781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11.1.2022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4" y="3615559"/>
            <a:ext cx="7463780" cy="29855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744285"/>
            <a:ext cx="7292360" cy="29169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ABB137-3248-49DB-92E3-007636F19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5" y="3637201"/>
            <a:ext cx="7463780" cy="29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11.1.2022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181107" y="1255920"/>
            <a:ext cx="238457" cy="75300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109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38 % RSV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451568" y="1195551"/>
            <a:ext cx="155711" cy="517088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68 %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451568" y="4997149"/>
            <a:ext cx="213230" cy="496007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329969" y="4669687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33 %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451568" y="3102014"/>
            <a:ext cx="155711" cy="515696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95859" y="2810885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53 %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1.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11.1.2022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43" y="2464241"/>
            <a:ext cx="7559749" cy="425235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4" y="753708"/>
            <a:ext cx="4650584" cy="1860234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EC19141F-D4CC-4EE9-A714-ACC67D9665A0}"/>
              </a:ext>
            </a:extLst>
          </p:cNvPr>
          <p:cNvCxnSpPr>
            <a:cxnSpLocks/>
          </p:cNvCxnSpPr>
          <p:nvPr/>
        </p:nvCxnSpPr>
        <p:spPr>
          <a:xfrm flipH="1">
            <a:off x="4750538" y="1811415"/>
            <a:ext cx="820922" cy="0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42B45DD5-7E4B-4394-A55F-ED4E47201C28}"/>
              </a:ext>
            </a:extLst>
          </p:cNvPr>
          <p:cNvSpPr txBox="1"/>
          <p:nvPr/>
        </p:nvSpPr>
        <p:spPr>
          <a:xfrm>
            <a:off x="5653799" y="1683825"/>
            <a:ext cx="3001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Gesamt: 5,5 COVID-SARI pro 100.000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1.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4.1.2022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399194" y="1361048"/>
            <a:ext cx="271815" cy="445852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392203" y="98631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71 %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399193" y="3201431"/>
            <a:ext cx="271816" cy="487321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364886" y="2903398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86 % COVID-19</a:t>
            </a:r>
          </a:p>
        </p:txBody>
      </p:sp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19" y="3967406"/>
            <a:ext cx="7690565" cy="281987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44" y="661003"/>
            <a:ext cx="7690565" cy="2819873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1.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11.1.2022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1.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25636" y="158462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44%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38961" y="1771882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588379" y="442719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71%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882466" y="4609261"/>
            <a:ext cx="773885" cy="586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035175" y="4540734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1041</Words>
  <Application>Microsoft Office PowerPoint</Application>
  <PresentationFormat>Bildschirmpräsentation (4:3)</PresentationFormat>
  <Paragraphs>130</Paragraphs>
  <Slides>13</Slides>
  <Notes>11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11.1.2022</vt:lpstr>
      <vt:lpstr>GrippeWeb bis zur 1. KW 2022 </vt:lpstr>
      <vt:lpstr>Arbeitsgemeinschaft Influenza ARE-Konsultationen / 100.000 Einwohner bis zur 1. KW 2022</vt:lpstr>
      <vt:lpstr>SEEDARE – ARE mit COVID-19 Konsultationen in Altersgruppen bis zur 1.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(n=6.011), letzten 4 Wo = 227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2902</cp:revision>
  <cp:lastPrinted>2020-05-13T06:04:10Z</cp:lastPrinted>
  <dcterms:created xsi:type="dcterms:W3CDTF">2015-11-02T12:29:13Z</dcterms:created>
  <dcterms:modified xsi:type="dcterms:W3CDTF">2022-01-12T09:19:01Z</dcterms:modified>
</cp:coreProperties>
</file>