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84" r:id="rId2"/>
    <p:sldId id="296" r:id="rId3"/>
    <p:sldId id="306" r:id="rId4"/>
    <p:sldId id="298" r:id="rId5"/>
    <p:sldId id="259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7" userDrawn="1">
          <p15:clr>
            <a:srgbClr val="A4A3A4"/>
          </p15:clr>
        </p15:guide>
        <p15:guide id="2" pos="470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159" autoAdjust="0"/>
    <p:restoredTop sz="93868" autoAdjust="0"/>
  </p:normalViewPr>
  <p:slideViewPr>
    <p:cSldViewPr snapToGrid="0">
      <p:cViewPr>
        <p:scale>
          <a:sx n="112" d="100"/>
          <a:sy n="112" d="100"/>
        </p:scale>
        <p:origin x="570" y="-66"/>
      </p:cViewPr>
      <p:guideLst>
        <p:guide orient="horz" pos="1207"/>
        <p:guide pos="47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Belegung: 3.064  (am 05.01)  -&gt; Abfall ITS-Belegung zu Vorwochen  :   ~ -500     </a:t>
            </a: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Vorwoche Aufnahmen:  +1.265  -&gt; leichter Rückgang in der Neuaufnahmen 7-Tage-Anzahl </a:t>
            </a:r>
            <a:r>
              <a:rPr lang="de-DE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</a:t>
            </a: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 xxx weniger als letzter Woche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- 2 BL &gt; 20%</a:t>
            </a:r>
            <a:br>
              <a:rPr lang="de-DE" dirty="0"/>
            </a:br>
            <a:r>
              <a:rPr lang="de-DE" dirty="0"/>
              <a:t>-9 </a:t>
            </a:r>
            <a:r>
              <a:rPr lang="de-DE" dirty="0" err="1"/>
              <a:t>Bl</a:t>
            </a:r>
            <a:r>
              <a:rPr lang="de-DE" dirty="0"/>
              <a:t> &gt; 12 %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74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Letzte Woche: 41 Omikron Fälle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88709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Prognosen für die nächsten 20 Tage!</a:t>
            </a:r>
            <a:br>
              <a:rPr lang="de-DE" dirty="0"/>
            </a:br>
            <a:r>
              <a:rPr lang="de-DE" dirty="0"/>
              <a:t>Hierbei ist zu beachten, dass dies die Trends anzeigt wenn der jetzige Zustand und Trend sich fortsetzt (sprich keine Maßnahmen oder andere Effekte die nächsten Tage einsetzen).  Verlässlich sind also </a:t>
            </a:r>
            <a:r>
              <a:rPr lang="de-DE" dirty="0" err="1"/>
              <a:t>va</a:t>
            </a:r>
            <a:r>
              <a:rPr lang="de-DE" dirty="0"/>
              <a:t> eher die nächsten 10 (!) Tage der Prognose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18.01.2022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17457" y="630468"/>
            <a:ext cx="6750068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19.01.2022 werden </a:t>
            </a:r>
            <a:r>
              <a:rPr lang="de-DE" sz="1600" b="1" dirty="0"/>
              <a:t>2.573 </a:t>
            </a:r>
            <a:r>
              <a:rPr lang="de-DE" sz="1600" dirty="0"/>
              <a:t>COVID-19-Patient*innen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vielen Bundesländern Reduktion in der COVID-ITS-Belegung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ITS-COVID-Neuaufnahmen mit </a:t>
            </a:r>
            <a:r>
              <a:rPr lang="de-DE" sz="1600" b="1" dirty="0"/>
              <a:t>+1.029 </a:t>
            </a:r>
            <a:r>
              <a:rPr lang="de-DE" sz="1600" dirty="0"/>
              <a:t>in den letzten 7 Tagen, </a:t>
            </a:r>
            <a:br>
              <a:rPr lang="de-DE" sz="1600" dirty="0"/>
            </a:br>
            <a:r>
              <a:rPr lang="de-DE" sz="1600" dirty="0"/>
              <a:t>Todeszahlen auch sinkend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0D6CE16D-2489-4871-9F07-0812BB0AFCF6}"/>
              </a:ext>
            </a:extLst>
          </p:cNvPr>
          <p:cNvGrpSpPr/>
          <p:nvPr/>
        </p:nvGrpSpPr>
        <p:grpSpPr>
          <a:xfrm>
            <a:off x="0" y="2322576"/>
            <a:ext cx="6638748" cy="4270248"/>
            <a:chOff x="-851830" y="2425163"/>
            <a:chExt cx="9362525" cy="3314365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8B209C2B-C649-47CF-9B15-0F2B88950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851830" y="2425163"/>
              <a:ext cx="9084321" cy="3314365"/>
            </a:xfrm>
            <a:prstGeom prst="rect">
              <a:avLst/>
            </a:prstGeom>
          </p:spPr>
        </p:pic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D73E6659-02B7-4105-A782-708515D3013E}"/>
                </a:ext>
              </a:extLst>
            </p:cNvPr>
            <p:cNvSpPr txBox="1"/>
            <p:nvPr/>
          </p:nvSpPr>
          <p:spPr>
            <a:xfrm>
              <a:off x="2763694" y="2558099"/>
              <a:ext cx="77715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27" name="Textfeld 26">
              <a:extLst>
                <a:ext uri="{FF2B5EF4-FFF2-40B4-BE49-F238E27FC236}">
                  <a16:creationId xmlns:a16="http://schemas.microsoft.com/office/drawing/2014/main" id="{78E05476-1B7D-42B7-B693-607D1AAFF78E}"/>
                </a:ext>
              </a:extLst>
            </p:cNvPr>
            <p:cNvSpPr txBox="1"/>
            <p:nvPr/>
          </p:nvSpPr>
          <p:spPr>
            <a:xfrm>
              <a:off x="2192168" y="2558099"/>
              <a:ext cx="777152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900" dirty="0">
                  <a:solidFill>
                    <a:srgbClr val="FF0000"/>
                  </a:solidFill>
                </a:rPr>
                <a:t>Lock-Down</a:t>
              </a:r>
            </a:p>
          </p:txBody>
        </p:sp>
        <p:sp>
          <p:nvSpPr>
            <p:cNvPr id="21" name="Textfeld 20">
              <a:extLst>
                <a:ext uri="{FF2B5EF4-FFF2-40B4-BE49-F238E27FC236}">
                  <a16:creationId xmlns:a16="http://schemas.microsoft.com/office/drawing/2014/main" id="{DD94FA65-78BB-490E-93D3-A41CCE0BC88E}"/>
                </a:ext>
              </a:extLst>
            </p:cNvPr>
            <p:cNvSpPr txBox="1"/>
            <p:nvPr/>
          </p:nvSpPr>
          <p:spPr>
            <a:xfrm>
              <a:off x="3487168" y="2673516"/>
              <a:ext cx="77715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2">
                      <a:lumMod val="50000"/>
                    </a:schemeClr>
                  </a:solidFill>
                </a:rPr>
                <a:t>5.762</a:t>
              </a:r>
            </a:p>
          </p:txBody>
        </p:sp>
        <p:cxnSp>
          <p:nvCxnSpPr>
            <p:cNvPr id="8" name="Gerade Verbindung mit Pfeil 7">
              <a:extLst>
                <a:ext uri="{FF2B5EF4-FFF2-40B4-BE49-F238E27FC236}">
                  <a16:creationId xmlns:a16="http://schemas.microsoft.com/office/drawing/2014/main" id="{21BC29F1-248A-43B5-91BB-6499CD29C5E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8046415" y="3734043"/>
              <a:ext cx="138828" cy="38727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5785B65B-14EA-4574-853C-A004843C0E4E}"/>
                </a:ext>
              </a:extLst>
            </p:cNvPr>
            <p:cNvSpPr txBox="1"/>
            <p:nvPr/>
          </p:nvSpPr>
          <p:spPr>
            <a:xfrm>
              <a:off x="7531097" y="4262016"/>
              <a:ext cx="979598" cy="2149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solidFill>
                    <a:schemeClr val="bg2">
                      <a:lumMod val="50000"/>
                    </a:schemeClr>
                  </a:solidFill>
                </a:rPr>
                <a:t>2.573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B232C93-224B-4269-9739-5BFFE43543E3}"/>
              </a:ext>
            </a:extLst>
          </p:cNvPr>
          <p:cNvGrpSpPr/>
          <p:nvPr/>
        </p:nvGrpSpPr>
        <p:grpSpPr>
          <a:xfrm>
            <a:off x="6997251" y="24102"/>
            <a:ext cx="5065792" cy="3275487"/>
            <a:chOff x="7650182" y="2192056"/>
            <a:chExt cx="4110611" cy="3863499"/>
          </a:xfrm>
        </p:grpSpPr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12522198-6521-40A9-9BBC-734A9B55D8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50182" y="2479957"/>
              <a:ext cx="4045245" cy="3575598"/>
            </a:xfrm>
            <a:prstGeom prst="rect">
              <a:avLst/>
            </a:prstGeom>
          </p:spPr>
        </p:pic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4A28318D-B736-4639-8DFC-4670EAAD84D7}"/>
                </a:ext>
              </a:extLst>
            </p:cNvPr>
            <p:cNvSpPr txBox="1"/>
            <p:nvPr/>
          </p:nvSpPr>
          <p:spPr>
            <a:xfrm>
              <a:off x="7888454" y="2192056"/>
              <a:ext cx="387233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600" b="1" dirty="0"/>
                <a:t>Neuaufnahmen auf die ITS  </a:t>
              </a:r>
              <a:r>
                <a:rPr lang="de-DE" sz="1600" i="1" dirty="0"/>
                <a:t>(pro Tag)</a:t>
              </a:r>
            </a:p>
          </p:txBody>
        </p:sp>
      </p:grpSp>
      <p:pic>
        <p:nvPicPr>
          <p:cNvPr id="19" name="Grafik 18">
            <a:extLst>
              <a:ext uri="{FF2B5EF4-FFF2-40B4-BE49-F238E27FC236}">
                <a16:creationId xmlns:a16="http://schemas.microsoft.com/office/drawing/2014/main" id="{AA6C48BA-DBCA-4E42-9409-27AE09EA0D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41278" y="355371"/>
            <a:ext cx="2035688" cy="399681"/>
          </a:xfrm>
          <a:prstGeom prst="rect">
            <a:avLst/>
          </a:prstGeom>
        </p:spPr>
      </p:pic>
      <p:grpSp>
        <p:nvGrpSpPr>
          <p:cNvPr id="22" name="Gruppieren 21">
            <a:extLst>
              <a:ext uri="{FF2B5EF4-FFF2-40B4-BE49-F238E27FC236}">
                <a16:creationId xmlns:a16="http://schemas.microsoft.com/office/drawing/2014/main" id="{F39C9099-BF65-4DF2-A139-B8119F923F8C}"/>
              </a:ext>
            </a:extLst>
          </p:cNvPr>
          <p:cNvGrpSpPr/>
          <p:nvPr/>
        </p:nvGrpSpPr>
        <p:grpSpPr>
          <a:xfrm>
            <a:off x="6979217" y="3558412"/>
            <a:ext cx="4985237" cy="3275486"/>
            <a:chOff x="6761933" y="3665595"/>
            <a:chExt cx="4952862" cy="2683289"/>
          </a:xfrm>
        </p:grpSpPr>
        <p:grpSp>
          <p:nvGrpSpPr>
            <p:cNvPr id="16" name="Gruppieren 15">
              <a:extLst>
                <a:ext uri="{FF2B5EF4-FFF2-40B4-BE49-F238E27FC236}">
                  <a16:creationId xmlns:a16="http://schemas.microsoft.com/office/drawing/2014/main" id="{F41C7F71-0D14-477C-8394-35D8EBDE8687}"/>
                </a:ext>
              </a:extLst>
            </p:cNvPr>
            <p:cNvGrpSpPr/>
            <p:nvPr/>
          </p:nvGrpSpPr>
          <p:grpSpPr>
            <a:xfrm>
              <a:off x="6761933" y="3665595"/>
              <a:ext cx="4952862" cy="2683289"/>
              <a:chOff x="6761933" y="3665595"/>
              <a:chExt cx="4952862" cy="2683289"/>
            </a:xfrm>
          </p:grpSpPr>
          <p:pic>
            <p:nvPicPr>
              <p:cNvPr id="13" name="Grafik 12">
                <a:extLst>
                  <a:ext uri="{FF2B5EF4-FFF2-40B4-BE49-F238E27FC236}">
                    <a16:creationId xmlns:a16="http://schemas.microsoft.com/office/drawing/2014/main" id="{70D57895-2534-437F-862C-3F1BA78B89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761933" y="3665595"/>
                <a:ext cx="4952862" cy="2683289"/>
              </a:xfrm>
              <a:prstGeom prst="rect">
                <a:avLst/>
              </a:prstGeom>
            </p:spPr>
          </p:pic>
          <p:sp>
            <p:nvSpPr>
              <p:cNvPr id="15" name="Rechteck 14">
                <a:extLst>
                  <a:ext uri="{FF2B5EF4-FFF2-40B4-BE49-F238E27FC236}">
                    <a16:creationId xmlns:a16="http://schemas.microsoft.com/office/drawing/2014/main" id="{28FF8F73-83CA-48E9-861A-80890754CA04}"/>
                  </a:ext>
                </a:extLst>
              </p:cNvPr>
              <p:cNvSpPr/>
              <p:nvPr/>
            </p:nvSpPr>
            <p:spPr>
              <a:xfrm>
                <a:off x="9727660" y="3934377"/>
                <a:ext cx="54807" cy="198516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  <p:sp>
          <p:nvSpPr>
            <p:cNvPr id="20" name="Rechteck 19">
              <a:extLst>
                <a:ext uri="{FF2B5EF4-FFF2-40B4-BE49-F238E27FC236}">
                  <a16:creationId xmlns:a16="http://schemas.microsoft.com/office/drawing/2014/main" id="{946F0B72-4A82-40C2-BB2A-0EDD91FAFB5F}"/>
                </a:ext>
              </a:extLst>
            </p:cNvPr>
            <p:cNvSpPr/>
            <p:nvPr/>
          </p:nvSpPr>
          <p:spPr>
            <a:xfrm>
              <a:off x="9458325" y="3844782"/>
              <a:ext cx="100492" cy="202261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sp>
        <p:nvSpPr>
          <p:cNvPr id="17" name="Rechteck 16">
            <a:extLst>
              <a:ext uri="{FF2B5EF4-FFF2-40B4-BE49-F238E27FC236}">
                <a16:creationId xmlns:a16="http://schemas.microsoft.com/office/drawing/2014/main" id="{CC2D7C16-81BC-4749-8BCC-5C91C17F6EE5}"/>
              </a:ext>
            </a:extLst>
          </p:cNvPr>
          <p:cNvSpPr/>
          <p:nvPr/>
        </p:nvSpPr>
        <p:spPr>
          <a:xfrm>
            <a:off x="10216763" y="3840657"/>
            <a:ext cx="1803206" cy="2880818"/>
          </a:xfrm>
          <a:prstGeom prst="rect">
            <a:avLst/>
          </a:prstGeom>
          <a:noFill/>
          <a:ln w="19050"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feld 4">
            <a:extLst>
              <a:ext uri="{FF2B5EF4-FFF2-40B4-BE49-F238E27FC236}">
                <a16:creationId xmlns:a16="http://schemas.microsoft.com/office/drawing/2014/main" id="{3B4ADC84-E69C-48C0-A0C8-E3B81A78DC55}"/>
              </a:ext>
            </a:extLst>
          </p:cNvPr>
          <p:cNvSpPr txBox="1"/>
          <p:nvPr/>
        </p:nvSpPr>
        <p:spPr>
          <a:xfrm>
            <a:off x="119473" y="148045"/>
            <a:ext cx="170932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+mj-lt"/>
              </a:rPr>
              <a:t>Anteil der COVID-19-Patient*innen an der Gesamtzahl betreibbarer </a:t>
            </a:r>
            <a:br>
              <a:rPr lang="de-DE" sz="2000" b="1" dirty="0">
                <a:latin typeface="+mj-lt"/>
              </a:rPr>
            </a:br>
            <a:r>
              <a:rPr lang="de-DE" sz="2000" b="1" dirty="0">
                <a:latin typeface="+mj-lt"/>
              </a:rPr>
              <a:t>ITS-Betten </a:t>
            </a:r>
            <a:br>
              <a:rPr lang="de-DE" sz="2000" b="1" dirty="0">
                <a:latin typeface="+mj-lt"/>
              </a:rPr>
            </a:br>
            <a:r>
              <a:rPr lang="de-DE" sz="1400" b="1" dirty="0">
                <a:solidFill>
                  <a:schemeClr val="bg1">
                    <a:lumMod val="65000"/>
                  </a:schemeClr>
                </a:solidFill>
                <a:latin typeface="+mj-lt"/>
              </a:rPr>
              <a:t>(* letzte 8 Wochen)</a:t>
            </a:r>
            <a:endParaRPr lang="de-DE" sz="2000" b="1" dirty="0">
              <a:solidFill>
                <a:schemeClr val="bg1">
                  <a:lumMod val="65000"/>
                </a:schemeClr>
              </a:solidFill>
              <a:latin typeface="+mj-lt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ABC6B324-7386-4982-97A9-CBF160342B9A}"/>
              </a:ext>
            </a:extLst>
          </p:cNvPr>
          <p:cNvSpPr txBox="1"/>
          <p:nvPr/>
        </p:nvSpPr>
        <p:spPr>
          <a:xfrm>
            <a:off x="0" y="6518818"/>
            <a:ext cx="171044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 17.01.2022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6BEC7B37-7AF6-4380-803F-2A0F49757E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6484" y="20407"/>
            <a:ext cx="9388312" cy="6807138"/>
          </a:xfrm>
          <a:prstGeom prst="rect">
            <a:avLst/>
          </a:prstGeom>
        </p:spPr>
      </p:pic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CDFA1662-5BDB-4999-B315-327CEC94A366}"/>
              </a:ext>
            </a:extLst>
          </p:cNvPr>
          <p:cNvCxnSpPr/>
          <p:nvPr/>
        </p:nvCxnSpPr>
        <p:spPr>
          <a:xfrm>
            <a:off x="2345712" y="2144662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AA9EE8BC-AAA1-4D1A-8099-5F9E6041C875}"/>
              </a:ext>
            </a:extLst>
          </p:cNvPr>
          <p:cNvCxnSpPr/>
          <p:nvPr/>
        </p:nvCxnSpPr>
        <p:spPr>
          <a:xfrm>
            <a:off x="2345712" y="268305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2F74A4D1-E367-4A07-8922-58E50DB7EEFB}"/>
              </a:ext>
            </a:extLst>
          </p:cNvPr>
          <p:cNvCxnSpPr/>
          <p:nvPr/>
        </p:nvCxnSpPr>
        <p:spPr>
          <a:xfrm>
            <a:off x="2436193" y="5680240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BBB99B30-B45A-43E8-9F22-BC419D03DAEF}"/>
              </a:ext>
            </a:extLst>
          </p:cNvPr>
          <p:cNvCxnSpPr/>
          <p:nvPr/>
        </p:nvCxnSpPr>
        <p:spPr>
          <a:xfrm>
            <a:off x="2424623" y="6168713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A63DC62E-BBA5-4F4B-935E-C76FAC1A4F62}"/>
              </a:ext>
            </a:extLst>
          </p:cNvPr>
          <p:cNvCxnSpPr>
            <a:cxnSpLocks/>
          </p:cNvCxnSpPr>
          <p:nvPr/>
        </p:nvCxnSpPr>
        <p:spPr>
          <a:xfrm>
            <a:off x="7336339" y="5671993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21E29F48-54CB-4442-9B8B-9B8E2396DE5E}"/>
              </a:ext>
            </a:extLst>
          </p:cNvPr>
          <p:cNvCxnSpPr/>
          <p:nvPr/>
        </p:nvCxnSpPr>
        <p:spPr>
          <a:xfrm>
            <a:off x="7315843" y="2163078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1238F765-4C30-497C-A431-C7B014592D50}"/>
              </a:ext>
            </a:extLst>
          </p:cNvPr>
          <p:cNvCxnSpPr/>
          <p:nvPr/>
        </p:nvCxnSpPr>
        <p:spPr>
          <a:xfrm>
            <a:off x="7315843" y="270652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AF8E386F-50D0-4F09-8916-2E3E200D047A}"/>
              </a:ext>
            </a:extLst>
          </p:cNvPr>
          <p:cNvCxnSpPr>
            <a:cxnSpLocks/>
          </p:cNvCxnSpPr>
          <p:nvPr/>
        </p:nvCxnSpPr>
        <p:spPr>
          <a:xfrm>
            <a:off x="7339705" y="6218792"/>
            <a:ext cx="2759826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403C67FD-9063-4D12-85CE-3C89A290FDEE}"/>
              </a:ext>
            </a:extLst>
          </p:cNvPr>
          <p:cNvCxnSpPr/>
          <p:nvPr/>
        </p:nvCxnSpPr>
        <p:spPr>
          <a:xfrm>
            <a:off x="2415091" y="167522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68CE20D2-4DFC-47FB-84B8-F1B49E61000B}"/>
              </a:ext>
            </a:extLst>
          </p:cNvPr>
          <p:cNvCxnSpPr/>
          <p:nvPr/>
        </p:nvCxnSpPr>
        <p:spPr>
          <a:xfrm>
            <a:off x="7336095" y="1681444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5C7C7245-EEFB-4027-9124-E0E5B7504237}"/>
              </a:ext>
            </a:extLst>
          </p:cNvPr>
          <p:cNvCxnSpPr>
            <a:cxnSpLocks/>
          </p:cNvCxnSpPr>
          <p:nvPr/>
        </p:nvCxnSpPr>
        <p:spPr>
          <a:xfrm>
            <a:off x="7336793" y="5190143"/>
            <a:ext cx="2617968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AE766B01-DA6B-4ED6-AB3E-A7B98B476FAA}"/>
              </a:ext>
            </a:extLst>
          </p:cNvPr>
          <p:cNvCxnSpPr/>
          <p:nvPr/>
        </p:nvCxnSpPr>
        <p:spPr>
          <a:xfrm>
            <a:off x="2415091" y="5181431"/>
            <a:ext cx="2920753" cy="0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2901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rafik 26">
            <a:extLst>
              <a:ext uri="{FF2B5EF4-FFF2-40B4-BE49-F238E27FC236}">
                <a16:creationId xmlns:a16="http://schemas.microsoft.com/office/drawing/2014/main" id="{8C2CC52B-D752-4AB6-B620-358460F4F9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460" y="788143"/>
            <a:ext cx="3959538" cy="3682802"/>
          </a:xfrm>
          <a:prstGeom prst="rect">
            <a:avLst/>
          </a:prstGeom>
        </p:spPr>
      </p:pic>
      <p:sp>
        <p:nvSpPr>
          <p:cNvPr id="28" name="Textfeld 27">
            <a:extLst>
              <a:ext uri="{FF2B5EF4-FFF2-40B4-BE49-F238E27FC236}">
                <a16:creationId xmlns:a16="http://schemas.microsoft.com/office/drawing/2014/main" id="{0E2F53C2-5EAE-47C5-BD1A-9C6FDAC19C40}"/>
              </a:ext>
            </a:extLst>
          </p:cNvPr>
          <p:cNvSpPr txBox="1"/>
          <p:nvPr/>
        </p:nvSpPr>
        <p:spPr>
          <a:xfrm>
            <a:off x="98884" y="332661"/>
            <a:ext cx="45396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Invasive Beatmungskapazität (belegt + frei)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8F68F1E7-C5F6-45DC-B668-37621F1E48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6179" y="3245950"/>
            <a:ext cx="3918275" cy="3513774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C986B4D7-42FD-4400-83F5-A3369CF8BB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86190" y="3165485"/>
            <a:ext cx="2038350" cy="62865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C61BFFAE-33F0-475A-966C-3BE77CA4E8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0797" y="4790489"/>
            <a:ext cx="3305175" cy="895350"/>
          </a:xfrm>
          <a:prstGeom prst="rect">
            <a:avLst/>
          </a:prstGeom>
        </p:spPr>
      </p:pic>
      <p:sp>
        <p:nvSpPr>
          <p:cNvPr id="14" name="Textfeld 13">
            <a:extLst>
              <a:ext uri="{FF2B5EF4-FFF2-40B4-BE49-F238E27FC236}">
                <a16:creationId xmlns:a16="http://schemas.microsoft.com/office/drawing/2014/main" id="{C0B73AA5-C91C-4647-8C0F-14D42BBC173A}"/>
              </a:ext>
            </a:extLst>
          </p:cNvPr>
          <p:cNvSpPr txBox="1"/>
          <p:nvPr/>
        </p:nvSpPr>
        <p:spPr>
          <a:xfrm>
            <a:off x="8451694" y="2617422"/>
            <a:ext cx="34672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Einschätzung der Betriebssituation 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F16EDE8C-6542-41A3-8B24-7061F232ADCC}"/>
              </a:ext>
            </a:extLst>
          </p:cNvPr>
          <p:cNvSpPr txBox="1"/>
          <p:nvPr/>
        </p:nvSpPr>
        <p:spPr>
          <a:xfrm>
            <a:off x="4628134" y="332661"/>
            <a:ext cx="29149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ECMO-Kapazität (belegt + frei)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2603D317-E181-408F-A724-360B0AC784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94078" y="663698"/>
            <a:ext cx="4032101" cy="3933939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211E6A6E-142F-4A6F-8E1C-4B9AD9A2759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42713" y="4660083"/>
            <a:ext cx="3000375" cy="90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387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hteck 15">
            <a:extLst>
              <a:ext uri="{FF2B5EF4-FFF2-40B4-BE49-F238E27FC236}">
                <a16:creationId xmlns:a16="http://schemas.microsoft.com/office/drawing/2014/main" id="{87F03C2E-F247-40E3-8C32-74DD6D0C08A3}"/>
              </a:ext>
            </a:extLst>
          </p:cNvPr>
          <p:cNvSpPr/>
          <p:nvPr/>
        </p:nvSpPr>
        <p:spPr>
          <a:xfrm>
            <a:off x="6804326" y="3535849"/>
            <a:ext cx="425708" cy="1306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E5DBD5B-F586-4CFC-96F1-BC191D90A6EA}"/>
              </a:ext>
            </a:extLst>
          </p:cNvPr>
          <p:cNvSpPr txBox="1"/>
          <p:nvPr/>
        </p:nvSpPr>
        <p:spPr>
          <a:xfrm>
            <a:off x="84683" y="167380"/>
            <a:ext cx="18577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Altersgruppen Entwicklung  </a:t>
            </a:r>
            <a:r>
              <a:rPr lang="de-DE" sz="1600" dirty="0"/>
              <a:t>(absolut)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6191D896-5842-41DD-B7F6-58CC8D2E5276}"/>
              </a:ext>
            </a:extLst>
          </p:cNvPr>
          <p:cNvGrpSpPr/>
          <p:nvPr/>
        </p:nvGrpSpPr>
        <p:grpSpPr>
          <a:xfrm>
            <a:off x="84683" y="998377"/>
            <a:ext cx="1066800" cy="1827739"/>
            <a:chOff x="10971136" y="4392903"/>
            <a:chExt cx="1066800" cy="1827739"/>
          </a:xfrm>
        </p:grpSpPr>
        <p:pic>
          <p:nvPicPr>
            <p:cNvPr id="14" name="Grafik 13">
              <a:extLst>
                <a:ext uri="{FF2B5EF4-FFF2-40B4-BE49-F238E27FC236}">
                  <a16:creationId xmlns:a16="http://schemas.microsoft.com/office/drawing/2014/main" id="{974DD230-A680-4DA1-B2C4-29776E49A2B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971136" y="4392903"/>
              <a:ext cx="1066800" cy="1827739"/>
            </a:xfrm>
            <a:prstGeom prst="rect">
              <a:avLst/>
            </a:prstGeom>
          </p:spPr>
        </p:pic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5CDE2F54-1E58-4209-8F9D-8B369EF3DA1D}"/>
                </a:ext>
              </a:extLst>
            </p:cNvPr>
            <p:cNvSpPr/>
            <p:nvPr/>
          </p:nvSpPr>
          <p:spPr>
            <a:xfrm>
              <a:off x="11037860" y="5295207"/>
              <a:ext cx="756104" cy="925435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A347C85B-F549-4B37-864E-84E2FFC79693}"/>
              </a:ext>
            </a:extLst>
          </p:cNvPr>
          <p:cNvGrpSpPr/>
          <p:nvPr/>
        </p:nvGrpSpPr>
        <p:grpSpPr>
          <a:xfrm>
            <a:off x="1307507" y="0"/>
            <a:ext cx="5231473" cy="3324313"/>
            <a:chOff x="3016783" y="3460240"/>
            <a:chExt cx="4816339" cy="3128343"/>
          </a:xfrm>
        </p:grpSpPr>
        <p:pic>
          <p:nvPicPr>
            <p:cNvPr id="5" name="Grafik 4">
              <a:extLst>
                <a:ext uri="{FF2B5EF4-FFF2-40B4-BE49-F238E27FC236}">
                  <a16:creationId xmlns:a16="http://schemas.microsoft.com/office/drawing/2014/main" id="{3BD18E34-70DE-445C-B52A-E82495D5B14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16783" y="3558903"/>
              <a:ext cx="4816339" cy="3029680"/>
            </a:xfrm>
            <a:prstGeom prst="rect">
              <a:avLst/>
            </a:prstGeom>
          </p:spPr>
        </p:pic>
        <p:sp>
          <p:nvSpPr>
            <p:cNvPr id="25" name="Rechteck 24">
              <a:extLst>
                <a:ext uri="{FF2B5EF4-FFF2-40B4-BE49-F238E27FC236}">
                  <a16:creationId xmlns:a16="http://schemas.microsoft.com/office/drawing/2014/main" id="{D2496697-2B49-460B-910E-C1C5C050A94D}"/>
                </a:ext>
              </a:extLst>
            </p:cNvPr>
            <p:cNvSpPr/>
            <p:nvPr/>
          </p:nvSpPr>
          <p:spPr>
            <a:xfrm>
              <a:off x="4994162" y="3460240"/>
              <a:ext cx="1492257" cy="1674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8" name="Textfeld 27">
            <a:extLst>
              <a:ext uri="{FF2B5EF4-FFF2-40B4-BE49-F238E27FC236}">
                <a16:creationId xmlns:a16="http://schemas.microsoft.com/office/drawing/2014/main" id="{8FFFDBB9-8168-4D48-9DA9-3E02BA068C92}"/>
              </a:ext>
            </a:extLst>
          </p:cNvPr>
          <p:cNvSpPr txBox="1"/>
          <p:nvPr/>
        </p:nvSpPr>
        <p:spPr>
          <a:xfrm>
            <a:off x="65228" y="3601163"/>
            <a:ext cx="18577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ITS-Belegung COVID-19-Pat.</a:t>
            </a:r>
            <a:br>
              <a:rPr lang="de-DE" sz="1600" dirty="0"/>
            </a:br>
            <a:r>
              <a:rPr lang="de-DE" sz="1600" dirty="0"/>
              <a:t>mit </a:t>
            </a:r>
            <a:r>
              <a:rPr lang="de-DE" sz="1600" b="1" dirty="0"/>
              <a:t>Nachweis Virusvarianten</a:t>
            </a:r>
            <a:br>
              <a:rPr lang="de-DE" sz="1600" dirty="0"/>
            </a:br>
            <a:endParaRPr lang="de-DE" sz="1600" dirty="0"/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2929E22E-D7CA-442D-8875-38C07103C1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9541" y="3831211"/>
            <a:ext cx="4647168" cy="2921945"/>
          </a:xfrm>
          <a:prstGeom prst="rect">
            <a:avLst/>
          </a:prstGeom>
        </p:spPr>
      </p:pic>
      <p:cxnSp>
        <p:nvCxnSpPr>
          <p:cNvPr id="30" name="Gerade Verbindung mit Pfeil 29">
            <a:extLst>
              <a:ext uri="{FF2B5EF4-FFF2-40B4-BE49-F238E27FC236}">
                <a16:creationId xmlns:a16="http://schemas.microsoft.com/office/drawing/2014/main" id="{8F8948CF-5E2A-437F-99B7-0A26D9055F37}"/>
              </a:ext>
            </a:extLst>
          </p:cNvPr>
          <p:cNvCxnSpPr>
            <a:cxnSpLocks/>
          </p:cNvCxnSpPr>
          <p:nvPr/>
        </p:nvCxnSpPr>
        <p:spPr>
          <a:xfrm flipV="1">
            <a:off x="6120741" y="5871016"/>
            <a:ext cx="1484763" cy="4869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Grafik 28">
            <a:extLst>
              <a:ext uri="{FF2B5EF4-FFF2-40B4-BE49-F238E27FC236}">
                <a16:creationId xmlns:a16="http://schemas.microsoft.com/office/drawing/2014/main" id="{D0C91470-D9DF-4A8A-BED2-AE393D76FF1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9111" y="3831211"/>
            <a:ext cx="1255026" cy="1369119"/>
          </a:xfrm>
          <a:prstGeom prst="rect">
            <a:avLst/>
          </a:prstGeom>
        </p:spPr>
      </p:pic>
      <p:pic>
        <p:nvPicPr>
          <p:cNvPr id="33" name="Grafik 32">
            <a:extLst>
              <a:ext uri="{FF2B5EF4-FFF2-40B4-BE49-F238E27FC236}">
                <a16:creationId xmlns:a16="http://schemas.microsoft.com/office/drawing/2014/main" id="{8849CC19-2D6C-429D-95A6-76FCFF6044BB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2697" y="4053886"/>
            <a:ext cx="4333695" cy="2681686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36" name="Textfeld 35">
            <a:extLst>
              <a:ext uri="{FF2B5EF4-FFF2-40B4-BE49-F238E27FC236}">
                <a16:creationId xmlns:a16="http://schemas.microsoft.com/office/drawing/2014/main" id="{1A320E27-2E2E-41D9-A986-9A8358EABCD0}"/>
              </a:ext>
            </a:extLst>
          </p:cNvPr>
          <p:cNvSpPr txBox="1"/>
          <p:nvPr/>
        </p:nvSpPr>
        <p:spPr>
          <a:xfrm>
            <a:off x="7633185" y="3666478"/>
            <a:ext cx="35276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Omikron ITS-Fälle </a:t>
            </a:r>
            <a:r>
              <a:rPr lang="de-DE" sz="1200" i="1" dirty="0"/>
              <a:t>(Stand 18.1.22):   </a:t>
            </a:r>
            <a:r>
              <a:rPr lang="de-DE" b="1" i="1" dirty="0">
                <a:solidFill>
                  <a:srgbClr val="00B050"/>
                </a:solidFill>
              </a:rPr>
              <a:t>90</a:t>
            </a:r>
            <a:endParaRPr lang="de-DE" b="1" dirty="0">
              <a:solidFill>
                <a:srgbClr val="00B050"/>
              </a:solidFill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8649BEC0-50E9-4BCF-8C03-45938634719D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3114" y="500047"/>
            <a:ext cx="4490926" cy="242251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4DE3AA27-9868-4AD0-8EBC-22760808AA57}"/>
              </a:ext>
            </a:extLst>
          </p:cNvPr>
          <p:cNvCxnSpPr/>
          <p:nvPr/>
        </p:nvCxnSpPr>
        <p:spPr>
          <a:xfrm flipV="1">
            <a:off x="6538980" y="2264342"/>
            <a:ext cx="765157" cy="5025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543499B8-02FB-49FA-A140-60A31A9067F1}"/>
              </a:ext>
            </a:extLst>
          </p:cNvPr>
          <p:cNvSpPr txBox="1"/>
          <p:nvPr/>
        </p:nvSpPr>
        <p:spPr>
          <a:xfrm>
            <a:off x="7210570" y="146104"/>
            <a:ext cx="284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0-17 u. 18-29 Jährige (zoom):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66641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93" y="701445"/>
            <a:ext cx="7456087" cy="781298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9846" y="440335"/>
            <a:ext cx="4035623" cy="2576964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16EFD64A-EEEE-4678-A624-A0550508B0D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2" y="2266924"/>
            <a:ext cx="7456709" cy="4487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Breitbild</PresentationFormat>
  <Paragraphs>32</Paragraphs>
  <Slides>5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500</cp:revision>
  <dcterms:created xsi:type="dcterms:W3CDTF">2021-01-13T08:46:29Z</dcterms:created>
  <dcterms:modified xsi:type="dcterms:W3CDTF">2022-01-19T09:58:20Z</dcterms:modified>
</cp:coreProperties>
</file>