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67" r:id="rId3"/>
    <p:sldId id="269" r:id="rId4"/>
    <p:sldId id="335" r:id="rId5"/>
    <p:sldId id="331" r:id="rId6"/>
    <p:sldId id="330" r:id="rId7"/>
    <p:sldId id="323" r:id="rId8"/>
    <p:sldId id="332" r:id="rId9"/>
    <p:sldId id="283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öttcher, Sindy" initials="BS" lastIdx="4" clrIdx="0">
    <p:extLst>
      <p:ext uri="{19B8F6BF-5375-455C-9EA6-DF929625EA0E}">
        <p15:presenceInfo xmlns:p15="http://schemas.microsoft.com/office/powerpoint/2012/main" userId="Böttcher, Sin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81829" autoAdjust="0"/>
  </p:normalViewPr>
  <p:slideViewPr>
    <p:cSldViewPr>
      <p:cViewPr varScale="1">
        <p:scale>
          <a:sx n="93" d="100"/>
          <a:sy n="93" d="100"/>
        </p:scale>
        <p:origin x="24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F704B-22D3-4CA4-90E8-3FA178869C27}" type="datetimeFigureOut">
              <a:rPr lang="de-DE" smtClean="0"/>
              <a:t>19.01.2022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C9190-7944-4C17-9466-078921DDB0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51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C9190-7944-4C17-9466-078921DDB0B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94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19.01.2022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13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19.01.2022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04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19.01.2022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221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41389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49134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7374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97397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6337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660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087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25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19.01.2022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62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19.01.2022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45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19.01.2022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20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19.01.2022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14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19.01.2022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52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19.01.2022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47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19.01.2022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63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19.01.2022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51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26375-389E-46D2-BFA4-17F93A813EB4}" type="datetimeFigureOut">
              <a:rPr lang="de-DE" smtClean="0"/>
              <a:t>19.01.2022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95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082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/>
              <a:t>Testanzahl und –Kapazität</a:t>
            </a:r>
            <a:endParaRPr lang="de-DE" sz="3600" u="sng" dirty="0">
              <a:solidFill>
                <a:srgbClr val="FF0000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DA9809B-E02D-439B-9476-10C09BE34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663" y="4941168"/>
            <a:ext cx="6334125" cy="173355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03C7681-BD4B-4D4A-97DE-C54BE2BB89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1219200"/>
            <a:ext cx="8028384" cy="388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0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D94FD-597F-45BD-83B0-4F3B1B11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/>
              <a:t>Laborauslastung</a:t>
            </a:r>
            <a:br>
              <a:rPr lang="de-DE" dirty="0"/>
            </a:br>
            <a:r>
              <a:rPr lang="de-DE" sz="2200" dirty="0"/>
              <a:t>(nach Laborstandort)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2C68229-E48B-4D8B-8A3A-B7654BD8C5E3}"/>
              </a:ext>
            </a:extLst>
          </p:cNvPr>
          <p:cNvSpPr txBox="1"/>
          <p:nvPr/>
        </p:nvSpPr>
        <p:spPr>
          <a:xfrm>
            <a:off x="785758" y="6309320"/>
            <a:ext cx="7098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 In der aktuellen Woche sehr steiler Anstieg der Probenzahlen berichtet</a:t>
            </a:r>
            <a:endParaRPr lang="de-DE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C34DD933-F5E4-4540-A3C3-1459F23072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463420"/>
              </p:ext>
            </p:extLst>
          </p:nvPr>
        </p:nvGraphicFramePr>
        <p:xfrm>
          <a:off x="1323019" y="1216601"/>
          <a:ext cx="6024087" cy="4819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Acrobat Document" r:id="rId3" imgW="6857830" imgH="5486137" progId="AcroExch.Document.2017">
                  <p:embed/>
                </p:oleObj>
              </mc:Choice>
              <mc:Fallback>
                <p:oleObj name="Acrobat Document" r:id="rId3" imgW="6857830" imgH="5486137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3019" y="1216601"/>
                        <a:ext cx="6024087" cy="4819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58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46CE7-D702-40C4-8039-EB8EEB54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de-DE" dirty="0"/>
              <a:t>Aktuelle Laborsituation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DA6BA16-7B20-42A3-AC3B-A25C74E2DC14}"/>
              </a:ext>
            </a:extLst>
          </p:cNvPr>
          <p:cNvSpPr txBox="1"/>
          <p:nvPr/>
        </p:nvSpPr>
        <p:spPr>
          <a:xfrm>
            <a:off x="318356" y="1038746"/>
            <a:ext cx="85072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Diese (laufende) Woche: Labore sind am Limit!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Rückmeldung zu Priorisierung für Entlassung med. Bereich aus Isolation an Tag 7:</a:t>
            </a:r>
            <a:r>
              <a:rPr lang="de-DE" dirty="0"/>
              <a:t> Sortierung der Proben nach Priorisierung in den Laboren aufgrund der Personalsituation </a:t>
            </a:r>
            <a:r>
              <a:rPr lang="de-DE" b="1" dirty="0"/>
              <a:t>praktisch nicht umsetzbar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Rückmeldung zu Angabe eines ct-Wertes zwecks Entlassung aus Isolation: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Ct-Werte von vielen Faktoren abhängig, wie z. B. Entnahmetechnik (</a:t>
            </a:r>
            <a:r>
              <a:rPr lang="de-DE" dirty="0" err="1"/>
              <a:t>Lollitest</a:t>
            </a:r>
            <a:r>
              <a:rPr lang="de-DE" dirty="0"/>
              <a:t> vs. Popeltest vs. Rachenabstrich vs. </a:t>
            </a:r>
            <a:r>
              <a:rPr lang="de-DE" dirty="0" err="1"/>
              <a:t>Nasopharyngealabstrich</a:t>
            </a:r>
            <a:r>
              <a:rPr lang="de-DE" dirty="0"/>
              <a:t>), verwendeter Tupfer, Extraktion der Probe, verwendete Reagenzien, verwendetes Gerät, etc., so dass eine Vergleichbarkeit selbst innerhalb eines Labors durch die Verwendung verschiedener Teststrecken und </a:t>
            </a:r>
            <a:r>
              <a:rPr lang="de-DE" dirty="0" err="1"/>
              <a:t>Assays</a:t>
            </a:r>
            <a:r>
              <a:rPr lang="de-DE" dirty="0"/>
              <a:t> nicht gegeben ist.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Die meisten in Deutschland verwendeten Tests als </a:t>
            </a:r>
            <a:r>
              <a:rPr lang="de-DE" dirty="0" err="1"/>
              <a:t>qualitiative</a:t>
            </a:r>
            <a:r>
              <a:rPr lang="de-DE" dirty="0"/>
              <a:t> Tests gelabelt. Auch die RV-Zertifikate beziehen sich auf qualitative Tests.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b="1" dirty="0"/>
              <a:t>Konflikt mit den </a:t>
            </a:r>
            <a:r>
              <a:rPr lang="de-DE" b="1" dirty="0" err="1"/>
              <a:t>RiLiBÄK</a:t>
            </a:r>
            <a:endParaRPr lang="de-DE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Was ist mit Testverfahren, die auf anderen NAT-Techniken beruhen und keine ct-Wert ausgeben, z.B. das System Panther der Fa. </a:t>
            </a:r>
            <a:r>
              <a:rPr lang="de-DE" dirty="0" err="1"/>
              <a:t>Hologic</a:t>
            </a:r>
            <a:r>
              <a:rPr lang="de-DE" dirty="0"/>
              <a:t>? Sollen diese Teststrecken stillgelegt werden? </a:t>
            </a:r>
            <a:r>
              <a:rPr lang="de-DE" b="1" dirty="0"/>
              <a:t>Das hätte zur Folge, dass wir Testkapazitäten abbauen müssten!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Sortierung der Proben nach benötigtem ct-Wert in den Laboren aufgrund der Personalsituation </a:t>
            </a:r>
            <a:r>
              <a:rPr lang="de-DE" b="1" dirty="0"/>
              <a:t>praktisch nicht umsetzbar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3378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C95C10B-1755-4958-AC82-713189ED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F9FDAA6-F32F-43B0-B391-10FD335B7B45}"/>
              </a:ext>
            </a:extLst>
          </p:cNvPr>
          <p:cNvSpPr/>
          <p:nvPr/>
        </p:nvSpPr>
        <p:spPr>
          <a:xfrm>
            <a:off x="5580113" y="1371377"/>
            <a:ext cx="3600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SARS in 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 18.01.2022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43CEFDC-9F2D-4B05-8691-131E11F076BB}"/>
              </a:ext>
            </a:extLst>
          </p:cNvPr>
          <p:cNvSpPr/>
          <p:nvPr/>
        </p:nvSpPr>
        <p:spPr>
          <a:xfrm>
            <a:off x="4958928" y="4256489"/>
            <a:ext cx="1368152" cy="7872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259A908-85C1-4BA3-8669-731576A21686}"/>
              </a:ext>
            </a:extLst>
          </p:cNvPr>
          <p:cNvSpPr/>
          <p:nvPr/>
        </p:nvSpPr>
        <p:spPr>
          <a:xfrm>
            <a:off x="4958928" y="5055545"/>
            <a:ext cx="1368152" cy="7872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A82E7C-F455-48C7-B3BC-406EE0E67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4" y="0"/>
            <a:ext cx="5102156" cy="321767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B0CB03A-8C09-4ABA-9109-1E4D0EEF3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7" y="3114237"/>
            <a:ext cx="5904656" cy="373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2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048" y="2768433"/>
            <a:ext cx="3995850" cy="874368"/>
          </a:xfrm>
        </p:spPr>
        <p:txBody>
          <a:bodyPr/>
          <a:lstStyle/>
          <a:p>
            <a:r>
              <a:rPr lang="de-DE" sz="2000" dirty="0"/>
              <a:t>Wo wird getestet (SARS in ARS)</a:t>
            </a:r>
            <a:r>
              <a:rPr lang="de-DE" sz="1800" b="0" dirty="0"/>
              <a:t> - Datenstand 11.01.2022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5DFE6A9-65E9-4DBD-B1E3-DC7960996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013" y="759381"/>
            <a:ext cx="3135285" cy="199454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CDE5BDC-DE9F-4252-98B4-5E104B77C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032" y="3671814"/>
            <a:ext cx="4991472" cy="3141562"/>
          </a:xfrm>
          <a:prstGeom prst="rect">
            <a:avLst/>
          </a:prstGeom>
        </p:spPr>
      </p:pic>
      <p:sp>
        <p:nvSpPr>
          <p:cNvPr id="12" name="Titel 3">
            <a:extLst>
              <a:ext uri="{FF2B5EF4-FFF2-40B4-BE49-F238E27FC236}">
                <a16:creationId xmlns:a16="http://schemas.microsoft.com/office/drawing/2014/main" id="{DDE6DEDC-3BD5-450B-BAF2-733BC38322BA}"/>
              </a:ext>
            </a:extLst>
          </p:cNvPr>
          <p:cNvSpPr txBox="1">
            <a:spLocks/>
          </p:cNvSpPr>
          <p:nvPr/>
        </p:nvSpPr>
        <p:spPr>
          <a:xfrm>
            <a:off x="4661713" y="198543"/>
            <a:ext cx="4680520" cy="267703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3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Zeitverzug zwischen Abnahme und Testdatum -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Datenstand 18.01.22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BFEB805-411C-4501-8E26-813F5D5BB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1196752"/>
            <a:ext cx="4281488" cy="2719388"/>
          </a:xfrm>
          <a:prstGeom prst="rect">
            <a:avLst/>
          </a:prstGeom>
        </p:spPr>
      </p:pic>
      <p:sp>
        <p:nvSpPr>
          <p:cNvPr id="11" name="Titel 3">
            <a:extLst>
              <a:ext uri="{FF2B5EF4-FFF2-40B4-BE49-F238E27FC236}">
                <a16:creationId xmlns:a16="http://schemas.microsoft.com/office/drawing/2014/main" id="{F6D992EE-7E28-44A6-A666-BAFF16A6D106}"/>
              </a:ext>
            </a:extLst>
          </p:cNvPr>
          <p:cNvSpPr txBox="1">
            <a:spLocks/>
          </p:cNvSpPr>
          <p:nvPr/>
        </p:nvSpPr>
        <p:spPr>
          <a:xfrm>
            <a:off x="269363" y="169311"/>
            <a:ext cx="3366533" cy="267703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3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Testungen BL und Alter -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Datenstand 18.01.22</a:t>
            </a:r>
          </a:p>
        </p:txBody>
      </p:sp>
    </p:spTree>
    <p:extLst>
      <p:ext uri="{BB962C8B-B14F-4D97-AF65-F5344CB8AC3E}">
        <p14:creationId xmlns:p14="http://schemas.microsoft.com/office/powerpoint/2010/main" val="4093264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94B95E6-5329-4B6A-9F11-6515245BD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7234"/>
            <a:ext cx="4572000" cy="2854960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32656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18.01.2022 </a:t>
            </a:r>
            <a:br>
              <a:rPr lang="fr-FR" b="0" dirty="0"/>
            </a:br>
            <a:r>
              <a:rPr lang="de-DE" dirty="0"/>
              <a:t>Anzahl der Testungen pro 100.000 Einwohner nach Altersgruppe und 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4932128" y="2785704"/>
            <a:ext cx="4067944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Positivenanteile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Alters-gruppe und 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1" i="0" u="none" strike="noStrike" kern="1200" cap="none" spc="0" normalizeH="0" baseline="0" noProof="0" dirty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539552" y="5364711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Anzahl POSITIVE Testungen pro 100.000 Einwohner nach Altersgruppe und Woche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955791D-B005-4359-B180-4AA0537B4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5" y="1776951"/>
            <a:ext cx="4766494" cy="302499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B05A007-D999-42D2-BEB7-38AD34B13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508" y="3833008"/>
            <a:ext cx="4791804" cy="302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9A3D02B-E002-4EE9-93D2-7CE91E4CF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BCCA0B8B-8E90-458A-954C-5033870BECD3}"/>
              </a:ext>
            </a:extLst>
          </p:cNvPr>
          <p:cNvSpPr txBox="1">
            <a:spLocks/>
          </p:cNvSpPr>
          <p:nvPr/>
        </p:nvSpPr>
        <p:spPr>
          <a:xfrm>
            <a:off x="32045" y="150051"/>
            <a:ext cx="9079910" cy="87436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VOC (SARS in ARS)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- Datenstand 18.01.2022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EB382BD-03AB-465A-B4F0-62D786F1E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87235"/>
            <a:ext cx="4032448" cy="303460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CF94340-28C2-4B3A-B3DB-461DB3A3D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3427708"/>
            <a:ext cx="4792381" cy="344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65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2FBE2C4-FF5C-42C0-A954-DA845DE25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Picture">
            <a:extLst>
              <a:ext uri="{FF2B5EF4-FFF2-40B4-BE49-F238E27FC236}">
                <a16:creationId xmlns:a16="http://schemas.microsoft.com/office/drawing/2014/main" id="{05D397FC-384A-47E0-81FB-56BBF206C8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899592" y="476672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7" name="Picture">
            <a:extLst>
              <a:ext uri="{FF2B5EF4-FFF2-40B4-BE49-F238E27FC236}">
                <a16:creationId xmlns:a16="http://schemas.microsoft.com/office/drawing/2014/main" id="{08B668C3-3CCF-4D8D-B34C-DC1346D6D0B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123728" y="3717032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Bildschirmpräsentation (4:3)</PresentationFormat>
  <Paragraphs>28</Paragraphs>
  <Slides>8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Calibri</vt:lpstr>
      <vt:lpstr>ＭＳ 明朝</vt:lpstr>
      <vt:lpstr>Wingdings</vt:lpstr>
      <vt:lpstr>Larissa</vt:lpstr>
      <vt:lpstr>Office-Design</vt:lpstr>
      <vt:lpstr>Acrobat Document</vt:lpstr>
      <vt:lpstr>Testanzahl und –Kapazität</vt:lpstr>
      <vt:lpstr>Laborauslastung (nach Laborstandort)</vt:lpstr>
      <vt:lpstr>Aktuelle Laborsituation</vt:lpstr>
      <vt:lpstr>PowerPoint-Präsentation</vt:lpstr>
      <vt:lpstr>Wo wird getestet (SARS in ARS) - Datenstand 11.01.2022</vt:lpstr>
      <vt:lpstr>Datenstand 18.01.2022  Anzahl der Testungen pro 100.000 Einwohner nach Altersgruppe und Woche 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Seifried, Janna</dc:creator>
  <cp:lastModifiedBy>Eckmanns, Tim</cp:lastModifiedBy>
  <cp:revision>262</cp:revision>
  <dcterms:created xsi:type="dcterms:W3CDTF">2020-11-18T09:03:03Z</dcterms:created>
  <dcterms:modified xsi:type="dcterms:W3CDTF">2022-01-19T09:47:54Z</dcterms:modified>
</cp:coreProperties>
</file>