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98" r:id="rId3"/>
    <p:sldId id="490" r:id="rId4"/>
    <p:sldId id="805" r:id="rId5"/>
    <p:sldId id="804" r:id="rId6"/>
    <p:sldId id="806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37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0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19.01.2021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0881"/>
              </p:ext>
            </p:extLst>
          </p:nvPr>
        </p:nvGraphicFramePr>
        <p:xfrm>
          <a:off x="0" y="1488846"/>
          <a:ext cx="5235961" cy="230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83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498689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60328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487078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17311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686201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753506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10,1%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78,3%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21,2%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46,6%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50,3%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37,4%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62,4%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73,3%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02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7B951E35-6076-4697-B45D-7DB2203216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09" y="1488846"/>
            <a:ext cx="3640589" cy="26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36C54A4-74B1-4D2D-A09B-C7D1482B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30" y="710469"/>
            <a:ext cx="4026593" cy="397912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 90%, </a:t>
            </a:r>
            <a:r>
              <a:rPr lang="de-DE" dirty="0" err="1"/>
              <a:t>Seq</a:t>
            </a:r>
            <a:r>
              <a:rPr lang="de-DE" dirty="0"/>
              <a:t> 10%.)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292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 </a:t>
            </a:r>
            <a:r>
              <a:rPr lang="de-DE" b="1" dirty="0"/>
              <a:t>226.860</a:t>
            </a:r>
            <a:r>
              <a:rPr lang="de-DE" dirty="0"/>
              <a:t> (Stand: 19.01.22)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CA658F3-A8C3-4E38-87A6-F7F4BD4AD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1983"/>
              </p:ext>
            </p:extLst>
          </p:nvPr>
        </p:nvGraphicFramePr>
        <p:xfrm>
          <a:off x="405375" y="1273981"/>
          <a:ext cx="2376692" cy="2584704"/>
        </p:xfrm>
        <a:graphic>
          <a:graphicData uri="http://schemas.openxmlformats.org/drawingml/2006/table">
            <a:tbl>
              <a:tblPr/>
              <a:tblGrid>
                <a:gridCol w="671466">
                  <a:extLst>
                    <a:ext uri="{9D8B030D-6E8A-4147-A177-3AD203B41FA5}">
                      <a16:colId xmlns:a16="http://schemas.microsoft.com/office/drawing/2014/main" val="543114123"/>
                    </a:ext>
                  </a:extLst>
                </a:gridCol>
                <a:gridCol w="516880">
                  <a:extLst>
                    <a:ext uri="{9D8B030D-6E8A-4147-A177-3AD203B41FA5}">
                      <a16:colId xmlns:a16="http://schemas.microsoft.com/office/drawing/2014/main" val="1182498498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96729729"/>
                    </a:ext>
                  </a:extLst>
                </a:gridCol>
                <a:gridCol w="594173">
                  <a:extLst>
                    <a:ext uri="{9D8B030D-6E8A-4147-A177-3AD203B41FA5}">
                      <a16:colId xmlns:a16="http://schemas.microsoft.com/office/drawing/2014/main" val="2753931128"/>
                    </a:ext>
                  </a:extLst>
                </a:gridCol>
              </a:tblGrid>
              <a:tr h="277363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MW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Anzahl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Änderung zum Vortag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 err="1">
                          <a:effectLst/>
                        </a:rPr>
                        <a:t>Infek</a:t>
                      </a:r>
                      <a:r>
                        <a:rPr lang="de-DE" sz="900" dirty="0">
                          <a:effectLst/>
                        </a:rPr>
                        <a:t>. pro 100.000 EW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8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2021-W46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67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4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2021-W47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98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0831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2021-W48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288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0.3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6195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2021-W49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913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0917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2021-W50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3744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4.5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26697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2021-W51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10933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+28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13.1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16639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2021-W52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34036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+178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40.9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47438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2022-W01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77832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+825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93.6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5508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2022-W02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88362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+10899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106.3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2212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 i="1">
                          <a:effectLst/>
                        </a:rPr>
                        <a:t>2022-W03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i="1">
                          <a:effectLst/>
                        </a:rPr>
                        <a:t>10587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i="1">
                          <a:effectLst/>
                        </a:rPr>
                        <a:t>+7859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i="1" dirty="0">
                          <a:effectLst/>
                        </a:rPr>
                        <a:t>12.7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59232"/>
                  </a:ext>
                </a:extLst>
              </a:tr>
            </a:tbl>
          </a:graphicData>
        </a:graphic>
      </p:graphicFrame>
      <p:pic>
        <p:nvPicPr>
          <p:cNvPr id="2050" name="Picture 2" descr="Abbildung 1: Anzahl der übermittelten Fälle pro Meldewoche. Der graue Bereich markiert den Zeitraum mit besonders großer Unsicherheit. Für diesen Bereich wird mit einer hohen Anzahl an Neu- und Nachmeldungen gerechnet.">
            <a:extLst>
              <a:ext uri="{FF2B5EF4-FFF2-40B4-BE49-F238E27FC236}">
                <a16:creationId xmlns:a16="http://schemas.microsoft.com/office/drawing/2014/main" id="{B7D9C624-AF24-40C9-AE92-5F299BD7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45" y="2298819"/>
            <a:ext cx="2311254" cy="23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5B2F67D7-690D-42BA-A66E-9F7A965A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1" y="2569918"/>
            <a:ext cx="2525702" cy="25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310D8E-05FD-4744-9B97-42D613E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75C804-E05E-44CC-9C8A-81DE12F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A452FB-E900-401C-BDC6-92DC832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1313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 (19.01.2022)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8500EC8-D4DF-4FB3-A1D7-93CD4ADAE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50394"/>
              </p:ext>
            </p:extLst>
          </p:nvPr>
        </p:nvGraphicFramePr>
        <p:xfrm>
          <a:off x="407169" y="998911"/>
          <a:ext cx="4744719" cy="10972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55039">
                  <a:extLst>
                    <a:ext uri="{9D8B030D-6E8A-4147-A177-3AD203B41FA5}">
                      <a16:colId xmlns:a16="http://schemas.microsoft.com/office/drawing/2014/main" val="246556614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194007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3954401386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9518403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088763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2448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8651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0 - 4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5 - 14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15 - 34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35 - 59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60 - 79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80+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4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Fälle (gesamt)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6222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28368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97436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75718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15566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3418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7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Hospitalisiert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69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64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522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519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465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403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76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Verstorben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70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4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Reinfektionen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501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2428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1473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161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29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435939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868ED00-26A0-4935-83F0-96FCAB81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34894"/>
              </p:ext>
            </p:extLst>
          </p:nvPr>
        </p:nvGraphicFramePr>
        <p:xfrm>
          <a:off x="365760" y="2916500"/>
          <a:ext cx="3456172" cy="1257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78171">
                  <a:extLst>
                    <a:ext uri="{9D8B030D-6E8A-4147-A177-3AD203B41FA5}">
                      <a16:colId xmlns:a16="http://schemas.microsoft.com/office/drawing/2014/main" val="20588470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8066725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1565309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 b="1" dirty="0">
                          <a:effectLst/>
                        </a:rPr>
                        <a:t>Impfkategorie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Anzahl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Anteil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4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Nicht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26140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27.1%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78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Unvollständig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10881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11.3%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2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Vollständig geimpft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36922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38.2%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16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Auffrischimpfung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22659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effectLst/>
                        </a:rPr>
                        <a:t>23.5%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88734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4B2CFAE-A004-499B-9813-77483AFCF385}"/>
              </a:ext>
            </a:extLst>
          </p:cNvPr>
          <p:cNvSpPr txBox="1"/>
          <p:nvPr/>
        </p:nvSpPr>
        <p:spPr>
          <a:xfrm>
            <a:off x="364835" y="4193681"/>
            <a:ext cx="3382657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de-DE" sz="900" dirty="0"/>
              <a:t>Für 43% der Omikron-Fälle lagen Informationen zum Impfstatus vor.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30B141-4A6E-4F27-828D-65E90B7D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718939"/>
            <a:ext cx="2693237" cy="26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3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</a:t>
            </a:r>
            <a:br>
              <a:rPr lang="de-DE" dirty="0"/>
            </a:br>
            <a:r>
              <a:rPr lang="de-DE" dirty="0"/>
              <a:t>Anstieg des Anteil in der Stichprobe (</a:t>
            </a:r>
            <a:r>
              <a:rPr lang="de-DE" dirty="0" err="1"/>
              <a:t>Genomseq</a:t>
            </a:r>
            <a:r>
              <a:rPr lang="de-DE" dirty="0"/>
              <a:t>.) (19-01-2022)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55CF22-B28E-40C2-96CC-713564DF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77" y="2046334"/>
            <a:ext cx="5677523" cy="30971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11B5E6-D1A0-4DED-8A71-D114A7606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25"/>
          <a:stretch/>
        </p:blipFill>
        <p:spPr>
          <a:xfrm>
            <a:off x="194497" y="989810"/>
            <a:ext cx="3870963" cy="187373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8068847-2BD6-4E7F-AE94-8EE98AD18B61}"/>
              </a:ext>
            </a:extLst>
          </p:cNvPr>
          <p:cNvSpPr/>
          <p:nvPr/>
        </p:nvSpPr>
        <p:spPr>
          <a:xfrm>
            <a:off x="605049" y="1465874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latin typeface="ArialMT"/>
              </a:rPr>
              <a:t>12.01.2021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D30CE3-ED89-4632-860D-CDBACBD1D483}"/>
              </a:ext>
            </a:extLst>
          </p:cNvPr>
          <p:cNvSpPr/>
          <p:nvPr/>
        </p:nvSpPr>
        <p:spPr>
          <a:xfrm>
            <a:off x="0" y="3199849"/>
            <a:ext cx="35523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Abweichung zur gemeldeten 7-Tages-Inzidenz wird größer, mögliche Ursachen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sz="1200" dirty="0"/>
              <a:t>Ansteigender Trend schwächt sich ab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sz="1200" dirty="0"/>
              <a:t>Meldeverzug erhöht sich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dirty="0"/>
              <a:t> weniger Infektionen erfasst als erwartet.</a:t>
            </a:r>
          </a:p>
          <a:p>
            <a:endParaRPr lang="de-DE" sz="1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433AA3-3B61-41C6-9D70-3CE16AC4831D}"/>
              </a:ext>
            </a:extLst>
          </p:cNvPr>
          <p:cNvSpPr/>
          <p:nvPr/>
        </p:nvSpPr>
        <p:spPr>
          <a:xfrm>
            <a:off x="4487412" y="2308597"/>
            <a:ext cx="8611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latin typeface="ArialMT"/>
              </a:rPr>
              <a:t>19.01.2021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F4D719-7C4A-464F-94DF-AEA271C6A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Weiterhin geringer Anteil von BA.2 (1,7%) unter Omikron-Nachweisen in Stichprobe, aber ansteigend (Vorwoche: 1,1%)</a:t>
            </a:r>
          </a:p>
          <a:p>
            <a:r>
              <a:rPr lang="de-DE" dirty="0"/>
              <a:t>Dominanz von Omikron in allen Erhebungssystemen sichtbar</a:t>
            </a:r>
          </a:p>
          <a:p>
            <a:r>
              <a:rPr lang="de-DE" dirty="0"/>
              <a:t>Kapazität von </a:t>
            </a:r>
            <a:r>
              <a:rPr lang="de-DE" dirty="0" err="1"/>
              <a:t>var</a:t>
            </a:r>
            <a:r>
              <a:rPr lang="de-DE" dirty="0"/>
              <a:t>.-spez. PCR-Testungen sollte für SARS-CoV-2 Nachweise genutzt werden.</a:t>
            </a:r>
          </a:p>
          <a:p>
            <a:endParaRPr lang="de-DE" dirty="0"/>
          </a:p>
          <a:p>
            <a:r>
              <a:rPr lang="de-DE" dirty="0"/>
              <a:t>Info: Einstellung der Tägliche Übersicht zu Omikron-Fällen zum 22.01.2022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E052A-D1D4-4078-BE5D-88DA1B29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D82BC-839E-4E9F-99B1-73C3F34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7233D4-B328-4FD0-A122-30833B13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43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Bildschirmpräsentation (16:9)</PresentationFormat>
  <Paragraphs>186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ArialMT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 90%, Seq 10%.)</vt:lpstr>
      <vt:lpstr>Beschreibung der übermittelten Fälle (19.01.2022)</vt:lpstr>
      <vt:lpstr>Modell:  Anstieg des Anteil in der Stichprobe (Genomseq.) (19-01-2022)</vt:lpstr>
      <vt:lpstr>Fazit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850</cp:revision>
  <dcterms:created xsi:type="dcterms:W3CDTF">2015-11-02T12:29:13Z</dcterms:created>
  <dcterms:modified xsi:type="dcterms:W3CDTF">2022-01-19T09:54:00Z</dcterms:modified>
</cp:coreProperties>
</file>