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88" r:id="rId3"/>
    <p:sldId id="578" r:id="rId4"/>
    <p:sldId id="1011" r:id="rId5"/>
    <p:sldId id="655" r:id="rId6"/>
    <p:sldId id="656" r:id="rId7"/>
    <p:sldId id="1012" r:id="rId8"/>
    <p:sldId id="662" r:id="rId9"/>
    <p:sldId id="657" r:id="rId10"/>
    <p:sldId id="667" r:id="rId11"/>
    <p:sldId id="638" r:id="rId12"/>
    <p:sldId id="1013" r:id="rId13"/>
    <p:sldId id="1014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0319" autoAdjust="0"/>
  </p:normalViewPr>
  <p:slideViewPr>
    <p:cSldViewPr snapToGrid="0" snapToObjects="1">
      <p:cViewPr varScale="1">
        <p:scale>
          <a:sx n="54" d="100"/>
          <a:sy n="54" d="100"/>
        </p:scale>
        <p:origin x="1548" y="5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="0" u="none" dirty="0"/>
              <a:t>Ausbruchshäufigkeit nimmt in beiden Settings wieder zu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Rückgang des Anteils der Kinder (Kita AG 0-5; Schule AG 6-10) liegt wahrscheinlich an den Feiertagen.</a:t>
            </a:r>
          </a:p>
          <a:p>
            <a:pPr marL="171450" indent="-171450">
              <a:buFontTx/>
              <a:buChar char="-"/>
            </a:pPr>
            <a:endParaRPr lang="de-DE" b="0" u="non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Ausbruchsgröße war im Dez bei Kitas etwas höher (</a:t>
            </a:r>
            <a:r>
              <a:rPr lang="de-DE" dirty="0" err="1"/>
              <a:t>mean</a:t>
            </a:r>
            <a:r>
              <a:rPr lang="de-DE" dirty="0"/>
              <a:t>=6; median=4) als bei Schulen (</a:t>
            </a:r>
            <a:r>
              <a:rPr lang="de-DE" dirty="0" err="1"/>
              <a:t>mean</a:t>
            </a:r>
            <a:r>
              <a:rPr lang="de-DE" dirty="0"/>
              <a:t>=4; median=3)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von KW 1 zur KW 2 gestiegen 3,2 % (Vorwoche: 2,6 %)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KW 2: Bei Erwachsenen Niveau des Vorjahres, bei Kindern deutlich über Vorjahresniveau; bei Erwachsenen deutlich unter den Werten vor der Pandemie, bei Kindern z.T. ähnliche Werte in den Vorjahren vor der Pandemie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leicht gesunken: in KW 2: 1008 (Vorwoche: 1094)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aber niedriger als die anderen Vorjahre.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highlight>
                  <a:srgbClr val="FFFFFF"/>
                </a:highlight>
              </a:rPr>
              <a:t>Werte in vier der fünf Altersgruppen gesunken, Ausnahme: 5- bis 14-Jährige.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highlight>
                  <a:srgbClr val="FFFFFF"/>
                </a:highlight>
              </a:rPr>
              <a:t>Regionale (BL) Unterschiede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KW 2/2022 unter vor-pandemischen Niveau; bisher nur sporadische Influenza-Fälle (2-6 pro Woche über alle Altersgruppen)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in AG ab 15 Jahre,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Anstieg in AG 5-14 Jahre, stabil in AG 0-4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weitestgehend stabil im Vergleich zur Vorwoche in den einzelnen Altersgruppen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gesunken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KW 2/2022 unter vor-pandemischen Niveau; bisher nur sporadische Influenza-Fälle (2-6 pro Woche über alle Altersgruppen)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in AG ab 15 Jahre,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Anstieg in AG 5-14 Jahre, stabil in AG 0-4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Anteil COVID-19 weitestgehend stabil im Vergleich zur Vorwoche in den einzelnen Altersgruppen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Etwas gesunken, Wert für KW 2/2022: 4,7 /100.000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 in den vergangenen Wochen sowohl in Meldedaten als auch ICOSARI höher als in vorherigen Wellen (KW 2/2022: 3,5 COVID-SARI je 100T);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0-4 aktuell etwas bessere Übereinstimmung im Vergleich zu früheren Wellen (mehr schwer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symptomatische Kleinkinder mit COVID-19)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Deutlicher Rückgang insbesondere in AG 80+ (Wert: 8,5 je 100T, 80+: 12,8 je 100T)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Nur leichter Rückgang in den AG 35-59 Jahre, aber noch nicht wieder auf Normalniveau, weiterhin höheres Aufkommen an Intensivpatienten als üblich;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43% (KW 1: 44%)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64% (KW 1: 71%)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>
                <a:highlight>
                  <a:srgbClr val="FFFF00"/>
                </a:highlight>
              </a:rPr>
            </a:br>
            <a:r>
              <a:rPr lang="de-DE" sz="1800" b="0"/>
              <a:t>Datenstand </a:t>
            </a:r>
            <a:r>
              <a:rPr lang="de-DE" sz="1800" b="0" dirty="0"/>
              <a:t>18.1.2022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6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44 - KW 2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45 - KW 1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6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6" cy="21183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(n=6.223), letzten 4 Wo = 252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519185" y="3607122"/>
            <a:ext cx="603060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in Schulen (n=9.626), letzten 4 Wo = 293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DA0EE53-F412-40A4-AFE5-BE08F3624B7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b="8954"/>
          <a:stretch/>
        </p:blipFill>
        <p:spPr bwMode="auto">
          <a:xfrm>
            <a:off x="336550" y="712857"/>
            <a:ext cx="5727700" cy="2807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615467-950B-4386-91AC-833AFD16881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110" b="7939"/>
          <a:stretch/>
        </p:blipFill>
        <p:spPr bwMode="auto">
          <a:xfrm>
            <a:off x="2439025" y="3945676"/>
            <a:ext cx="5704205" cy="2767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506" y="6624740"/>
            <a:ext cx="1818207" cy="153837"/>
          </a:xfrm>
        </p:spPr>
        <p:txBody>
          <a:bodyPr/>
          <a:lstStyle/>
          <a:p>
            <a:r>
              <a:rPr lang="de-DE" dirty="0"/>
              <a:t>19.01.2022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591518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C0707D-C153-47D1-BA59-23D67A9F7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27" y="865548"/>
            <a:ext cx="8401016" cy="2755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4753E0-79D8-4FCF-A7BF-A99408A86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09" y="540038"/>
            <a:ext cx="2122806" cy="12759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43C8529-51EA-4EB7-9A3D-99779C329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52" y="1069594"/>
            <a:ext cx="2122806" cy="12759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B765534-480F-4274-B686-8DAC123546DE}"/>
              </a:ext>
            </a:extLst>
          </p:cNvPr>
          <p:cNvSpPr txBox="1"/>
          <p:nvPr/>
        </p:nvSpPr>
        <p:spPr>
          <a:xfrm>
            <a:off x="369761" y="333962"/>
            <a:ext cx="383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KW 2 2022 : 143 Einsendungen aus 49 Arztpraxen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9C9A6F8-4E0D-484F-B19D-CFFE7DEA2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30" y="3690481"/>
            <a:ext cx="8413209" cy="27556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29F7970-4755-4B9E-9016-1F3DF7FA9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380" y="4340294"/>
            <a:ext cx="2194750" cy="13229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1304172-49EE-4981-AE19-4A47FC974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2127" y="3946689"/>
            <a:ext cx="2408129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4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663602"/>
            <a:ext cx="1860421" cy="194397"/>
          </a:xfrm>
        </p:spPr>
        <p:txBody>
          <a:bodyPr/>
          <a:lstStyle/>
          <a:p>
            <a:r>
              <a:rPr lang="de-DE" dirty="0"/>
              <a:t>19.01.2022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651768"/>
            <a:ext cx="5243070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421" y="6650324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CA584F8-4326-43DB-A30E-B606806BFCD5}"/>
              </a:ext>
            </a:extLst>
          </p:cNvPr>
          <p:cNvSpPr txBox="1"/>
          <p:nvPr/>
        </p:nvSpPr>
        <p:spPr>
          <a:xfrm>
            <a:off x="7427977" y="5306148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DB3CF30-A6D5-4D95-AE9B-031AA35DD620}"/>
              </a:ext>
            </a:extLst>
          </p:cNvPr>
          <p:cNvSpPr txBox="1"/>
          <p:nvPr/>
        </p:nvSpPr>
        <p:spPr>
          <a:xfrm>
            <a:off x="5734757" y="1004280"/>
            <a:ext cx="2208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HKU1, OC43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D4E848-CB11-4645-8B7E-5AA8FDCD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54" y="3671600"/>
            <a:ext cx="8300234" cy="209944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96E93A9-C7C7-46D1-810E-AC4DCB61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10" y="1463236"/>
            <a:ext cx="8304878" cy="20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8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9" y="929926"/>
            <a:ext cx="33148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2. KW 2022 bei 3.200 ARE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ca. </a:t>
            </a:r>
            <a:r>
              <a:rPr lang="de-DE" b="1" dirty="0"/>
              <a:t>2,7 Millionen ARE in D, </a:t>
            </a:r>
            <a:r>
              <a:rPr lang="de-DE" b="1" dirty="0" err="1"/>
              <a:t>unab</a:t>
            </a:r>
            <a:r>
              <a:rPr lang="de-DE" b="1" dirty="0"/>
              <a:t>-hängig von einem Arztbesuch</a:t>
            </a:r>
            <a:br>
              <a:rPr lang="de-DE" b="1" dirty="0"/>
            </a:br>
            <a:r>
              <a:rPr lang="de-DE" dirty="0"/>
              <a:t>(1. KW: ca. 2,2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314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1. KW 2022:</a:t>
            </a:r>
          </a:p>
          <a:p>
            <a:r>
              <a:rPr lang="de-DE" dirty="0"/>
              <a:t>Bei den Kindern: deutlicher Anstieg der ARE-Rate</a:t>
            </a:r>
          </a:p>
          <a:p>
            <a:r>
              <a:rPr lang="de-DE" dirty="0"/>
              <a:t>Bei den Erwachsenen: stabile ARE-Rate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29AAC40-D3EA-4D44-A841-F318BE635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3" t="2523" r="1860" b="18451"/>
          <a:stretch/>
        </p:blipFill>
        <p:spPr>
          <a:xfrm>
            <a:off x="314754" y="882234"/>
            <a:ext cx="4500000" cy="27254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43" y="952430"/>
            <a:ext cx="1031980" cy="749888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7A2DF9C-7EC8-4384-9432-8EE63276C9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3" t="2523" r="1473" b="17420"/>
          <a:stretch/>
        </p:blipFill>
        <p:spPr>
          <a:xfrm>
            <a:off x="373083" y="3706418"/>
            <a:ext cx="4500000" cy="27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F37A33-3E87-4737-8E91-8BACB2E1357A}"/>
              </a:ext>
            </a:extLst>
          </p:cNvPr>
          <p:cNvSpPr txBox="1"/>
          <p:nvPr/>
        </p:nvSpPr>
        <p:spPr>
          <a:xfrm>
            <a:off x="5755324" y="1357568"/>
            <a:ext cx="308591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KW 2022: höher als letztes Jahr, aber niedriger als die Jahre vor der Pandemie</a:t>
            </a:r>
          </a:p>
          <a:p>
            <a:br>
              <a:rPr lang="de-DE" sz="900" dirty="0"/>
            </a:br>
            <a:r>
              <a:rPr lang="de-DE" dirty="0"/>
              <a:t>Rund 1.000 Arzt­konsul­ta­tionen wegen ARE pro 100.000 EW </a:t>
            </a:r>
            <a:r>
              <a:rPr lang="de-DE" b="1" dirty="0"/>
              <a:t>(=ca. 830.000 Arzt­besuche wegen ARE in 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296" y="3922714"/>
            <a:ext cx="5399998" cy="2699999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525704" y="4039296"/>
            <a:ext cx="3277369" cy="227754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SEED</a:t>
            </a:r>
            <a:r>
              <a:rPr lang="de-DE" sz="2200" b="1" baseline="30000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2. KW 2022</a:t>
            </a:r>
          </a:p>
          <a:p>
            <a:pPr>
              <a:spcBef>
                <a:spcPct val="0"/>
              </a:spcBef>
            </a:pPr>
            <a:endParaRPr lang="de-DE" dirty="0">
              <a:latin typeface="+mj-lt"/>
              <a:ea typeface="+mj-ea"/>
              <a:cs typeface="+mj-cs"/>
            </a:endParaRPr>
          </a:p>
          <a:p>
            <a:r>
              <a:rPr lang="de-DE" dirty="0"/>
              <a:t>Rund 178 Arzt­besuche ARE mit COVID-Diagnose /100.000 EW (=</a:t>
            </a:r>
            <a:r>
              <a:rPr lang="de-DE" b="1" dirty="0"/>
              <a:t>Gesamtzahl von rund 148.400</a:t>
            </a:r>
          </a:p>
          <a:p>
            <a:r>
              <a:rPr lang="de-DE" b="1" dirty="0"/>
              <a:t> ARE-COVID-Arzt­besuchen in D)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8EF6D9D-0D25-4B7F-A45B-70ECEA12F83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" t="30368" r="1332" b="2385"/>
          <a:stretch/>
        </p:blipFill>
        <p:spPr bwMode="auto">
          <a:xfrm>
            <a:off x="293574" y="1319588"/>
            <a:ext cx="5399405" cy="2390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3" y="1055280"/>
            <a:ext cx="4248000" cy="2124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3" y="2888816"/>
            <a:ext cx="4248000" cy="2124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183" y="4722440"/>
            <a:ext cx="4248000" cy="2124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82" y="1055280"/>
            <a:ext cx="4248000" cy="2124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82" y="2888816"/>
            <a:ext cx="4248000" cy="2124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82" y="4722440"/>
            <a:ext cx="4248000" cy="2124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2. KW 2022</a:t>
            </a:r>
          </a:p>
        </p:txBody>
      </p:sp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303813" y="1255920"/>
            <a:ext cx="115752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10 % RSV, 10%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451568" y="1195551"/>
            <a:ext cx="155711" cy="51708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66 %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529423" y="4997149"/>
            <a:ext cx="135375" cy="49600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29969" y="46696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31 %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451568" y="3102014"/>
            <a:ext cx="155711" cy="51569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55 %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11.1.2022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94"/>
          <a:stretch/>
        </p:blipFill>
        <p:spPr>
          <a:xfrm>
            <a:off x="0" y="3030104"/>
            <a:ext cx="9144000" cy="334694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4" y="753707"/>
            <a:ext cx="5853467" cy="234138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7" y="934892"/>
            <a:ext cx="311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rgbClr val="006EC7"/>
                </a:solidFill>
              </a:rPr>
              <a:t>Gesamt:</a:t>
            </a:r>
            <a:r>
              <a:rPr lang="de-DE" dirty="0">
                <a:solidFill>
                  <a:srgbClr val="006EC7"/>
                </a:solidFill>
              </a:rPr>
              <a:t> </a:t>
            </a:r>
          </a:p>
          <a:p>
            <a:r>
              <a:rPr lang="de-DE" b="1" dirty="0">
                <a:solidFill>
                  <a:srgbClr val="006EC7"/>
                </a:solidFill>
              </a:rPr>
              <a:t>4,7 COVID-SARI pro 100.000</a:t>
            </a:r>
          </a:p>
          <a:p>
            <a:endParaRPr lang="de-DE" dirty="0"/>
          </a:p>
          <a:p>
            <a:r>
              <a:rPr lang="de-DE" dirty="0">
                <a:solidFill>
                  <a:srgbClr val="006EC7"/>
                </a:solidFill>
              </a:rPr>
              <a:t>Entspricht ca. </a:t>
            </a:r>
            <a:r>
              <a:rPr lang="de-DE" b="1" dirty="0">
                <a:solidFill>
                  <a:srgbClr val="006EC7"/>
                </a:solidFill>
              </a:rPr>
              <a:t>3.900</a:t>
            </a:r>
            <a:r>
              <a:rPr lang="de-DE" dirty="0">
                <a:solidFill>
                  <a:srgbClr val="006EC7"/>
                </a:solidFill>
              </a:rPr>
              <a:t> neuen Krankenhausaufnahmen wegen COVID-SARI in 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399194" y="1361048"/>
            <a:ext cx="271815" cy="44585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392203" y="98631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399193" y="3201431"/>
            <a:ext cx="271816" cy="487321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364886" y="2903398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86 % COVID-19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0" y="3967406"/>
            <a:ext cx="7690562" cy="281987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5" y="661003"/>
            <a:ext cx="7690562" cy="281987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2.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25636" y="159048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43%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1" y="1771882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588379" y="442719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882466" y="4609261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Bildschirmpräsentation (4:3)</PresentationFormat>
  <Paragraphs>132</Paragraphs>
  <Slides>13</Slides>
  <Notes>11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18.1.2022</vt:lpstr>
      <vt:lpstr>GrippeWeb bis zur 2. KW 2022 </vt:lpstr>
      <vt:lpstr>Arbeitsgemeinschaft Influenza ARE-Konsultationen / 100.000 Einwohner bis zur 2. KW 2022</vt:lpstr>
      <vt:lpstr>SEEDARE – ARE mit COVID-19 Konsultationen in Altersgruppen bis zur 2.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(n=6.223), letzten 4 Wo = 252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2932</cp:revision>
  <cp:lastPrinted>2020-05-13T06:04:10Z</cp:lastPrinted>
  <dcterms:created xsi:type="dcterms:W3CDTF">2015-11-02T12:29:13Z</dcterms:created>
  <dcterms:modified xsi:type="dcterms:W3CDTF">2022-01-19T09:54:40Z</dcterms:modified>
</cp:coreProperties>
</file>