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760" r:id="rId3"/>
    <p:sldId id="729" r:id="rId4"/>
    <p:sldId id="764" r:id="rId5"/>
    <p:sldId id="765" r:id="rId6"/>
    <p:sldId id="767" r:id="rId7"/>
    <p:sldId id="763" r:id="rId8"/>
    <p:sldId id="768" r:id="rId9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0426" autoAdjust="0"/>
  </p:normalViewPr>
  <p:slideViewPr>
    <p:cSldViewPr snapToGrid="0" snapToObjects="1">
      <p:cViewPr varScale="1">
        <p:scale>
          <a:sx n="156" d="100"/>
          <a:sy n="156" d="100"/>
        </p:scale>
        <p:origin x="18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26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173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05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535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69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1658598"/>
            <a:ext cx="4504844" cy="1265345"/>
          </a:xfrm>
        </p:spPr>
        <p:txBody>
          <a:bodyPr/>
          <a:lstStyle/>
          <a:p>
            <a:r>
              <a:rPr lang="en-US" sz="2000" dirty="0"/>
              <a:t>Comparative effectiveness of contact tracing interventions in the context of the COVID-19 pandemic: a systematic review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21E47D-844B-4BFD-B6A4-759E6CC5A8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35997" y="3078247"/>
            <a:ext cx="4503737" cy="593476"/>
          </a:xfrm>
        </p:spPr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4" name="Textplatzhalter 10">
            <a:extLst>
              <a:ext uri="{FF2B5EF4-FFF2-40B4-BE49-F238E27FC236}">
                <a16:creationId xmlns:a16="http://schemas.microsoft.com/office/drawing/2014/main" id="{E7718D67-AACB-40DA-8E15-BACE0A54A78D}"/>
              </a:ext>
            </a:extLst>
          </p:cNvPr>
          <p:cNvSpPr txBox="1">
            <a:spLocks/>
          </p:cNvSpPr>
          <p:nvPr/>
        </p:nvSpPr>
        <p:spPr>
          <a:xfrm>
            <a:off x="3935997" y="3559138"/>
            <a:ext cx="4503737" cy="741702"/>
          </a:xfrm>
          <a:prstGeom prst="rect">
            <a:avLst/>
          </a:prstGeom>
        </p:spPr>
        <p:txBody>
          <a:bodyPr vert="horz" lIns="252000" tIns="108000" rIns="252000" bIns="144000" rtlCol="0" anchor="b" anchorCtr="0">
            <a:noAutofit/>
          </a:bodyPr>
          <a:lstStyle>
            <a:lvl1pPr marL="0" indent="0" algn="l" defTabSz="457200" rtl="0" eaLnBrk="1" latinLnBrk="0" hangingPunct="1">
              <a:lnSpc>
                <a:spcPts val="2200"/>
              </a:lnSpc>
              <a:spcBef>
                <a:spcPts val="0"/>
              </a:spcBef>
              <a:buClr>
                <a:srgbClr val="045AA6"/>
              </a:buClr>
              <a:buFont typeface="Wingdings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Francisco Pozo-Martin, ZIG2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78CE57C-0EBE-46F7-BCCE-085BDC8F54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2346299"/>
            <a:ext cx="8291268" cy="196456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1600" dirty="0" err="1"/>
              <a:t>Systematic</a:t>
            </a:r>
            <a:r>
              <a:rPr lang="de-DE" sz="1600" dirty="0"/>
              <a:t> review of </a:t>
            </a:r>
            <a:r>
              <a:rPr lang="de-DE" sz="1600" dirty="0" err="1"/>
              <a:t>published</a:t>
            </a:r>
            <a:r>
              <a:rPr lang="de-DE" sz="1600" dirty="0"/>
              <a:t> and </a:t>
            </a:r>
            <a:r>
              <a:rPr lang="de-DE" sz="1600" dirty="0" err="1"/>
              <a:t>unpublished</a:t>
            </a:r>
            <a:r>
              <a:rPr lang="de-DE" sz="1600" dirty="0"/>
              <a:t> </a:t>
            </a:r>
            <a:r>
              <a:rPr lang="de-DE" sz="1600" dirty="0" err="1"/>
              <a:t>literature</a:t>
            </a:r>
            <a:r>
              <a:rPr lang="de-DE" sz="1600" dirty="0"/>
              <a:t> (EMBASE/ MEDLINE/ </a:t>
            </a:r>
            <a:r>
              <a:rPr lang="de-DE" sz="1600" dirty="0" err="1"/>
              <a:t>medRxiv</a:t>
            </a:r>
            <a:r>
              <a:rPr lang="de-DE" sz="1600" dirty="0"/>
              <a:t>) </a:t>
            </a:r>
            <a:r>
              <a:rPr lang="de-DE" sz="1600" dirty="0" err="1"/>
              <a:t>until</a:t>
            </a:r>
            <a:r>
              <a:rPr lang="de-DE" sz="1600" dirty="0"/>
              <a:t> </a:t>
            </a:r>
            <a:r>
              <a:rPr lang="de-DE" sz="1600" dirty="0" err="1"/>
              <a:t>July</a:t>
            </a:r>
            <a:r>
              <a:rPr lang="de-DE" sz="1600" dirty="0"/>
              <a:t> 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err="1"/>
              <a:t>Inclusion</a:t>
            </a:r>
            <a:r>
              <a:rPr lang="de-DE" sz="1600" dirty="0"/>
              <a:t> </a:t>
            </a:r>
            <a:r>
              <a:rPr lang="de-DE" sz="1600" dirty="0" err="1"/>
              <a:t>criteria</a:t>
            </a:r>
            <a:r>
              <a:rPr lang="de-DE" sz="1600" dirty="0"/>
              <a:t>:</a:t>
            </a:r>
          </a:p>
          <a:p>
            <a:pPr marL="0" indent="0">
              <a:buNone/>
            </a:pPr>
            <a:r>
              <a:rPr lang="de-DE" sz="1600" dirty="0"/>
              <a:t>		1) </a:t>
            </a:r>
            <a:r>
              <a:rPr lang="de-DE" sz="1600" dirty="0" err="1"/>
              <a:t>Empirical</a:t>
            </a:r>
            <a:r>
              <a:rPr lang="de-DE" sz="1600" dirty="0"/>
              <a:t> (i.e. </a:t>
            </a:r>
            <a:r>
              <a:rPr lang="de-DE" sz="1600" dirty="0" err="1"/>
              <a:t>observational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interventional) and </a:t>
            </a:r>
            <a:r>
              <a:rPr lang="de-DE" sz="1600" dirty="0" err="1"/>
              <a:t>mathematical</a:t>
            </a:r>
            <a:r>
              <a:rPr lang="de-DE" sz="1600" dirty="0"/>
              <a:t> </a:t>
            </a:r>
            <a:r>
              <a:rPr lang="de-DE" sz="1600" dirty="0" err="1"/>
              <a:t>modelling</a:t>
            </a:r>
            <a:r>
              <a:rPr lang="de-DE" sz="1600" dirty="0"/>
              <a:t> </a:t>
            </a:r>
            <a:r>
              <a:rPr lang="de-DE" sz="1600" dirty="0" err="1"/>
              <a:t>studies</a:t>
            </a:r>
            <a:r>
              <a:rPr lang="de-DE" sz="1600" dirty="0"/>
              <a:t> 					</a:t>
            </a:r>
            <a:r>
              <a:rPr lang="de-DE" sz="1600" dirty="0" err="1"/>
              <a:t>evaluating</a:t>
            </a:r>
            <a:r>
              <a:rPr lang="de-DE" sz="1600" dirty="0"/>
              <a:t> </a:t>
            </a:r>
            <a:r>
              <a:rPr lang="de-DE" sz="1600" dirty="0" err="1"/>
              <a:t>health</a:t>
            </a:r>
            <a:r>
              <a:rPr lang="de-DE" sz="1600" dirty="0"/>
              <a:t> </a:t>
            </a:r>
            <a:r>
              <a:rPr lang="de-DE" sz="1600" dirty="0" err="1"/>
              <a:t>outcomes</a:t>
            </a:r>
            <a:r>
              <a:rPr lang="de-DE" sz="1600" dirty="0"/>
              <a:t> 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600" dirty="0"/>
              <a:t>		2) Any </a:t>
            </a:r>
            <a:r>
              <a:rPr lang="de-DE" sz="1600" dirty="0" err="1"/>
              <a:t>study</a:t>
            </a:r>
            <a:r>
              <a:rPr lang="de-DE" sz="1600" dirty="0"/>
              <a:t> </a:t>
            </a:r>
            <a:r>
              <a:rPr lang="de-DE" sz="1600" dirty="0" err="1"/>
              <a:t>comparing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of </a:t>
            </a:r>
            <a:r>
              <a:rPr lang="de-DE" sz="1600" dirty="0" err="1"/>
              <a:t>two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</a:t>
            </a:r>
            <a:r>
              <a:rPr lang="de-DE" sz="1600" dirty="0" err="1"/>
              <a:t>more</a:t>
            </a:r>
            <a:r>
              <a:rPr lang="de-DE" sz="1600" dirty="0"/>
              <a:t> </a:t>
            </a:r>
            <a:r>
              <a:rPr lang="de-DE" sz="1600" dirty="0" err="1"/>
              <a:t>contact</a:t>
            </a:r>
            <a:r>
              <a:rPr lang="de-DE" sz="1600" dirty="0"/>
              <a:t> </a:t>
            </a:r>
            <a:r>
              <a:rPr lang="de-DE" sz="1600" dirty="0" err="1"/>
              <a:t>tracing</a:t>
            </a:r>
            <a:r>
              <a:rPr lang="de-DE" sz="1600" dirty="0"/>
              <a:t> </a:t>
            </a:r>
            <a:r>
              <a:rPr lang="de-DE" sz="1600" dirty="0" err="1"/>
              <a:t>interventions</a:t>
            </a:r>
            <a:r>
              <a:rPr lang="de-DE" sz="1600" dirty="0"/>
              <a:t> / 					Any </a:t>
            </a:r>
            <a:r>
              <a:rPr lang="de-DE" sz="1600" dirty="0" err="1"/>
              <a:t>study</a:t>
            </a:r>
            <a:r>
              <a:rPr lang="de-DE" sz="1600" dirty="0"/>
              <a:t> </a:t>
            </a:r>
            <a:r>
              <a:rPr lang="de-DE" sz="1600" dirty="0" err="1"/>
              <a:t>comparing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of a </a:t>
            </a:r>
            <a:r>
              <a:rPr lang="de-DE" sz="1600" dirty="0" err="1"/>
              <a:t>contact</a:t>
            </a:r>
            <a:r>
              <a:rPr lang="de-DE" sz="1600" dirty="0"/>
              <a:t> </a:t>
            </a:r>
            <a:r>
              <a:rPr lang="de-DE" sz="1600" dirty="0" err="1"/>
              <a:t>tracing</a:t>
            </a:r>
            <a:r>
              <a:rPr lang="de-DE" sz="1600" dirty="0"/>
              <a:t> </a:t>
            </a:r>
            <a:r>
              <a:rPr lang="de-DE" sz="1600" dirty="0" err="1"/>
              <a:t>intervention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no</a:t>
            </a:r>
            <a:r>
              <a:rPr lang="de-DE" sz="1600" dirty="0"/>
              <a:t> </a:t>
            </a:r>
            <a:r>
              <a:rPr lang="de-DE" sz="1600" dirty="0" err="1"/>
              <a:t>contact</a:t>
            </a:r>
            <a:r>
              <a:rPr lang="de-DE" sz="1600" dirty="0"/>
              <a:t> </a:t>
            </a:r>
            <a:r>
              <a:rPr lang="de-DE" sz="1600" dirty="0" err="1"/>
              <a:t>tracing</a:t>
            </a: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r>
              <a:rPr lang="de-DE" sz="1600" dirty="0"/>
              <a:t>All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assesed</a:t>
            </a:r>
            <a:r>
              <a:rPr lang="de-DE" sz="1600" dirty="0"/>
              <a:t> and </a:t>
            </a:r>
            <a:r>
              <a:rPr lang="de-DE" sz="1600" dirty="0" err="1"/>
              <a:t>ranked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quality</a:t>
            </a:r>
            <a:r>
              <a:rPr lang="de-DE" sz="1600" dirty="0"/>
              <a:t> </a:t>
            </a:r>
            <a:r>
              <a:rPr lang="de-DE" sz="1600" dirty="0" err="1"/>
              <a:t>using</a:t>
            </a:r>
            <a:r>
              <a:rPr lang="de-DE" sz="1600" dirty="0"/>
              <a:t> </a:t>
            </a:r>
            <a:r>
              <a:rPr lang="de-DE" sz="1600" dirty="0" err="1"/>
              <a:t>appropriate</a:t>
            </a:r>
            <a:r>
              <a:rPr lang="de-DE" sz="1600" dirty="0"/>
              <a:t> </a:t>
            </a:r>
            <a:r>
              <a:rPr lang="de-DE" sz="1600" dirty="0" err="1"/>
              <a:t>risk</a:t>
            </a:r>
            <a:r>
              <a:rPr lang="de-DE" sz="1600" dirty="0"/>
              <a:t> of </a:t>
            </a:r>
            <a:r>
              <a:rPr lang="de-DE" sz="1600" dirty="0" err="1"/>
              <a:t>bias</a:t>
            </a:r>
            <a:r>
              <a:rPr lang="de-DE" sz="1600" dirty="0"/>
              <a:t> </a:t>
            </a:r>
            <a:r>
              <a:rPr lang="de-DE" sz="1600" dirty="0" err="1"/>
              <a:t>tools</a:t>
            </a:r>
            <a:endParaRPr lang="de-DE" sz="1600" dirty="0"/>
          </a:p>
          <a:p>
            <a:pPr marL="0" indent="0">
              <a:buNone/>
            </a:pPr>
            <a:endParaRPr lang="de-DE" sz="1200" dirty="0"/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F26021D-802A-4759-A109-F1AD33D0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A0B305-EC9C-4DFA-8909-C0028F7A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1D13C7-851D-4CE4-B7AD-F6BE3B13E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0017"/>
            <a:ext cx="7983646" cy="449972"/>
          </a:xfrm>
        </p:spPr>
        <p:txBody>
          <a:bodyPr/>
          <a:lstStyle/>
          <a:p>
            <a:r>
              <a:rPr lang="de-DE" dirty="0" err="1"/>
              <a:t>Objective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428309-0059-44C3-BE82-C77C87CC65F9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  <p:sp>
        <p:nvSpPr>
          <p:cNvPr id="8" name="Titel 4">
            <a:extLst>
              <a:ext uri="{FF2B5EF4-FFF2-40B4-BE49-F238E27FC236}">
                <a16:creationId xmlns:a16="http://schemas.microsoft.com/office/drawing/2014/main" id="{00155C1D-CB1F-4E44-B20A-6A1EBD4F1E61}"/>
              </a:ext>
            </a:extLst>
          </p:cNvPr>
          <p:cNvSpPr txBox="1">
            <a:spLocks/>
          </p:cNvSpPr>
          <p:nvPr/>
        </p:nvSpPr>
        <p:spPr>
          <a:xfrm>
            <a:off x="457200" y="1931236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Methods </a:t>
            </a:r>
            <a:br>
              <a:rPr lang="de-DE" dirty="0"/>
            </a:br>
            <a:endParaRPr lang="de-DE" dirty="0"/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BCE1F9CC-59D3-41DD-8948-D2354C5D2343}"/>
              </a:ext>
            </a:extLst>
          </p:cNvPr>
          <p:cNvSpPr txBox="1">
            <a:spLocks/>
          </p:cNvSpPr>
          <p:nvPr/>
        </p:nvSpPr>
        <p:spPr>
          <a:xfrm>
            <a:off x="395532" y="1184685"/>
            <a:ext cx="8291268" cy="27015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DE" sz="1500" dirty="0" err="1"/>
              <a:t>To</a:t>
            </a:r>
            <a:r>
              <a:rPr lang="de-DE" sz="1500" dirty="0"/>
              <a:t> </a:t>
            </a:r>
            <a:r>
              <a:rPr lang="de-DE" sz="1500" dirty="0" err="1"/>
              <a:t>identify</a:t>
            </a:r>
            <a:r>
              <a:rPr lang="de-DE" sz="1500" dirty="0"/>
              <a:t> </a:t>
            </a:r>
            <a:r>
              <a:rPr lang="de-DE" sz="1500" dirty="0" err="1"/>
              <a:t>what</a:t>
            </a:r>
            <a:r>
              <a:rPr lang="de-DE" sz="1500" dirty="0"/>
              <a:t> </a:t>
            </a:r>
            <a:r>
              <a:rPr lang="de-DE" sz="1500" dirty="0" err="1"/>
              <a:t>types</a:t>
            </a:r>
            <a:r>
              <a:rPr lang="de-DE" sz="1500" dirty="0"/>
              <a:t> of </a:t>
            </a:r>
            <a:r>
              <a:rPr lang="de-DE" sz="1500" dirty="0" err="1"/>
              <a:t>contact</a:t>
            </a:r>
            <a:r>
              <a:rPr lang="de-DE" sz="1500" dirty="0"/>
              <a:t> </a:t>
            </a:r>
            <a:r>
              <a:rPr lang="de-DE" sz="1500" dirty="0" err="1"/>
              <a:t>tracing</a:t>
            </a:r>
            <a:r>
              <a:rPr lang="de-DE" sz="1500" dirty="0"/>
              <a:t> </a:t>
            </a:r>
            <a:r>
              <a:rPr lang="de-DE" sz="1500" dirty="0" err="1"/>
              <a:t>interventions</a:t>
            </a:r>
            <a:r>
              <a:rPr lang="de-DE" sz="1500" dirty="0"/>
              <a:t> </a:t>
            </a:r>
            <a:r>
              <a:rPr lang="de-DE" sz="1500" dirty="0" err="1"/>
              <a:t>have</a:t>
            </a:r>
            <a:r>
              <a:rPr lang="de-DE" sz="1500" dirty="0"/>
              <a:t> </a:t>
            </a:r>
            <a:r>
              <a:rPr lang="de-DE" sz="1500" dirty="0" err="1"/>
              <a:t>been</a:t>
            </a:r>
            <a:r>
              <a:rPr lang="de-DE" sz="1500" dirty="0"/>
              <a:t> </a:t>
            </a:r>
            <a:r>
              <a:rPr lang="de-DE" sz="1500" dirty="0" err="1"/>
              <a:t>more</a:t>
            </a:r>
            <a:r>
              <a:rPr lang="de-DE" sz="1500" dirty="0"/>
              <a:t> </a:t>
            </a:r>
            <a:r>
              <a:rPr lang="de-DE" sz="1500" dirty="0" err="1"/>
              <a:t>or</a:t>
            </a:r>
            <a:r>
              <a:rPr lang="de-DE" sz="1500" dirty="0"/>
              <a:t> </a:t>
            </a:r>
            <a:r>
              <a:rPr lang="de-DE" sz="1500" dirty="0" err="1"/>
              <a:t>less</a:t>
            </a:r>
            <a:r>
              <a:rPr lang="de-DE" sz="1500" dirty="0"/>
              <a:t> </a:t>
            </a:r>
            <a:r>
              <a:rPr lang="de-DE" sz="1500" dirty="0" err="1"/>
              <a:t>effective</a:t>
            </a:r>
            <a:r>
              <a:rPr lang="de-DE" sz="1500" dirty="0"/>
              <a:t> </a:t>
            </a:r>
            <a:r>
              <a:rPr lang="de-DE" sz="1500" dirty="0" err="1"/>
              <a:t>to</a:t>
            </a:r>
            <a:r>
              <a:rPr lang="de-DE" sz="1500" dirty="0"/>
              <a:t> </a:t>
            </a:r>
            <a:r>
              <a:rPr lang="de-DE" sz="1500" dirty="0" err="1"/>
              <a:t>contain</a:t>
            </a:r>
            <a:r>
              <a:rPr lang="de-DE" sz="1500" dirty="0"/>
              <a:t> </a:t>
            </a:r>
            <a:r>
              <a:rPr lang="de-DE" sz="1500" dirty="0" err="1"/>
              <a:t>the</a:t>
            </a:r>
            <a:r>
              <a:rPr lang="de-DE" sz="1500" dirty="0"/>
              <a:t> COVID-19 </a:t>
            </a:r>
            <a:r>
              <a:rPr lang="de-DE" sz="1500" dirty="0" err="1"/>
              <a:t>pandemic</a:t>
            </a:r>
            <a:r>
              <a:rPr lang="de-DE" sz="1500" dirty="0"/>
              <a:t>. </a:t>
            </a:r>
          </a:p>
          <a:p>
            <a:endParaRPr lang="de-DE" sz="15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4C45A32-3F24-4C08-9C2C-EC80D2C511EA}"/>
              </a:ext>
            </a:extLst>
          </p:cNvPr>
          <p:cNvSpPr/>
          <p:nvPr/>
        </p:nvSpPr>
        <p:spPr>
          <a:xfrm>
            <a:off x="333891" y="3658371"/>
            <a:ext cx="8205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de-DE" sz="1400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198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E6696-FFDB-4132-8E52-907CD08E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23FB3DB-27CB-4F15-BC83-45B9D88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6D96E0D6-5F04-45CD-87EA-AB727B2D79FD}"/>
              </a:ext>
            </a:extLst>
          </p:cNvPr>
          <p:cNvSpPr txBox="1">
            <a:spLocks/>
          </p:cNvSpPr>
          <p:nvPr/>
        </p:nvSpPr>
        <p:spPr>
          <a:xfrm>
            <a:off x="457200" y="760017"/>
            <a:ext cx="7983646" cy="44997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empirical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 </a:t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FA2CEA-A9F5-4066-BDFC-9D0ECE60CE1A}"/>
              </a:ext>
            </a:extLst>
          </p:cNvPr>
          <p:cNvSpPr/>
          <p:nvPr/>
        </p:nvSpPr>
        <p:spPr>
          <a:xfrm>
            <a:off x="485394" y="1080145"/>
            <a:ext cx="79272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600" b="1" dirty="0"/>
              <a:t>11 </a:t>
            </a:r>
            <a:r>
              <a:rPr lang="de-DE" sz="1600" b="1" dirty="0" err="1"/>
              <a:t>empirical</a:t>
            </a:r>
            <a:r>
              <a:rPr lang="de-DE" sz="1600" b="1" dirty="0"/>
              <a:t> </a:t>
            </a:r>
            <a:r>
              <a:rPr lang="de-DE" sz="1600" b="1" dirty="0" err="1"/>
              <a:t>studies</a:t>
            </a:r>
            <a:r>
              <a:rPr lang="de-DE" sz="1600" b="1" dirty="0"/>
              <a:t> </a:t>
            </a:r>
            <a:r>
              <a:rPr lang="de-DE" sz="1600" dirty="0" err="1"/>
              <a:t>assessed</a:t>
            </a:r>
            <a:r>
              <a:rPr lang="de-DE" sz="1600" dirty="0"/>
              <a:t> and </a:t>
            </a:r>
            <a:r>
              <a:rPr lang="de-DE" sz="1600" dirty="0" err="1"/>
              <a:t>ranked</a:t>
            </a: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 err="1"/>
              <a:t>Findings</a:t>
            </a:r>
            <a:r>
              <a:rPr lang="de-DE" sz="1600" dirty="0"/>
              <a:t>:</a:t>
            </a:r>
          </a:p>
          <a:p>
            <a:r>
              <a:rPr lang="de-DE" sz="1600" dirty="0"/>
              <a:t>      </a:t>
            </a:r>
          </a:p>
          <a:p>
            <a:pPr marL="342900" indent="-342900">
              <a:buAutoNum type="arabicPeriod"/>
            </a:pPr>
            <a:r>
              <a:rPr lang="de-DE" sz="1600" dirty="0" err="1"/>
              <a:t>One</a:t>
            </a:r>
            <a:r>
              <a:rPr lang="de-DE" sz="1600" dirty="0"/>
              <a:t> high </a:t>
            </a:r>
            <a:r>
              <a:rPr lang="de-DE" sz="1600" dirty="0" err="1"/>
              <a:t>quality</a:t>
            </a:r>
            <a:r>
              <a:rPr lang="de-DE" sz="1600" dirty="0"/>
              <a:t> </a:t>
            </a:r>
            <a:r>
              <a:rPr lang="de-DE" sz="1600" dirty="0" err="1"/>
              <a:t>ecological</a:t>
            </a:r>
            <a:r>
              <a:rPr lang="de-DE" sz="1600" dirty="0"/>
              <a:t> </a:t>
            </a:r>
            <a:r>
              <a:rPr lang="de-DE" sz="1600" dirty="0" err="1"/>
              <a:t>study</a:t>
            </a:r>
            <a:r>
              <a:rPr lang="de-DE" sz="1600" dirty="0"/>
              <a:t> 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UK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use</a:t>
            </a:r>
            <a:r>
              <a:rPr lang="de-DE" sz="1600" dirty="0"/>
              <a:t> of digital CT </a:t>
            </a:r>
            <a:r>
              <a:rPr lang="de-DE" sz="1600" dirty="0" err="1"/>
              <a:t>averted</a:t>
            </a:r>
            <a:r>
              <a:rPr lang="de-DE" sz="1600" dirty="0"/>
              <a:t> a large </a:t>
            </a:r>
            <a:r>
              <a:rPr lang="de-DE" sz="1600" dirty="0" err="1"/>
              <a:t>number</a:t>
            </a:r>
            <a:r>
              <a:rPr lang="de-DE" sz="1600" dirty="0"/>
              <a:t> of </a:t>
            </a:r>
            <a:r>
              <a:rPr lang="de-DE" sz="1600" dirty="0" err="1"/>
              <a:t>cases</a:t>
            </a:r>
            <a:r>
              <a:rPr lang="de-DE" sz="1600" dirty="0"/>
              <a:t> </a:t>
            </a:r>
            <a:r>
              <a:rPr lang="de-DE" sz="1600" dirty="0" err="1"/>
              <a:t>between</a:t>
            </a:r>
            <a:r>
              <a:rPr lang="de-DE" sz="1600" dirty="0"/>
              <a:t> Sep-</a:t>
            </a:r>
            <a:r>
              <a:rPr lang="de-DE" sz="1600" dirty="0" err="1"/>
              <a:t>Dec</a:t>
            </a:r>
            <a:r>
              <a:rPr lang="de-DE" sz="1600" dirty="0"/>
              <a:t> 2020</a:t>
            </a:r>
          </a:p>
          <a:p>
            <a:pPr marL="342900" indent="-342900">
              <a:buAutoNum type="arabicPeriod"/>
            </a:pPr>
            <a:endParaRPr lang="de-DE" sz="1600" dirty="0"/>
          </a:p>
          <a:p>
            <a:pPr marL="342900" indent="-342900">
              <a:buAutoNum type="arabicPeriod"/>
            </a:pPr>
            <a:r>
              <a:rPr lang="de-DE" sz="1600" dirty="0" err="1"/>
              <a:t>One</a:t>
            </a:r>
            <a:r>
              <a:rPr lang="de-DE" sz="1600" dirty="0"/>
              <a:t> high </a:t>
            </a:r>
            <a:r>
              <a:rPr lang="de-DE" sz="1600" dirty="0" err="1"/>
              <a:t>quality</a:t>
            </a:r>
            <a:r>
              <a:rPr lang="de-DE" sz="1600" dirty="0"/>
              <a:t> </a:t>
            </a:r>
            <a:r>
              <a:rPr lang="de-DE" sz="1600" dirty="0" err="1"/>
              <a:t>ecological</a:t>
            </a:r>
            <a:r>
              <a:rPr lang="de-DE" sz="1600" dirty="0"/>
              <a:t> </a:t>
            </a:r>
            <a:r>
              <a:rPr lang="de-DE" sz="1600" dirty="0" err="1"/>
              <a:t>study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Isle of Wight (UK)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after </a:t>
            </a:r>
            <a:r>
              <a:rPr lang="de-DE" sz="1600" dirty="0" err="1"/>
              <a:t>adding</a:t>
            </a:r>
            <a:r>
              <a:rPr lang="de-DE" sz="1600" dirty="0"/>
              <a:t> digital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manual</a:t>
            </a:r>
            <a:r>
              <a:rPr lang="de-DE" sz="1600" dirty="0"/>
              <a:t> CT </a:t>
            </a:r>
            <a:r>
              <a:rPr lang="de-DE" sz="1600" dirty="0" err="1"/>
              <a:t>there</a:t>
            </a:r>
            <a:r>
              <a:rPr lang="de-DE" sz="1600" dirty="0"/>
              <a:t> was a </a:t>
            </a:r>
            <a:r>
              <a:rPr lang="de-DE" sz="1600" dirty="0" err="1"/>
              <a:t>consistent</a:t>
            </a:r>
            <a:r>
              <a:rPr lang="de-DE" sz="1600" dirty="0"/>
              <a:t> </a:t>
            </a:r>
            <a:r>
              <a:rPr lang="de-DE" sz="1600" dirty="0" err="1"/>
              <a:t>drop</a:t>
            </a:r>
            <a:r>
              <a:rPr lang="de-DE" sz="1600" dirty="0"/>
              <a:t> in </a:t>
            </a:r>
            <a:r>
              <a:rPr lang="de-DE" sz="1600" dirty="0" err="1"/>
              <a:t>incidence</a:t>
            </a:r>
            <a:r>
              <a:rPr lang="de-DE" sz="1600" dirty="0"/>
              <a:t>/ R</a:t>
            </a:r>
          </a:p>
          <a:p>
            <a:pPr marL="342900" indent="-342900">
              <a:buAutoNum type="arabicPeriod"/>
            </a:pPr>
            <a:endParaRPr lang="de-DE" sz="1600" dirty="0"/>
          </a:p>
          <a:p>
            <a:pPr marL="342900" indent="-342900">
              <a:buAutoNum type="arabicPeriod"/>
            </a:pPr>
            <a:r>
              <a:rPr lang="de-DE" sz="1600" dirty="0" err="1"/>
              <a:t>One</a:t>
            </a:r>
            <a:r>
              <a:rPr lang="de-DE" sz="1600" dirty="0"/>
              <a:t> intermediate </a:t>
            </a:r>
            <a:r>
              <a:rPr lang="de-DE" sz="1600" dirty="0" err="1"/>
              <a:t>quality</a:t>
            </a:r>
            <a:r>
              <a:rPr lang="de-DE" sz="1600" dirty="0"/>
              <a:t> </a:t>
            </a:r>
            <a:r>
              <a:rPr lang="de-DE" sz="1600" dirty="0" err="1"/>
              <a:t>ecological</a:t>
            </a:r>
            <a:r>
              <a:rPr lang="de-DE" sz="1600" dirty="0"/>
              <a:t> </a:t>
            </a:r>
            <a:r>
              <a:rPr lang="de-DE" sz="1600" dirty="0" err="1"/>
              <a:t>study</a:t>
            </a:r>
            <a:r>
              <a:rPr lang="de-DE" sz="1600" dirty="0"/>
              <a:t> </a:t>
            </a:r>
            <a:r>
              <a:rPr lang="de-DE" sz="1600" dirty="0" err="1"/>
              <a:t>from</a:t>
            </a:r>
            <a:r>
              <a:rPr lang="de-DE" sz="1600" dirty="0"/>
              <a:t> Colombia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</a:t>
            </a:r>
            <a:r>
              <a:rPr lang="de-DE" sz="1600" dirty="0" err="1"/>
              <a:t>increases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proportion</a:t>
            </a:r>
            <a:r>
              <a:rPr lang="de-DE" sz="1600" dirty="0"/>
              <a:t> of </a:t>
            </a:r>
            <a:r>
              <a:rPr lang="de-DE" sz="1600" dirty="0" err="1"/>
              <a:t>cases</a:t>
            </a:r>
            <a:r>
              <a:rPr lang="de-DE" sz="1600" dirty="0"/>
              <a:t> </a:t>
            </a:r>
            <a:r>
              <a:rPr lang="de-DE" sz="1600" dirty="0" err="1"/>
              <a:t>identified</a:t>
            </a:r>
            <a:r>
              <a:rPr lang="de-DE" sz="1600" dirty="0"/>
              <a:t> </a:t>
            </a:r>
            <a:r>
              <a:rPr lang="de-DE" sz="1600" dirty="0" err="1"/>
              <a:t>by</a:t>
            </a:r>
            <a:r>
              <a:rPr lang="de-DE" sz="1600" dirty="0"/>
              <a:t> CT </a:t>
            </a:r>
            <a:r>
              <a:rPr lang="de-DE" sz="1600" dirty="0" err="1"/>
              <a:t>were</a:t>
            </a:r>
            <a:r>
              <a:rPr lang="de-DE" sz="1600" dirty="0"/>
              <a:t> </a:t>
            </a:r>
            <a:r>
              <a:rPr lang="de-DE" sz="1600" dirty="0" err="1"/>
              <a:t>associated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drops</a:t>
            </a:r>
            <a:r>
              <a:rPr lang="de-DE" sz="1600" dirty="0"/>
              <a:t> in </a:t>
            </a:r>
            <a:r>
              <a:rPr lang="de-DE" sz="1600" dirty="0" err="1"/>
              <a:t>mortality</a:t>
            </a:r>
            <a:endParaRPr lang="de-DE" sz="1600" dirty="0"/>
          </a:p>
          <a:p>
            <a:pPr marL="342900" indent="-342900">
              <a:buAutoNum type="arabicPeriod"/>
            </a:pPr>
            <a:endParaRPr lang="de-DE" sz="1600" dirty="0"/>
          </a:p>
          <a:p>
            <a:pPr marL="342900" indent="-342900">
              <a:buAutoNum type="arabicPeriod"/>
            </a:pPr>
            <a:r>
              <a:rPr lang="de-DE" sz="1600" dirty="0"/>
              <a:t>Studies </a:t>
            </a:r>
            <a:r>
              <a:rPr lang="de-DE" sz="1600" dirty="0" err="1"/>
              <a:t>that</a:t>
            </a:r>
            <a:r>
              <a:rPr lang="de-DE" sz="1600" dirty="0"/>
              <a:t> </a:t>
            </a:r>
            <a:r>
              <a:rPr lang="de-DE" sz="1600" dirty="0" err="1"/>
              <a:t>compared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of CT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of a </a:t>
            </a:r>
            <a:r>
              <a:rPr lang="de-DE" sz="1600" dirty="0" err="1"/>
              <a:t>broad</a:t>
            </a:r>
            <a:r>
              <a:rPr lang="de-DE" sz="1600" dirty="0"/>
              <a:t> </a:t>
            </a:r>
            <a:r>
              <a:rPr lang="de-DE" sz="1600" dirty="0" err="1"/>
              <a:t>set</a:t>
            </a:r>
            <a:r>
              <a:rPr lang="de-DE" sz="1600" dirty="0"/>
              <a:t> of (</a:t>
            </a:r>
            <a:r>
              <a:rPr lang="de-DE" sz="1600" dirty="0" err="1"/>
              <a:t>mostly</a:t>
            </a:r>
            <a:r>
              <a:rPr lang="de-DE" sz="1600" dirty="0"/>
              <a:t> social </a:t>
            </a:r>
            <a:r>
              <a:rPr lang="de-DE" sz="1600" dirty="0" err="1"/>
              <a:t>distancing</a:t>
            </a:r>
            <a:r>
              <a:rPr lang="de-DE" sz="1600" dirty="0"/>
              <a:t>) NPIs </a:t>
            </a:r>
            <a:r>
              <a:rPr lang="de-DE" sz="1600" dirty="0" err="1"/>
              <a:t>showed</a:t>
            </a:r>
            <a:r>
              <a:rPr lang="de-DE" sz="1600" dirty="0"/>
              <a:t> </a:t>
            </a:r>
            <a:r>
              <a:rPr lang="de-DE" sz="1600" dirty="0" err="1"/>
              <a:t>no</a:t>
            </a:r>
            <a:r>
              <a:rPr lang="de-DE" sz="1600" dirty="0"/>
              <a:t> </a:t>
            </a:r>
            <a:r>
              <a:rPr lang="de-DE" sz="1600" dirty="0" err="1"/>
              <a:t>effect</a:t>
            </a:r>
            <a:r>
              <a:rPr lang="de-DE" sz="1600" dirty="0"/>
              <a:t> of CT 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042192A-ADD2-44A2-8328-0C072CCB3095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5860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E6696-FFDB-4132-8E52-907CD08E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23FB3DB-27CB-4F15-BC83-45B9D88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6D96E0D6-5F04-45CD-87EA-AB727B2D79FD}"/>
              </a:ext>
            </a:extLst>
          </p:cNvPr>
          <p:cNvSpPr txBox="1">
            <a:spLocks/>
          </p:cNvSpPr>
          <p:nvPr/>
        </p:nvSpPr>
        <p:spPr>
          <a:xfrm>
            <a:off x="457200" y="760017"/>
            <a:ext cx="7983646" cy="44997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modelling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 </a:t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FA2CEA-A9F5-4066-BDFC-9D0ECE60CE1A}"/>
              </a:ext>
            </a:extLst>
          </p:cNvPr>
          <p:cNvSpPr/>
          <p:nvPr/>
        </p:nvSpPr>
        <p:spPr>
          <a:xfrm>
            <a:off x="485394" y="1080145"/>
            <a:ext cx="7927258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700" b="1" dirty="0"/>
              <a:t>63 </a:t>
            </a:r>
            <a:r>
              <a:rPr lang="de-DE" sz="1700" b="1" dirty="0" err="1"/>
              <a:t>mathematical</a:t>
            </a:r>
            <a:r>
              <a:rPr lang="de-DE" sz="1700" b="1" dirty="0"/>
              <a:t> </a:t>
            </a:r>
            <a:r>
              <a:rPr lang="de-DE" sz="1700" b="1" dirty="0" err="1"/>
              <a:t>modelling</a:t>
            </a:r>
            <a:r>
              <a:rPr lang="de-DE" sz="1700" b="1" dirty="0"/>
              <a:t> </a:t>
            </a:r>
            <a:r>
              <a:rPr lang="de-DE" sz="1700" b="1" dirty="0" err="1"/>
              <a:t>studies</a:t>
            </a:r>
            <a:r>
              <a:rPr lang="de-DE" sz="1700" b="1" dirty="0"/>
              <a:t> </a:t>
            </a:r>
            <a:r>
              <a:rPr lang="de-DE" sz="1700" dirty="0" err="1"/>
              <a:t>assessed</a:t>
            </a:r>
            <a:r>
              <a:rPr lang="de-DE" sz="1700" dirty="0"/>
              <a:t> and </a:t>
            </a:r>
            <a:r>
              <a:rPr lang="de-DE" sz="1700" dirty="0" err="1"/>
              <a:t>ranked</a:t>
            </a:r>
            <a:endParaRPr lang="de-DE" sz="1700" dirty="0"/>
          </a:p>
          <a:p>
            <a:pPr marL="285750" indent="-285750">
              <a:buFontTx/>
              <a:buChar char="-"/>
            </a:pPr>
            <a:r>
              <a:rPr lang="de-DE" sz="1700" dirty="0"/>
              <a:t>Elements </a:t>
            </a:r>
            <a:r>
              <a:rPr lang="de-DE" sz="1700" dirty="0" err="1"/>
              <a:t>which</a:t>
            </a:r>
            <a:r>
              <a:rPr lang="de-DE" sz="1700" dirty="0"/>
              <a:t> </a:t>
            </a:r>
            <a:r>
              <a:rPr lang="de-DE" sz="1700" dirty="0" err="1"/>
              <a:t>can</a:t>
            </a:r>
            <a:r>
              <a:rPr lang="de-DE" sz="1700" dirty="0"/>
              <a:t> </a:t>
            </a:r>
            <a:r>
              <a:rPr lang="de-DE" sz="1700" dirty="0" err="1"/>
              <a:t>increase</a:t>
            </a:r>
            <a:r>
              <a:rPr lang="de-DE" sz="1700" dirty="0"/>
              <a:t> </a:t>
            </a:r>
            <a:r>
              <a:rPr lang="de-DE" sz="1700" dirty="0" err="1"/>
              <a:t>the</a:t>
            </a:r>
            <a:r>
              <a:rPr lang="de-DE" sz="1700" dirty="0"/>
              <a:t> </a:t>
            </a:r>
            <a:r>
              <a:rPr lang="de-DE" sz="1700" dirty="0" err="1"/>
              <a:t>effectiveness</a:t>
            </a:r>
            <a:r>
              <a:rPr lang="de-DE" sz="1700" dirty="0"/>
              <a:t> of </a:t>
            </a:r>
            <a:r>
              <a:rPr lang="de-DE" sz="1700" dirty="0" err="1"/>
              <a:t>contact</a:t>
            </a:r>
            <a:r>
              <a:rPr lang="de-DE" sz="1700" dirty="0"/>
              <a:t> </a:t>
            </a:r>
            <a:r>
              <a:rPr lang="de-DE" sz="1700" dirty="0" err="1"/>
              <a:t>tracing</a:t>
            </a:r>
            <a:r>
              <a:rPr lang="de-DE" sz="1700" dirty="0"/>
              <a:t>:</a:t>
            </a:r>
          </a:p>
          <a:p>
            <a:r>
              <a:rPr lang="de-DE" sz="1700" dirty="0"/>
              <a:t>      </a:t>
            </a:r>
          </a:p>
          <a:p>
            <a:pPr marL="342900" indent="-342900">
              <a:buAutoNum type="arabicPeriod"/>
            </a:pPr>
            <a:r>
              <a:rPr lang="en-GB" sz="1700" dirty="0"/>
              <a:t>Generally, high levels of contact tracing coverage; </a:t>
            </a:r>
          </a:p>
          <a:p>
            <a:pPr marL="342900" indent="-342900">
              <a:buAutoNum type="arabicPeriod"/>
            </a:pPr>
            <a:r>
              <a:rPr lang="en-GB" sz="1700" dirty="0"/>
              <a:t>Reducing delays in contact tracing; </a:t>
            </a:r>
          </a:p>
          <a:p>
            <a:pPr marL="342900" indent="-342900">
              <a:buAutoNum type="arabicPeriod"/>
            </a:pPr>
            <a:r>
              <a:rPr lang="en-GB" sz="1700" dirty="0"/>
              <a:t>In reopening scenarios, contact tracing with high coverage and limited social distancing</a:t>
            </a:r>
          </a:p>
          <a:p>
            <a:pPr marL="342900" indent="-342900">
              <a:buAutoNum type="arabicPeriod"/>
            </a:pPr>
            <a:r>
              <a:rPr lang="en-GB" sz="1700" dirty="0"/>
              <a:t>For digital contact tracing, high levels of contact tracing app adoption</a:t>
            </a:r>
          </a:p>
          <a:p>
            <a:pPr marL="342900" indent="-342900">
              <a:buAutoNum type="arabicPeriod"/>
            </a:pPr>
            <a:r>
              <a:rPr lang="en-GB" sz="1700" dirty="0"/>
              <a:t>Contact tracing in schools</a:t>
            </a:r>
          </a:p>
          <a:p>
            <a:pPr marL="342900" indent="-342900">
              <a:buAutoNum type="arabicPeriod"/>
            </a:pPr>
            <a:r>
              <a:rPr lang="en-GB" sz="1700" dirty="0"/>
              <a:t>Bidirectional contact tracing, tracing of non-household contacts and of all individual contacts. </a:t>
            </a:r>
            <a:endParaRPr lang="de-DE" sz="1700" dirty="0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042192A-ADD2-44A2-8328-0C072CCB3095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6178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E6696-FFDB-4132-8E52-907CD08E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23FB3DB-27CB-4F15-BC83-45B9D88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6D96E0D6-5F04-45CD-87EA-AB727B2D79FD}"/>
              </a:ext>
            </a:extLst>
          </p:cNvPr>
          <p:cNvSpPr txBox="1">
            <a:spLocks/>
          </p:cNvSpPr>
          <p:nvPr/>
        </p:nvSpPr>
        <p:spPr>
          <a:xfrm>
            <a:off x="429006" y="310045"/>
            <a:ext cx="7983646" cy="44997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Discussion</a:t>
            </a:r>
            <a:r>
              <a:rPr lang="de-DE" dirty="0"/>
              <a:t> (</a:t>
            </a:r>
            <a:r>
              <a:rPr lang="de-DE" dirty="0" err="1"/>
              <a:t>empirical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)  </a:t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FA2CEA-A9F5-4066-BDFC-9D0ECE60CE1A}"/>
              </a:ext>
            </a:extLst>
          </p:cNvPr>
          <p:cNvSpPr/>
          <p:nvPr/>
        </p:nvSpPr>
        <p:spPr>
          <a:xfrm>
            <a:off x="446360" y="658364"/>
            <a:ext cx="79272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/>
              <a:t>High </a:t>
            </a:r>
            <a:r>
              <a:rPr lang="de-DE" sz="1400" dirty="0" err="1"/>
              <a:t>quality</a:t>
            </a:r>
            <a:r>
              <a:rPr lang="de-DE" sz="1400" dirty="0"/>
              <a:t> </a:t>
            </a:r>
            <a:r>
              <a:rPr lang="de-DE" sz="1400" dirty="0" err="1"/>
              <a:t>studies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shown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adding</a:t>
            </a:r>
            <a:r>
              <a:rPr lang="de-DE" sz="1400" dirty="0"/>
              <a:t> digital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manual</a:t>
            </a:r>
            <a:r>
              <a:rPr lang="de-DE" sz="1400" dirty="0"/>
              <a:t> CT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effective</a:t>
            </a:r>
            <a:r>
              <a:rPr lang="de-DE" sz="1400" dirty="0"/>
              <a:t> </a:t>
            </a:r>
            <a:r>
              <a:rPr lang="de-DE" sz="1400" dirty="0" err="1"/>
              <a:t>than</a:t>
            </a:r>
            <a:r>
              <a:rPr lang="de-DE" sz="1400" dirty="0"/>
              <a:t> </a:t>
            </a:r>
            <a:r>
              <a:rPr lang="de-DE" sz="1400" dirty="0" err="1"/>
              <a:t>manual</a:t>
            </a:r>
            <a:r>
              <a:rPr lang="de-DE" sz="1400" dirty="0"/>
              <a:t> CT </a:t>
            </a:r>
            <a:r>
              <a:rPr lang="de-DE" sz="1400" dirty="0" err="1"/>
              <a:t>only</a:t>
            </a:r>
            <a:r>
              <a:rPr lang="de-DE" sz="1400" dirty="0"/>
              <a:t>. </a:t>
            </a:r>
            <a:r>
              <a:rPr lang="de-DE" sz="1400" dirty="0" err="1"/>
              <a:t>Why</a:t>
            </a:r>
            <a:r>
              <a:rPr lang="de-DE" sz="1400" dirty="0"/>
              <a:t>?</a:t>
            </a:r>
          </a:p>
          <a:p>
            <a:pPr marL="342900" indent="-342900">
              <a:buAutoNum type="arabicPeriod"/>
            </a:pPr>
            <a:endParaRPr lang="de-DE" sz="1400" dirty="0"/>
          </a:p>
          <a:p>
            <a:r>
              <a:rPr lang="de-DE" sz="1400" dirty="0"/>
              <a:t>	- </a:t>
            </a:r>
            <a:r>
              <a:rPr lang="de-DE" sz="1400" dirty="0" err="1"/>
              <a:t>higher</a:t>
            </a:r>
            <a:r>
              <a:rPr lang="de-DE" sz="1400" dirty="0"/>
              <a:t> CT </a:t>
            </a:r>
            <a:r>
              <a:rPr lang="de-DE" sz="1400" dirty="0" err="1"/>
              <a:t>speed</a:t>
            </a:r>
            <a:r>
              <a:rPr lang="de-DE" sz="1400" dirty="0"/>
              <a:t> and </a:t>
            </a:r>
            <a:r>
              <a:rPr lang="de-DE" sz="1400" dirty="0" err="1"/>
              <a:t>higher</a:t>
            </a:r>
            <a:r>
              <a:rPr lang="de-DE" sz="1400" dirty="0"/>
              <a:t> </a:t>
            </a:r>
            <a:r>
              <a:rPr lang="de-DE" sz="1400" dirty="0" err="1"/>
              <a:t>coverage</a:t>
            </a:r>
            <a:r>
              <a:rPr lang="de-DE" sz="1400" dirty="0"/>
              <a:t> of </a:t>
            </a:r>
            <a:r>
              <a:rPr lang="de-DE" sz="1400" dirty="0" err="1"/>
              <a:t>contacts</a:t>
            </a:r>
            <a:endParaRPr lang="de-DE" sz="1400" dirty="0"/>
          </a:p>
          <a:p>
            <a:r>
              <a:rPr lang="de-DE" sz="1400" dirty="0"/>
              <a:t>	- </a:t>
            </a:r>
            <a:r>
              <a:rPr lang="de-DE" sz="1400" dirty="0" err="1"/>
              <a:t>successful</a:t>
            </a:r>
            <a:r>
              <a:rPr lang="de-DE" sz="1400" dirty="0"/>
              <a:t> </a:t>
            </a:r>
            <a:r>
              <a:rPr lang="de-DE" sz="1400" dirty="0" err="1"/>
              <a:t>uptake</a:t>
            </a:r>
            <a:r>
              <a:rPr lang="de-DE" sz="1400" dirty="0"/>
              <a:t> of digital </a:t>
            </a:r>
            <a:r>
              <a:rPr lang="de-DE" sz="1400" dirty="0" err="1"/>
              <a:t>app</a:t>
            </a:r>
            <a:r>
              <a:rPr lang="de-DE" sz="1400" dirty="0"/>
              <a:t> due </a:t>
            </a:r>
            <a:r>
              <a:rPr lang="de-DE" sz="1400" dirty="0" err="1"/>
              <a:t>to</a:t>
            </a:r>
            <a:r>
              <a:rPr lang="de-DE" sz="1400" dirty="0"/>
              <a:t> large </a:t>
            </a:r>
            <a:r>
              <a:rPr lang="de-DE" sz="1400" dirty="0" err="1"/>
              <a:t>advertising</a:t>
            </a:r>
            <a:r>
              <a:rPr lang="de-DE" sz="1400" dirty="0"/>
              <a:t> </a:t>
            </a:r>
            <a:r>
              <a:rPr lang="de-DE" sz="1400" dirty="0" err="1"/>
              <a:t>campaign</a:t>
            </a:r>
            <a:r>
              <a:rPr lang="de-DE" sz="1400" dirty="0"/>
              <a:t>, </a:t>
            </a:r>
            <a:r>
              <a:rPr lang="de-DE" sz="1400" dirty="0" err="1"/>
              <a:t>community</a:t>
            </a:r>
            <a:r>
              <a:rPr lang="de-DE" sz="1400" dirty="0"/>
              <a:t> </a:t>
            </a:r>
            <a:r>
              <a:rPr lang="de-DE" sz="1400" dirty="0" err="1"/>
              <a:t>discussions</a:t>
            </a:r>
            <a:r>
              <a:rPr lang="de-DE" sz="1400" dirty="0"/>
              <a:t> and 	  national </a:t>
            </a:r>
            <a:r>
              <a:rPr lang="de-DE" sz="1400" dirty="0" err="1"/>
              <a:t>publicity</a:t>
            </a:r>
            <a:r>
              <a:rPr lang="de-DE" sz="1400" dirty="0"/>
              <a:t> at time of launch</a:t>
            </a:r>
          </a:p>
          <a:p>
            <a:endParaRPr lang="de-DE" sz="1400" dirty="0"/>
          </a:p>
          <a:p>
            <a:pPr marL="342900" indent="-342900">
              <a:buAutoNum type="arabicPeriod" startAt="2"/>
            </a:pPr>
            <a:r>
              <a:rPr lang="de-DE" sz="1400" dirty="0" err="1"/>
              <a:t>Some</a:t>
            </a:r>
            <a:r>
              <a:rPr lang="de-DE" sz="1400" dirty="0"/>
              <a:t> </a:t>
            </a:r>
            <a:r>
              <a:rPr lang="de-DE" sz="1400" dirty="0" err="1"/>
              <a:t>reasons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limited </a:t>
            </a:r>
            <a:r>
              <a:rPr lang="de-DE" sz="1400" dirty="0" err="1"/>
              <a:t>impact</a:t>
            </a:r>
            <a:r>
              <a:rPr lang="de-DE" sz="1400" dirty="0"/>
              <a:t> of </a:t>
            </a:r>
            <a:r>
              <a:rPr lang="de-DE" sz="1400" dirty="0" err="1"/>
              <a:t>contact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 </a:t>
            </a:r>
          </a:p>
          <a:p>
            <a:pPr marL="342900" indent="-342900">
              <a:buAutoNum type="arabicPeriod" startAt="2"/>
            </a:pPr>
            <a:endParaRPr lang="de-DE" sz="1400" dirty="0"/>
          </a:p>
          <a:p>
            <a:r>
              <a:rPr lang="de-DE" sz="1400" dirty="0"/>
              <a:t>	- Contact </a:t>
            </a:r>
            <a:r>
              <a:rPr lang="de-DE" sz="1400" dirty="0" err="1"/>
              <a:t>tracing</a:t>
            </a:r>
            <a:r>
              <a:rPr lang="de-DE" sz="1400" dirty="0"/>
              <a:t> </a:t>
            </a:r>
            <a:r>
              <a:rPr lang="de-DE" sz="1400" dirty="0" err="1"/>
              <a:t>systems</a:t>
            </a:r>
            <a:r>
              <a:rPr lang="de-DE" sz="1400" dirty="0"/>
              <a:t> </a:t>
            </a:r>
            <a:r>
              <a:rPr lang="de-DE" sz="1400" dirty="0" err="1"/>
              <a:t>overwhelmed</a:t>
            </a:r>
            <a:r>
              <a:rPr lang="de-DE" sz="1400" dirty="0"/>
              <a:t> </a:t>
            </a:r>
            <a:r>
              <a:rPr lang="de-DE" sz="1400" dirty="0" err="1"/>
              <a:t>during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first</a:t>
            </a:r>
            <a:r>
              <a:rPr lang="de-DE" sz="1400" dirty="0"/>
              <a:t> </a:t>
            </a:r>
            <a:r>
              <a:rPr lang="de-DE" sz="1400" dirty="0" err="1"/>
              <a:t>phase</a:t>
            </a:r>
            <a:r>
              <a:rPr lang="de-DE" sz="1400" dirty="0"/>
              <a:t> of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epidemic</a:t>
            </a:r>
            <a:endParaRPr lang="de-DE" sz="1400" dirty="0"/>
          </a:p>
          <a:p>
            <a:r>
              <a:rPr lang="de-DE" sz="1400" dirty="0"/>
              <a:t>	- Limited </a:t>
            </a:r>
            <a:r>
              <a:rPr lang="de-DE" sz="1400" dirty="0" err="1"/>
              <a:t>implementation</a:t>
            </a:r>
            <a:r>
              <a:rPr lang="de-DE" sz="1400" dirty="0"/>
              <a:t> of CT</a:t>
            </a:r>
          </a:p>
          <a:p>
            <a:r>
              <a:rPr lang="de-DE" sz="1400" dirty="0"/>
              <a:t>	- Most high </a:t>
            </a:r>
            <a:r>
              <a:rPr lang="de-DE" sz="1400" dirty="0" err="1"/>
              <a:t>risk</a:t>
            </a:r>
            <a:r>
              <a:rPr lang="de-DE" sz="1400" dirty="0"/>
              <a:t> </a:t>
            </a:r>
            <a:r>
              <a:rPr lang="de-DE" sz="1400" dirty="0" err="1"/>
              <a:t>contacts</a:t>
            </a:r>
            <a:r>
              <a:rPr lang="de-DE" sz="1400" dirty="0"/>
              <a:t> in </a:t>
            </a:r>
            <a:r>
              <a:rPr lang="de-DE" sz="1400" dirty="0" err="1"/>
              <a:t>households</a:t>
            </a:r>
            <a:r>
              <a:rPr lang="de-DE" sz="1400" dirty="0"/>
              <a:t>: </a:t>
            </a:r>
            <a:r>
              <a:rPr lang="de-DE" sz="1400" dirty="0" err="1"/>
              <a:t>housing</a:t>
            </a:r>
            <a:r>
              <a:rPr lang="de-DE" sz="1400" dirty="0"/>
              <a:t> </a:t>
            </a:r>
            <a:r>
              <a:rPr lang="de-DE" sz="1400" dirty="0" err="1"/>
              <a:t>conditions</a:t>
            </a:r>
            <a:r>
              <a:rPr lang="de-DE" sz="1400" dirty="0"/>
              <a:t> </a:t>
            </a:r>
            <a:r>
              <a:rPr lang="de-DE" sz="1400" dirty="0" err="1"/>
              <a:t>may</a:t>
            </a:r>
            <a:r>
              <a:rPr lang="de-DE" sz="1400" dirty="0"/>
              <a:t> </a:t>
            </a:r>
            <a:r>
              <a:rPr lang="de-DE" sz="1400" dirty="0" err="1"/>
              <a:t>preclude</a:t>
            </a:r>
            <a:r>
              <a:rPr lang="de-DE" sz="1400" dirty="0"/>
              <a:t> </a:t>
            </a:r>
            <a:r>
              <a:rPr lang="de-DE" sz="1400" dirty="0" err="1"/>
              <a:t>adequate</a:t>
            </a:r>
            <a:r>
              <a:rPr lang="de-DE" sz="1400" dirty="0"/>
              <a:t> </a:t>
            </a:r>
            <a:r>
              <a:rPr lang="de-DE" sz="1400" dirty="0" err="1"/>
              <a:t>isolation</a:t>
            </a:r>
            <a:r>
              <a:rPr lang="de-DE" sz="1400" dirty="0"/>
              <a:t> </a:t>
            </a:r>
          </a:p>
          <a:p>
            <a:r>
              <a:rPr lang="de-DE" sz="1400" dirty="0"/>
              <a:t>	- Higher </a:t>
            </a:r>
            <a:r>
              <a:rPr lang="de-DE" sz="1400" dirty="0" err="1"/>
              <a:t>levels</a:t>
            </a:r>
            <a:r>
              <a:rPr lang="de-DE" sz="1400" dirty="0"/>
              <a:t> of CT </a:t>
            </a:r>
            <a:r>
              <a:rPr lang="de-DE" sz="1400" dirty="0" err="1"/>
              <a:t>lead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testing</a:t>
            </a:r>
            <a:r>
              <a:rPr lang="de-DE" sz="1400" dirty="0"/>
              <a:t>,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 </a:t>
            </a:r>
            <a:r>
              <a:rPr lang="de-DE" sz="1400" dirty="0" err="1"/>
              <a:t>detected</a:t>
            </a:r>
            <a:r>
              <a:rPr lang="de-DE" sz="1400" dirty="0"/>
              <a:t> and a </a:t>
            </a:r>
            <a:r>
              <a:rPr lang="de-DE" sz="1400" dirty="0" err="1"/>
              <a:t>short</a:t>
            </a:r>
            <a:r>
              <a:rPr lang="de-DE" sz="1400" dirty="0"/>
              <a:t>-term </a:t>
            </a:r>
            <a:r>
              <a:rPr lang="de-DE" sz="1400" dirty="0" err="1"/>
              <a:t>increase</a:t>
            </a:r>
            <a:r>
              <a:rPr lang="de-DE" sz="1400" dirty="0"/>
              <a:t> in R</a:t>
            </a:r>
          </a:p>
          <a:p>
            <a:r>
              <a:rPr lang="de-DE" sz="1400" dirty="0"/>
              <a:t>	- Definition of CT in </a:t>
            </a:r>
            <a:r>
              <a:rPr lang="de-DE" sz="1400" dirty="0" err="1"/>
              <a:t>ecological</a:t>
            </a:r>
            <a:r>
              <a:rPr lang="de-DE" sz="1400" dirty="0"/>
              <a:t> </a:t>
            </a:r>
            <a:r>
              <a:rPr lang="de-DE" sz="1400" dirty="0" err="1"/>
              <a:t>studies</a:t>
            </a:r>
            <a:r>
              <a:rPr lang="de-DE" sz="1400" dirty="0"/>
              <a:t> </a:t>
            </a:r>
            <a:r>
              <a:rPr lang="de-DE" sz="1400" dirty="0" err="1"/>
              <a:t>using</a:t>
            </a:r>
            <a:r>
              <a:rPr lang="de-DE" sz="1400" dirty="0"/>
              <a:t> </a:t>
            </a:r>
            <a:r>
              <a:rPr lang="de-DE" sz="1400" dirty="0" err="1"/>
              <a:t>data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COVID-19 </a:t>
            </a:r>
            <a:r>
              <a:rPr lang="de-DE" sz="1400" dirty="0" err="1"/>
              <a:t>policy</a:t>
            </a:r>
            <a:r>
              <a:rPr lang="de-DE" sz="1400" dirty="0"/>
              <a:t> </a:t>
            </a:r>
            <a:r>
              <a:rPr lang="de-DE" sz="1400" dirty="0" err="1"/>
              <a:t>trackers</a:t>
            </a:r>
            <a:endParaRPr lang="de-DE" sz="1400" dirty="0"/>
          </a:p>
          <a:p>
            <a:r>
              <a:rPr lang="de-DE" sz="1400" dirty="0"/>
              <a:t>	- </a:t>
            </a:r>
            <a:r>
              <a:rPr lang="de-DE" sz="1400" dirty="0" err="1"/>
              <a:t>Methodological</a:t>
            </a:r>
            <a:r>
              <a:rPr lang="de-DE" sz="1400" dirty="0"/>
              <a:t> </a:t>
            </a:r>
            <a:r>
              <a:rPr lang="de-DE" sz="1400" dirty="0" err="1"/>
              <a:t>limitations</a:t>
            </a:r>
            <a:r>
              <a:rPr lang="de-DE" sz="1400" dirty="0"/>
              <a:t> of </a:t>
            </a:r>
            <a:r>
              <a:rPr lang="de-DE" sz="1400" dirty="0" err="1"/>
              <a:t>ecological</a:t>
            </a:r>
            <a:r>
              <a:rPr lang="de-DE" sz="1400" dirty="0"/>
              <a:t> </a:t>
            </a:r>
            <a:r>
              <a:rPr lang="de-DE" sz="1400" dirty="0" err="1"/>
              <a:t>studies</a:t>
            </a:r>
            <a:r>
              <a:rPr lang="de-DE" sz="1400" dirty="0"/>
              <a:t> (e.g. </a:t>
            </a:r>
            <a:r>
              <a:rPr lang="de-DE" sz="1400" dirty="0" err="1"/>
              <a:t>omitted</a:t>
            </a:r>
            <a:r>
              <a:rPr lang="de-DE" sz="1400" dirty="0"/>
              <a:t> variable </a:t>
            </a:r>
            <a:r>
              <a:rPr lang="de-DE" sz="1400" dirty="0" err="1"/>
              <a:t>bias</a:t>
            </a:r>
            <a:r>
              <a:rPr lang="de-DE" sz="1400" dirty="0"/>
              <a:t>)</a:t>
            </a:r>
          </a:p>
          <a:p>
            <a:endParaRPr lang="de-DE" sz="1400" dirty="0"/>
          </a:p>
          <a:p>
            <a:r>
              <a:rPr lang="de-DE" sz="1400" dirty="0"/>
              <a:t>3. CT </a:t>
            </a:r>
            <a:r>
              <a:rPr lang="de-DE" sz="1400" dirty="0" err="1"/>
              <a:t>has</a:t>
            </a:r>
            <a:r>
              <a:rPr lang="de-DE" sz="1400" dirty="0"/>
              <a:t> </a:t>
            </a:r>
            <a:r>
              <a:rPr lang="de-DE" sz="1400" dirty="0" err="1"/>
              <a:t>shown</a:t>
            </a:r>
            <a:r>
              <a:rPr lang="de-DE" sz="1400" dirty="0"/>
              <a:t> potential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effectiveness</a:t>
            </a:r>
            <a:r>
              <a:rPr lang="de-DE" sz="1400" dirty="0"/>
              <a:t> in </a:t>
            </a:r>
            <a:r>
              <a:rPr lang="de-DE" sz="1400" dirty="0" err="1"/>
              <a:t>controlling</a:t>
            </a:r>
            <a:r>
              <a:rPr lang="de-DE" sz="1400" dirty="0"/>
              <a:t> COVID-19, but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evidence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well-</a:t>
            </a:r>
            <a:r>
              <a:rPr lang="de-DE" sz="1400" dirty="0" err="1"/>
              <a:t>designed</a:t>
            </a:r>
            <a:r>
              <a:rPr lang="de-DE" sz="1400" dirty="0"/>
              <a:t> </a:t>
            </a:r>
            <a:r>
              <a:rPr lang="de-DE" sz="1400" dirty="0" err="1"/>
              <a:t>empirical</a:t>
            </a:r>
            <a:r>
              <a:rPr lang="de-DE" sz="1400" dirty="0"/>
              <a:t> </a:t>
            </a:r>
            <a:r>
              <a:rPr lang="de-DE" sz="1400" dirty="0" err="1"/>
              <a:t>studies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required</a:t>
            </a:r>
            <a:r>
              <a:rPr lang="de-DE" sz="1400" dirty="0"/>
              <a:t> 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042192A-ADD2-44A2-8328-0C072CCB3095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083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E6696-FFDB-4132-8E52-907CD08E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23FB3DB-27CB-4F15-BC83-45B9D88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6D96E0D6-5F04-45CD-87EA-AB727B2D79FD}"/>
              </a:ext>
            </a:extLst>
          </p:cNvPr>
          <p:cNvSpPr txBox="1">
            <a:spLocks/>
          </p:cNvSpPr>
          <p:nvPr/>
        </p:nvSpPr>
        <p:spPr>
          <a:xfrm>
            <a:off x="429006" y="310045"/>
            <a:ext cx="7983646" cy="44997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Discussion</a:t>
            </a:r>
            <a:r>
              <a:rPr lang="de-DE" dirty="0"/>
              <a:t> (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modelling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)  </a:t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FA2CEA-A9F5-4066-BDFC-9D0ECE60CE1A}"/>
              </a:ext>
            </a:extLst>
          </p:cNvPr>
          <p:cNvSpPr/>
          <p:nvPr/>
        </p:nvSpPr>
        <p:spPr>
          <a:xfrm>
            <a:off x="446360" y="802035"/>
            <a:ext cx="792725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/>
              <a:t>Large </a:t>
            </a:r>
            <a:r>
              <a:rPr lang="de-DE" sz="1400" dirty="0" err="1"/>
              <a:t>asymptomatic</a:t>
            </a:r>
            <a:r>
              <a:rPr lang="de-DE" sz="1400" dirty="0"/>
              <a:t> </a:t>
            </a:r>
            <a:r>
              <a:rPr lang="de-DE" sz="1400" dirty="0" err="1"/>
              <a:t>transmission</a:t>
            </a:r>
            <a:r>
              <a:rPr lang="de-DE" sz="1400" dirty="0"/>
              <a:t> </a:t>
            </a:r>
            <a:r>
              <a:rPr lang="de-DE" sz="1400" dirty="0" err="1"/>
              <a:t>requires</a:t>
            </a:r>
            <a:r>
              <a:rPr lang="de-DE" sz="1400" dirty="0"/>
              <a:t> high </a:t>
            </a:r>
            <a:r>
              <a:rPr lang="de-DE" sz="1400" dirty="0" err="1"/>
              <a:t>levels</a:t>
            </a:r>
            <a:r>
              <a:rPr lang="de-DE" sz="1400" dirty="0"/>
              <a:t> of </a:t>
            </a:r>
            <a:r>
              <a:rPr lang="de-DE" sz="1400" dirty="0" err="1"/>
              <a:t>contact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 </a:t>
            </a:r>
            <a:r>
              <a:rPr lang="de-DE" sz="1400" dirty="0" err="1"/>
              <a:t>coverage</a:t>
            </a:r>
            <a:r>
              <a:rPr lang="de-DE" sz="1400" dirty="0"/>
              <a:t> and </a:t>
            </a:r>
            <a:r>
              <a:rPr lang="de-DE" sz="1400" dirty="0" err="1"/>
              <a:t>quarantining</a:t>
            </a: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r>
              <a:rPr lang="de-DE" sz="1400" dirty="0"/>
              <a:t>Lockdowns </a:t>
            </a:r>
            <a:r>
              <a:rPr lang="de-DE" sz="1400" dirty="0" err="1"/>
              <a:t>interrupt</a:t>
            </a:r>
            <a:r>
              <a:rPr lang="de-DE" sz="1400" dirty="0"/>
              <a:t> </a:t>
            </a:r>
            <a:r>
              <a:rPr lang="de-DE" sz="1400" dirty="0" err="1"/>
              <a:t>transmission</a:t>
            </a:r>
            <a:r>
              <a:rPr lang="de-DE" sz="1400" dirty="0"/>
              <a:t> – </a:t>
            </a:r>
            <a:r>
              <a:rPr lang="de-DE" sz="1400" dirty="0" err="1"/>
              <a:t>contact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 </a:t>
            </a:r>
            <a:r>
              <a:rPr lang="de-DE" sz="1400" dirty="0" err="1"/>
              <a:t>has</a:t>
            </a:r>
            <a:r>
              <a:rPr lang="de-DE" sz="1400" dirty="0"/>
              <a:t> a </a:t>
            </a:r>
            <a:r>
              <a:rPr lang="de-DE" sz="1400" dirty="0" err="1"/>
              <a:t>higher</a:t>
            </a:r>
            <a:r>
              <a:rPr lang="de-DE" sz="1400" dirty="0"/>
              <a:t> </a:t>
            </a:r>
            <a:r>
              <a:rPr lang="de-DE" sz="1400" dirty="0" err="1"/>
              <a:t>chance</a:t>
            </a:r>
            <a:r>
              <a:rPr lang="de-DE" sz="1400" dirty="0"/>
              <a:t> of </a:t>
            </a:r>
            <a:r>
              <a:rPr lang="de-DE" sz="1400" dirty="0" err="1"/>
              <a:t>success</a:t>
            </a:r>
            <a:r>
              <a:rPr lang="de-DE" sz="1400" dirty="0"/>
              <a:t> in </a:t>
            </a:r>
            <a:r>
              <a:rPr lang="de-DE" sz="1400" dirty="0" err="1"/>
              <a:t>reopening</a:t>
            </a:r>
            <a:r>
              <a:rPr lang="de-DE" sz="1400" dirty="0"/>
              <a:t> </a:t>
            </a:r>
            <a:r>
              <a:rPr lang="de-DE" sz="1400" dirty="0" err="1"/>
              <a:t>scenarios</a:t>
            </a:r>
            <a:r>
              <a:rPr lang="de-DE" sz="1400" dirty="0"/>
              <a:t>, </a:t>
            </a:r>
            <a:r>
              <a:rPr lang="de-DE" sz="1400" dirty="0" err="1"/>
              <a:t>particularly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coupled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  <a:r>
              <a:rPr lang="de-DE" sz="1400" dirty="0" err="1"/>
              <a:t>some</a:t>
            </a:r>
            <a:r>
              <a:rPr lang="de-DE" sz="1400" dirty="0"/>
              <a:t> social </a:t>
            </a:r>
            <a:r>
              <a:rPr lang="de-DE" sz="1400" dirty="0" err="1"/>
              <a:t>distancing</a:t>
            </a: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r>
              <a:rPr lang="de-DE" sz="1400" dirty="0" err="1"/>
              <a:t>Reducing</a:t>
            </a:r>
            <a:r>
              <a:rPr lang="de-DE" sz="1400" dirty="0"/>
              <a:t> CT </a:t>
            </a:r>
            <a:r>
              <a:rPr lang="de-DE" sz="1400" dirty="0" err="1"/>
              <a:t>delays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key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interdependent </a:t>
            </a:r>
            <a:r>
              <a:rPr lang="de-DE" sz="1400" dirty="0" err="1"/>
              <a:t>with</a:t>
            </a:r>
            <a:r>
              <a:rPr lang="de-DE" sz="1400" dirty="0"/>
              <a:t> CT </a:t>
            </a:r>
            <a:r>
              <a:rPr lang="de-DE" sz="1400" dirty="0" err="1"/>
              <a:t>coverage</a:t>
            </a:r>
            <a:r>
              <a:rPr lang="de-DE" sz="1400" dirty="0"/>
              <a:t>: </a:t>
            </a:r>
            <a:r>
              <a:rPr lang="de-DE" sz="1400" dirty="0" err="1"/>
              <a:t>tracing</a:t>
            </a:r>
            <a:r>
              <a:rPr lang="de-DE" sz="1400" dirty="0"/>
              <a:t> a </a:t>
            </a:r>
            <a:r>
              <a:rPr lang="de-DE" sz="1400" dirty="0" err="1"/>
              <a:t>few</a:t>
            </a:r>
            <a:r>
              <a:rPr lang="de-DE" sz="1400" dirty="0"/>
              <a:t> </a:t>
            </a:r>
            <a:r>
              <a:rPr lang="de-DE" sz="1400" dirty="0" err="1"/>
              <a:t>contacts</a:t>
            </a:r>
            <a:r>
              <a:rPr lang="de-DE" sz="1400" dirty="0"/>
              <a:t> </a:t>
            </a:r>
            <a:r>
              <a:rPr lang="de-DE" sz="1400" dirty="0" err="1"/>
              <a:t>can</a:t>
            </a:r>
            <a:r>
              <a:rPr lang="de-DE" sz="1400" dirty="0"/>
              <a:t>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done</a:t>
            </a:r>
            <a:r>
              <a:rPr lang="de-DE" sz="1400" dirty="0"/>
              <a:t> </a:t>
            </a:r>
            <a:r>
              <a:rPr lang="de-DE" sz="1400" dirty="0" err="1"/>
              <a:t>quickly</a:t>
            </a:r>
            <a:r>
              <a:rPr lang="de-DE" sz="1400" dirty="0"/>
              <a:t>, but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much</a:t>
            </a:r>
            <a:r>
              <a:rPr lang="de-DE" sz="1400" dirty="0"/>
              <a:t>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difficult</a:t>
            </a:r>
            <a:r>
              <a:rPr lang="de-DE" sz="1400" dirty="0"/>
              <a:t> </a:t>
            </a:r>
            <a:r>
              <a:rPr lang="de-DE" sz="1400" dirty="0" err="1"/>
              <a:t>when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number</a:t>
            </a:r>
            <a:r>
              <a:rPr lang="de-DE" sz="1400" dirty="0"/>
              <a:t> of </a:t>
            </a:r>
            <a:r>
              <a:rPr lang="de-DE" sz="1400" dirty="0" err="1"/>
              <a:t>contacts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high</a:t>
            </a:r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r>
              <a:rPr lang="de-DE" sz="1400" dirty="0"/>
              <a:t>Digital </a:t>
            </a:r>
            <a:r>
              <a:rPr lang="de-DE" sz="1400" dirty="0" err="1"/>
              <a:t>contact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: high + </a:t>
            </a:r>
            <a:r>
              <a:rPr lang="de-DE" sz="1400" dirty="0" err="1"/>
              <a:t>correct</a:t>
            </a:r>
            <a:r>
              <a:rPr lang="de-DE" sz="1400" dirty="0"/>
              <a:t> CT </a:t>
            </a:r>
            <a:r>
              <a:rPr lang="de-DE" sz="1400" dirty="0" err="1"/>
              <a:t>app</a:t>
            </a:r>
            <a:r>
              <a:rPr lang="de-DE" sz="1400" dirty="0"/>
              <a:t> </a:t>
            </a:r>
            <a:r>
              <a:rPr lang="de-DE" sz="1400" dirty="0" err="1"/>
              <a:t>adoption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key</a:t>
            </a:r>
            <a:r>
              <a:rPr lang="de-DE" sz="1400" dirty="0"/>
              <a:t> but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often</a:t>
            </a:r>
            <a:r>
              <a:rPr lang="de-DE" sz="1400" dirty="0"/>
              <a:t> limited in </a:t>
            </a:r>
            <a:r>
              <a:rPr lang="de-DE" sz="1400" dirty="0" err="1"/>
              <a:t>reality</a:t>
            </a: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r>
              <a:rPr lang="de-DE" sz="1400" dirty="0" err="1"/>
              <a:t>Bidirectional</a:t>
            </a:r>
            <a:r>
              <a:rPr lang="de-DE" sz="1400" dirty="0"/>
              <a:t> CT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more</a:t>
            </a:r>
            <a:r>
              <a:rPr lang="de-DE" sz="1400" dirty="0"/>
              <a:t> </a:t>
            </a:r>
            <a:r>
              <a:rPr lang="de-DE" sz="1400" dirty="0" err="1"/>
              <a:t>effective</a:t>
            </a:r>
            <a:r>
              <a:rPr lang="de-DE" sz="1400" dirty="0"/>
              <a:t> </a:t>
            </a:r>
            <a:r>
              <a:rPr lang="de-DE" sz="1400" dirty="0" err="1"/>
              <a:t>than</a:t>
            </a:r>
            <a:r>
              <a:rPr lang="de-DE" sz="1400" dirty="0"/>
              <a:t> </a:t>
            </a:r>
            <a:r>
              <a:rPr lang="de-DE" sz="1400" dirty="0" err="1"/>
              <a:t>forward</a:t>
            </a:r>
            <a:r>
              <a:rPr lang="de-DE" sz="1400" dirty="0"/>
              <a:t> </a:t>
            </a:r>
            <a:r>
              <a:rPr lang="de-DE" sz="1400" dirty="0" err="1"/>
              <a:t>contact</a:t>
            </a:r>
            <a:r>
              <a:rPr lang="de-DE" sz="1400" dirty="0"/>
              <a:t> </a:t>
            </a:r>
            <a:r>
              <a:rPr lang="de-DE" sz="1400" dirty="0" err="1"/>
              <a:t>tracing</a:t>
            </a:r>
            <a:r>
              <a:rPr lang="de-DE" sz="1400" dirty="0"/>
              <a:t> but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not </a:t>
            </a:r>
            <a:r>
              <a:rPr lang="de-DE" sz="1400" dirty="0" err="1"/>
              <a:t>common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of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resources</a:t>
            </a:r>
            <a:r>
              <a:rPr lang="de-DE" sz="1400" dirty="0"/>
              <a:t> </a:t>
            </a:r>
            <a:r>
              <a:rPr lang="de-DE" sz="1400" dirty="0" err="1"/>
              <a:t>required</a:t>
            </a: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r>
              <a:rPr lang="de-DE" sz="1400" dirty="0"/>
              <a:t>CT in </a:t>
            </a:r>
            <a:r>
              <a:rPr lang="de-DE" sz="1400" dirty="0" err="1"/>
              <a:t>schools</a:t>
            </a:r>
            <a:r>
              <a:rPr lang="de-DE" sz="1400" dirty="0"/>
              <a:t> </a:t>
            </a:r>
            <a:r>
              <a:rPr lang="de-DE" sz="1400" dirty="0" err="1"/>
              <a:t>may</a:t>
            </a:r>
            <a:r>
              <a:rPr lang="de-DE" sz="1400" dirty="0"/>
              <a:t> </a:t>
            </a:r>
            <a:r>
              <a:rPr lang="de-DE" sz="1400" dirty="0" err="1"/>
              <a:t>contribute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epidemic</a:t>
            </a:r>
            <a:r>
              <a:rPr lang="de-DE" sz="1400" dirty="0"/>
              <a:t> </a:t>
            </a:r>
            <a:r>
              <a:rPr lang="de-DE" sz="1400" dirty="0" err="1"/>
              <a:t>control</a:t>
            </a:r>
            <a:r>
              <a:rPr lang="de-DE" sz="1400" dirty="0"/>
              <a:t>, </a:t>
            </a:r>
            <a:r>
              <a:rPr lang="de-DE" sz="1400" dirty="0" err="1"/>
              <a:t>particularly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coupled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  <a:r>
              <a:rPr lang="de-DE" sz="1400" dirty="0" err="1"/>
              <a:t>other</a:t>
            </a:r>
            <a:r>
              <a:rPr lang="de-DE" sz="1400" dirty="0"/>
              <a:t> NPIs. This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particularly</a:t>
            </a:r>
            <a:r>
              <a:rPr lang="de-DE" sz="1400" dirty="0"/>
              <a:t> relevant </a:t>
            </a:r>
            <a:r>
              <a:rPr lang="de-DE" sz="1400" dirty="0" err="1"/>
              <a:t>when</a:t>
            </a:r>
            <a:r>
              <a:rPr lang="de-DE" sz="1400" dirty="0"/>
              <a:t> </a:t>
            </a:r>
            <a:r>
              <a:rPr lang="de-DE" sz="1400" dirty="0" err="1"/>
              <a:t>considering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psychological</a:t>
            </a:r>
            <a:r>
              <a:rPr lang="de-DE" sz="1400" dirty="0"/>
              <a:t>, </a:t>
            </a:r>
            <a:r>
              <a:rPr lang="de-DE" sz="1400" dirty="0" err="1"/>
              <a:t>educational</a:t>
            </a:r>
            <a:r>
              <a:rPr lang="de-DE" sz="1400" dirty="0"/>
              <a:t> and </a:t>
            </a:r>
            <a:r>
              <a:rPr lang="de-DE" sz="1400" dirty="0" err="1"/>
              <a:t>economic</a:t>
            </a:r>
            <a:r>
              <a:rPr lang="de-DE" sz="1400" dirty="0"/>
              <a:t> </a:t>
            </a:r>
            <a:r>
              <a:rPr lang="de-DE" sz="1400" dirty="0" err="1"/>
              <a:t>implications</a:t>
            </a:r>
            <a:r>
              <a:rPr lang="de-DE" sz="1400" dirty="0"/>
              <a:t> of </a:t>
            </a:r>
            <a:r>
              <a:rPr lang="de-DE" sz="1400" dirty="0" err="1"/>
              <a:t>closing</a:t>
            </a:r>
            <a:r>
              <a:rPr lang="de-DE" sz="1400" dirty="0"/>
              <a:t> </a:t>
            </a:r>
            <a:r>
              <a:rPr lang="de-DE" sz="1400" dirty="0" err="1"/>
              <a:t>schools</a:t>
            </a: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042192A-ADD2-44A2-8328-0C072CCB3095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584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65AAEB-7099-45B1-9920-4959B51C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6560C2-AD55-4788-8371-2452C9F59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5BE0878-5932-4A25-8519-3A1888FD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limitations</a:t>
            </a:r>
            <a:endParaRPr lang="de-DE" dirty="0"/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4AA311B0-2116-4BE4-A4BA-A0EF1B809399}"/>
              </a:ext>
            </a:extLst>
          </p:cNvPr>
          <p:cNvSpPr txBox="1">
            <a:spLocks/>
          </p:cNvSpPr>
          <p:nvPr/>
        </p:nvSpPr>
        <p:spPr>
          <a:xfrm>
            <a:off x="457200" y="1554723"/>
            <a:ext cx="8291268" cy="18190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DE" sz="1600" dirty="0"/>
              <a:t>Due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extent</a:t>
            </a:r>
            <a:r>
              <a:rPr lang="de-DE" sz="1600" dirty="0"/>
              <a:t> of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literature</a:t>
            </a:r>
            <a:r>
              <a:rPr lang="de-DE" sz="1600" dirty="0"/>
              <a:t>:</a:t>
            </a:r>
          </a:p>
          <a:p>
            <a:pPr marL="0" indent="0">
              <a:buNone/>
            </a:pPr>
            <a:endParaRPr lang="de-DE" sz="1600" dirty="0"/>
          </a:p>
          <a:p>
            <a:pPr lvl="1">
              <a:buFontTx/>
              <a:buChar char="-"/>
            </a:pPr>
            <a:r>
              <a:rPr lang="de-DE" sz="1400" dirty="0" err="1"/>
              <a:t>we</a:t>
            </a:r>
            <a:r>
              <a:rPr lang="de-DE" sz="1400" dirty="0"/>
              <a:t> </a:t>
            </a:r>
            <a:r>
              <a:rPr lang="de-DE" sz="1400" dirty="0" err="1"/>
              <a:t>did</a:t>
            </a:r>
            <a:r>
              <a:rPr lang="de-DE" sz="1400" dirty="0"/>
              <a:t> not </a:t>
            </a:r>
            <a:r>
              <a:rPr lang="de-DE" sz="1400" dirty="0" err="1"/>
              <a:t>extend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focus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whole</a:t>
            </a:r>
            <a:r>
              <a:rPr lang="de-DE" sz="1400" dirty="0"/>
              <a:t> test-</a:t>
            </a:r>
            <a:r>
              <a:rPr lang="de-DE" sz="1400" dirty="0" err="1"/>
              <a:t>trace</a:t>
            </a:r>
            <a:r>
              <a:rPr lang="de-DE" sz="1400" dirty="0"/>
              <a:t>-</a:t>
            </a:r>
            <a:r>
              <a:rPr lang="de-DE" sz="1400" dirty="0" err="1"/>
              <a:t>quarantine</a:t>
            </a:r>
            <a:r>
              <a:rPr lang="de-DE" sz="1400" dirty="0"/>
              <a:t> </a:t>
            </a:r>
            <a:r>
              <a:rPr lang="de-DE" sz="1400" dirty="0" err="1"/>
              <a:t>process</a:t>
            </a:r>
            <a:endParaRPr lang="de-DE" sz="1400" dirty="0"/>
          </a:p>
          <a:p>
            <a:pPr lvl="1">
              <a:buFontTx/>
              <a:buChar char="-"/>
            </a:pPr>
            <a:r>
              <a:rPr lang="de-DE" sz="1400" dirty="0" err="1"/>
              <a:t>we</a:t>
            </a:r>
            <a:r>
              <a:rPr lang="de-DE" sz="1400" dirty="0"/>
              <a:t> </a:t>
            </a:r>
            <a:r>
              <a:rPr lang="de-DE" sz="1400" dirty="0" err="1"/>
              <a:t>excluded</a:t>
            </a:r>
            <a:r>
              <a:rPr lang="de-DE" sz="1400" dirty="0"/>
              <a:t> an </a:t>
            </a:r>
            <a:r>
              <a:rPr lang="de-DE" sz="1400" dirty="0" err="1"/>
              <a:t>important</a:t>
            </a:r>
            <a:r>
              <a:rPr lang="de-DE" sz="1400" dirty="0"/>
              <a:t> </a:t>
            </a:r>
            <a:r>
              <a:rPr lang="de-DE" sz="1400" dirty="0" err="1"/>
              <a:t>subset</a:t>
            </a:r>
            <a:r>
              <a:rPr lang="de-DE" sz="1400" dirty="0"/>
              <a:t> of </a:t>
            </a:r>
            <a:r>
              <a:rPr lang="de-DE" sz="1400" dirty="0" err="1"/>
              <a:t>mathematical</a:t>
            </a:r>
            <a:r>
              <a:rPr lang="de-DE" sz="1400" dirty="0"/>
              <a:t> </a:t>
            </a:r>
            <a:r>
              <a:rPr lang="de-DE" sz="1400" dirty="0" err="1"/>
              <a:t>modelling</a:t>
            </a:r>
            <a:r>
              <a:rPr lang="de-DE" sz="1400" dirty="0"/>
              <a:t> </a:t>
            </a:r>
            <a:r>
              <a:rPr lang="de-DE" sz="1400" dirty="0" err="1"/>
              <a:t>studies</a:t>
            </a:r>
            <a:r>
              <a:rPr lang="de-DE" sz="1400" dirty="0"/>
              <a:t> (DTM)</a:t>
            </a:r>
          </a:p>
          <a:p>
            <a:pPr marL="0" indent="0">
              <a:buNone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16% of </a:t>
            </a:r>
            <a:r>
              <a:rPr lang="de-DE" sz="1600" dirty="0" err="1"/>
              <a:t>our</a:t>
            </a:r>
            <a:r>
              <a:rPr lang="de-DE" sz="1600" dirty="0"/>
              <a:t>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preprints</a:t>
            </a:r>
            <a:r>
              <a:rPr lang="de-DE" sz="1600" dirty="0"/>
              <a:t>, i.e. not peer-</a:t>
            </a:r>
            <a:r>
              <a:rPr lang="de-DE" sz="1600" dirty="0" err="1"/>
              <a:t>reviewed</a:t>
            </a: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D4181-D47A-481D-A84B-A5EC251ECBCC}"/>
              </a:ext>
            </a:extLst>
          </p:cNvPr>
          <p:cNvSpPr txBox="1"/>
          <p:nvPr/>
        </p:nvSpPr>
        <p:spPr>
          <a:xfrm>
            <a:off x="2570282" y="4741211"/>
            <a:ext cx="550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Francisco Pozo-Martin, Miguel Angel Beltran Sanchez, Sophie Alice Müller, Viorela Diaconu, Kilian Weil, Charbel El Bcheraoui</a:t>
            </a:r>
            <a:r>
              <a:rPr lang="de-DE" sz="800" dirty="0"/>
              <a:t>. </a:t>
            </a:r>
            <a:r>
              <a:rPr lang="en-US" sz="800" dirty="0"/>
              <a:t>Comparative effectiveness of contact tracing interventions in the context of the COVID-19 pandemic: a systematic review</a:t>
            </a:r>
            <a:br>
              <a:rPr lang="de-DE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7483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7A808D-01E2-45BA-A40D-F18217BE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21.01.2022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703307-C71C-4820-A2C3-684BD46A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8</a:t>
            </a:fld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5A5D11BB-0A9D-410E-A4AE-E7E90C8A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699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970</Words>
  <Application>Microsoft Office PowerPoint</Application>
  <PresentationFormat>On-screen Show (16:9)</PresentationFormat>
  <Paragraphs>95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ＭＳ 明朝</vt:lpstr>
      <vt:lpstr>Wingdings</vt:lpstr>
      <vt:lpstr>Office-Design</vt:lpstr>
      <vt:lpstr>Comparative effectiveness of contact tracing interventions in the context of the COVID-19 pandemic: a systematic review </vt:lpstr>
      <vt:lpstr>Objective </vt:lpstr>
      <vt:lpstr>PowerPoint Presentation</vt:lpstr>
      <vt:lpstr>PowerPoint Presentation</vt:lpstr>
      <vt:lpstr>PowerPoint Presentation</vt:lpstr>
      <vt:lpstr>PowerPoint Presentation</vt:lpstr>
      <vt:lpstr>Some limitations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Pozo Martin, Francisco</cp:lastModifiedBy>
  <cp:revision>591</cp:revision>
  <dcterms:created xsi:type="dcterms:W3CDTF">2015-11-02T12:29:13Z</dcterms:created>
  <dcterms:modified xsi:type="dcterms:W3CDTF">2022-01-21T10:25:39Z</dcterms:modified>
</cp:coreProperties>
</file>