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3" r:id="rId4"/>
    <p:sldId id="265" r:id="rId5"/>
    <p:sldId id="266" r:id="rId6"/>
    <p:sldId id="268" r:id="rId7"/>
    <p:sldId id="267" r:id="rId8"/>
    <p:sldId id="269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9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 beachten: der Import vom RKI ist willkürlich auf eine feste Zeit gesetzt.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973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Evaluation des COVID-19 Meldesystems: Zeitnähe, Vollständigkeit und Validität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3104370"/>
            <a:ext cx="4503737" cy="741702"/>
          </a:xfrm>
        </p:spPr>
        <p:txBody>
          <a:bodyPr/>
          <a:lstStyle/>
          <a:p>
            <a:r>
              <a:rPr lang="de-DE" dirty="0"/>
              <a:t>Dr. Emily Meyer, Dr. Adine Marquis, </a:t>
            </a:r>
          </a:p>
          <a:p>
            <a:r>
              <a:rPr lang="de-DE" dirty="0"/>
              <a:t>Dr. Mona Askar, Michaela Diercke</a:t>
            </a:r>
          </a:p>
          <a:p>
            <a:r>
              <a:rPr lang="de-DE" dirty="0"/>
              <a:t>21.01.2021</a:t>
            </a:r>
          </a:p>
        </p:txBody>
      </p:sp>
      <p:sp>
        <p:nvSpPr>
          <p:cNvPr id="4" name="AutoShape 2" descr="RKI zur Influenzaimpfung: Wie gut schützte di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RKI zur Influenzaimpfung: Wie gut schützte di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D938F24-4867-41D5-9243-AB9D23DF93C9}"/>
              </a:ext>
            </a:extLst>
          </p:cNvPr>
          <p:cNvGrpSpPr/>
          <p:nvPr/>
        </p:nvGrpSpPr>
        <p:grpSpPr>
          <a:xfrm>
            <a:off x="27425" y="1481417"/>
            <a:ext cx="3505202" cy="2557183"/>
            <a:chOff x="89961" y="1481417"/>
            <a:chExt cx="3505202" cy="255718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84D4A18-A2E2-4A68-A273-506E03B82A6B}"/>
                </a:ext>
              </a:extLst>
            </p:cNvPr>
            <p:cNvSpPr/>
            <p:nvPr/>
          </p:nvSpPr>
          <p:spPr>
            <a:xfrm>
              <a:off x="89961" y="1481417"/>
              <a:ext cx="3505202" cy="2557183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39">
              <a:extLst>
                <a:ext uri="{FF2B5EF4-FFF2-40B4-BE49-F238E27FC236}">
                  <a16:creationId xmlns:a16="http://schemas.microsoft.com/office/drawing/2014/main" id="{57ADF247-9D51-49DC-88CF-7EAD0830F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98" y="1577681"/>
              <a:ext cx="3380129" cy="236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B1DDC2C-D98D-4EFF-AF50-8F1EC175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2261DF-280C-4211-BC03-0B81AE8E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15A243-B67D-440A-A55C-E433BF94B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90495"/>
            <a:ext cx="7983646" cy="378046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Auswertung aller COVID-19 Fälle zwischen 27.01.2020 und 13.06.21</a:t>
            </a:r>
          </a:p>
          <a:p>
            <a:pPr lvl="1"/>
            <a:r>
              <a:rPr lang="de-DE" dirty="0"/>
              <a:t>Datenstand 13.08.2021</a:t>
            </a:r>
          </a:p>
          <a:p>
            <a:pPr lvl="1"/>
            <a:r>
              <a:rPr lang="de-DE" dirty="0"/>
              <a:t>Die die Referenzdefinition erfüllen</a:t>
            </a:r>
          </a:p>
          <a:p>
            <a:pPr lvl="1"/>
            <a:r>
              <a:rPr lang="de-DE" dirty="0"/>
              <a:t>Die Labormeldungen sind (91% der Meldungen)</a:t>
            </a:r>
          </a:p>
          <a:p>
            <a:pPr lvl="1"/>
            <a:r>
              <a:rPr lang="de-DE" dirty="0"/>
              <a:t>Mit plausiblen Daten für Labormeldedatum (27.01.2020-13.06.2021), Symptombeginn (27.01.2020-01.08.2021), Hospitalisierung (27.01.2020-01.08.2021) und Tod (27.01.2020-01.08.2021) und Datum des Outcomes vor Datum der Übermittlung </a:t>
            </a:r>
          </a:p>
          <a:p>
            <a:r>
              <a:rPr lang="de-DE" dirty="0"/>
              <a:t>Berechnung von Median und IQR der Zeit in Tagen bzw. Stunden zwischen</a:t>
            </a:r>
          </a:p>
          <a:p>
            <a:pPr lvl="1"/>
            <a:r>
              <a:rPr lang="de-DE" dirty="0"/>
              <a:t>Labormeldung und Übermittlung durch das GA</a:t>
            </a:r>
          </a:p>
          <a:p>
            <a:pPr lvl="1"/>
            <a:r>
              <a:rPr lang="de-DE" dirty="0"/>
              <a:t>Übermittlung durch das GA und Import durch das RKI</a:t>
            </a:r>
          </a:p>
          <a:p>
            <a:pPr lvl="1"/>
            <a:r>
              <a:rPr lang="de-DE" dirty="0"/>
              <a:t>Auftreten des Outcomes und Übermittlung durch das GA</a:t>
            </a:r>
          </a:p>
          <a:p>
            <a:r>
              <a:rPr lang="de-DE" dirty="0"/>
              <a:t>Berechnung für gesamten Zeitraum und stratifiziert nach Pandemie-Phasen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3F29FF-7058-4186-85A0-01580A16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A95DD2-BAF0-46F4-ADB3-B3CC7EC8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9D7C84-9767-4E10-8DD3-1CB71D20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DF93F25-A510-40CE-B008-771D4372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2004"/>
            <a:ext cx="7983646" cy="714291"/>
          </a:xfrm>
        </p:spPr>
        <p:txBody>
          <a:bodyPr/>
          <a:lstStyle/>
          <a:p>
            <a:r>
              <a:rPr lang="de-DE" dirty="0"/>
              <a:t>Methodik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0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4F11C9-4BEF-46BB-89CE-F787547C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6EEDDD-2B18-410A-B13F-70702EE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0445BC-AAD0-45DE-A34F-EB681BB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A8C28F-154F-4D14-A603-DC39082F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08"/>
            <a:ext cx="6670964" cy="714291"/>
          </a:xfrm>
        </p:spPr>
        <p:txBody>
          <a:bodyPr/>
          <a:lstStyle/>
          <a:p>
            <a:r>
              <a:rPr lang="de-DE" dirty="0"/>
              <a:t>Zeitnähe: Labormeldung bis Übermittlung</a:t>
            </a:r>
            <a:endParaRPr lang="en-GB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A94492E-7C49-48C3-ABCF-3D63404C5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95045"/>
              </p:ext>
            </p:extLst>
          </p:nvPr>
        </p:nvGraphicFramePr>
        <p:xfrm>
          <a:off x="351768" y="1538532"/>
          <a:ext cx="5569526" cy="95629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10297">
                  <a:extLst>
                    <a:ext uri="{9D8B030D-6E8A-4147-A177-3AD203B41FA5}">
                      <a16:colId xmlns:a16="http://schemas.microsoft.com/office/drawing/2014/main" val="774269541"/>
                    </a:ext>
                  </a:extLst>
                </a:gridCol>
                <a:gridCol w="623648">
                  <a:extLst>
                    <a:ext uri="{9D8B030D-6E8A-4147-A177-3AD203B41FA5}">
                      <a16:colId xmlns:a16="http://schemas.microsoft.com/office/drawing/2014/main" val="247185659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1216034447"/>
                    </a:ext>
                  </a:extLst>
                </a:gridCol>
                <a:gridCol w="727363">
                  <a:extLst>
                    <a:ext uri="{9D8B030D-6E8A-4147-A177-3AD203B41FA5}">
                      <a16:colId xmlns:a16="http://schemas.microsoft.com/office/drawing/2014/main" val="2749912714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372967897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626425041"/>
                    </a:ext>
                  </a:extLst>
                </a:gridCol>
                <a:gridCol w="768926">
                  <a:extLst>
                    <a:ext uri="{9D8B030D-6E8A-4147-A177-3AD203B41FA5}">
                      <a16:colId xmlns:a16="http://schemas.microsoft.com/office/drawing/2014/main" val="1579839960"/>
                    </a:ext>
                  </a:extLst>
                </a:gridCol>
              </a:tblGrid>
              <a:tr h="4424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Sporadische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Fälle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Erste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Sommer 2020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Zweite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Dritte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extLst>
                  <a:ext uri="{0D108BD9-81ED-4DB2-BD59-A6C34878D82A}">
                    <a16:rowId xmlns:a16="http://schemas.microsoft.com/office/drawing/2014/main" val="1366543111"/>
                  </a:ext>
                </a:extLst>
              </a:tr>
              <a:tr h="1735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3,029,559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127,431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96,353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1,717,629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1,088,062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extLst>
                  <a:ext uri="{0D108BD9-81ED-4DB2-BD59-A6C34878D82A}">
                    <a16:rowId xmlns:a16="http://schemas.microsoft.com/office/drawing/2014/main" val="1057274681"/>
                  </a:ext>
                </a:extLst>
              </a:tr>
              <a:tr h="263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 der </a:t>
                      </a:r>
                      <a:r>
                        <a:rPr lang="en-US" sz="1000" dirty="0" err="1">
                          <a:effectLst/>
                        </a:rPr>
                        <a:t>Tage</a:t>
                      </a:r>
                      <a:r>
                        <a:rPr lang="en-US" sz="1000" dirty="0">
                          <a:effectLst/>
                        </a:rPr>
                        <a:t> (IQR)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  <a:endParaRPr lang="en-GB" sz="1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(0-1)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  <a:endParaRPr lang="en-GB" sz="1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(1-1)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  <a:endParaRPr lang="en-GB" sz="1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(0-1)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  <a:endParaRPr lang="en-GB" sz="1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(0-1)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  <a:endParaRPr lang="en-GB" sz="10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(0-1)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 </a:t>
                      </a:r>
                      <a:endParaRPr lang="en-GB" sz="1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(0-1)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extLst>
                  <a:ext uri="{0D108BD9-81ED-4DB2-BD59-A6C34878D82A}">
                    <a16:rowId xmlns:a16="http://schemas.microsoft.com/office/drawing/2014/main" val="754949398"/>
                  </a:ext>
                </a:extLst>
              </a:tr>
            </a:tbl>
          </a:graphicData>
        </a:graphic>
      </p:graphicFrame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5C020B6-2A0B-410E-8807-35E0F66A727A}"/>
              </a:ext>
            </a:extLst>
          </p:cNvPr>
          <p:cNvGrpSpPr/>
          <p:nvPr/>
        </p:nvGrpSpPr>
        <p:grpSpPr>
          <a:xfrm>
            <a:off x="270164" y="2708564"/>
            <a:ext cx="6400800" cy="2434936"/>
            <a:chOff x="270164" y="2708564"/>
            <a:chExt cx="6400800" cy="243493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0B9B2800-3EFE-4166-9284-BAECB9539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237"/>
            <a:stretch/>
          </p:blipFill>
          <p:spPr>
            <a:xfrm>
              <a:off x="270164" y="2708564"/>
              <a:ext cx="6400800" cy="2434936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66F499B-89AF-4714-884F-F252CB600CA1}"/>
                </a:ext>
              </a:extLst>
            </p:cNvPr>
            <p:cNvSpPr/>
            <p:nvPr/>
          </p:nvSpPr>
          <p:spPr>
            <a:xfrm>
              <a:off x="5421288" y="3706091"/>
              <a:ext cx="348208" cy="360218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D6AE412-40D0-494E-9FA0-40FB43D2C284}"/>
              </a:ext>
            </a:extLst>
          </p:cNvPr>
          <p:cNvSpPr txBox="1"/>
          <p:nvPr/>
        </p:nvSpPr>
        <p:spPr>
          <a:xfrm>
            <a:off x="5961662" y="1415747"/>
            <a:ext cx="277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Zeitnahe Übermittlung von COVID-19-Fällen trotz höherer Fallzahlen in der zweiten und dritten Wellen</a:t>
            </a:r>
            <a:endParaRPr lang="en-GB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A573AEB-497D-4FA3-9393-C72B15EFFC76}"/>
              </a:ext>
            </a:extLst>
          </p:cNvPr>
          <p:cNvGrpSpPr/>
          <p:nvPr/>
        </p:nvGrpSpPr>
        <p:grpSpPr>
          <a:xfrm>
            <a:off x="393139" y="799657"/>
            <a:ext cx="2434212" cy="686156"/>
            <a:chOff x="3863703" y="670815"/>
            <a:chExt cx="2434212" cy="68615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ECD02F4-98AB-4A3A-8307-DA897E150174}"/>
                </a:ext>
              </a:extLst>
            </p:cNvPr>
            <p:cNvSpPr/>
            <p:nvPr/>
          </p:nvSpPr>
          <p:spPr>
            <a:xfrm>
              <a:off x="3940363" y="670815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5DFB56-C5A3-4B85-9DC7-1078617C83FD}"/>
                </a:ext>
              </a:extLst>
            </p:cNvPr>
            <p:cNvSpPr/>
            <p:nvPr/>
          </p:nvSpPr>
          <p:spPr>
            <a:xfrm>
              <a:off x="5349768" y="677742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71989F7B-5FC0-4537-BFF7-080737B1413D}"/>
                </a:ext>
              </a:extLst>
            </p:cNvPr>
            <p:cNvCxnSpPr/>
            <p:nvPr/>
          </p:nvCxnSpPr>
          <p:spPr>
            <a:xfrm>
              <a:off x="4842164" y="885323"/>
              <a:ext cx="401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BEB2602-51D7-40C2-ADDF-CC0599BAF939}"/>
                </a:ext>
              </a:extLst>
            </p:cNvPr>
            <p:cNvSpPr txBox="1"/>
            <p:nvPr/>
          </p:nvSpPr>
          <p:spPr>
            <a:xfrm>
              <a:off x="4001658" y="680112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Labor</a:t>
              </a:r>
              <a:endParaRPr lang="en-GB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325206C-E33F-4F82-B228-B455CAD5A97D}"/>
                </a:ext>
              </a:extLst>
            </p:cNvPr>
            <p:cNvSpPr txBox="1"/>
            <p:nvPr/>
          </p:nvSpPr>
          <p:spPr>
            <a:xfrm>
              <a:off x="5537701" y="694466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GA</a:t>
              </a:r>
              <a:endParaRPr lang="en-GB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558FBE0-74CB-4104-9ACD-E277823F901D}"/>
                </a:ext>
              </a:extLst>
            </p:cNvPr>
            <p:cNvSpPr txBox="1"/>
            <p:nvPr/>
          </p:nvSpPr>
          <p:spPr>
            <a:xfrm>
              <a:off x="3863703" y="1072241"/>
              <a:ext cx="992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Meldedatum</a:t>
              </a:r>
              <a:endParaRPr lang="en-GB" sz="12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DC8534D-9E23-40AC-882F-4E47B138AF13}"/>
                </a:ext>
              </a:extLst>
            </p:cNvPr>
            <p:cNvSpPr txBox="1"/>
            <p:nvPr/>
          </p:nvSpPr>
          <p:spPr>
            <a:xfrm>
              <a:off x="5277058" y="1079972"/>
              <a:ext cx="1020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Übermittlung</a:t>
              </a:r>
              <a:endParaRPr lang="en-GB" sz="1200" dirty="0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159E4AB0-CE6A-423C-8942-9CBFA44E0A44}"/>
              </a:ext>
            </a:extLst>
          </p:cNvPr>
          <p:cNvSpPr txBox="1"/>
          <p:nvPr/>
        </p:nvSpPr>
        <p:spPr>
          <a:xfrm>
            <a:off x="6858001" y="2902829"/>
            <a:ext cx="2189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Anstieg der Fälle, die am Tag der Labormeldung auch übermittelt werden von ~25% auf 43% in der dritten Welle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4F11C9-4BEF-46BB-89CE-F787547C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6EEDDD-2B18-410A-B13F-70702EE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0445BC-AAD0-45DE-A34F-EB681BB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A8C28F-154F-4D14-A603-DC39082F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08"/>
            <a:ext cx="6670964" cy="714291"/>
          </a:xfrm>
        </p:spPr>
        <p:txBody>
          <a:bodyPr/>
          <a:lstStyle/>
          <a:p>
            <a:r>
              <a:rPr lang="de-DE" dirty="0"/>
              <a:t>Zeitnähe: Übermittlung d. GA bis Empfang d. RKI</a:t>
            </a:r>
            <a:endParaRPr lang="en-GB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A94492E-7C49-48C3-ABCF-3D63404C5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19090"/>
              </p:ext>
            </p:extLst>
          </p:nvPr>
        </p:nvGraphicFramePr>
        <p:xfrm>
          <a:off x="263236" y="1532057"/>
          <a:ext cx="5698426" cy="95629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10902">
                  <a:extLst>
                    <a:ext uri="{9D8B030D-6E8A-4147-A177-3AD203B41FA5}">
                      <a16:colId xmlns:a16="http://schemas.microsoft.com/office/drawing/2014/main" val="774269541"/>
                    </a:ext>
                  </a:extLst>
                </a:gridCol>
                <a:gridCol w="654003">
                  <a:extLst>
                    <a:ext uri="{9D8B030D-6E8A-4147-A177-3AD203B41FA5}">
                      <a16:colId xmlns:a16="http://schemas.microsoft.com/office/drawing/2014/main" val="247185659"/>
                    </a:ext>
                  </a:extLst>
                </a:gridCol>
                <a:gridCol w="1050416">
                  <a:extLst>
                    <a:ext uri="{9D8B030D-6E8A-4147-A177-3AD203B41FA5}">
                      <a16:colId xmlns:a16="http://schemas.microsoft.com/office/drawing/2014/main" val="1216034447"/>
                    </a:ext>
                  </a:extLst>
                </a:gridCol>
                <a:gridCol w="714568">
                  <a:extLst>
                    <a:ext uri="{9D8B030D-6E8A-4147-A177-3AD203B41FA5}">
                      <a16:colId xmlns:a16="http://schemas.microsoft.com/office/drawing/2014/main" val="2749912714"/>
                    </a:ext>
                  </a:extLst>
                </a:gridCol>
                <a:gridCol w="871774">
                  <a:extLst>
                    <a:ext uri="{9D8B030D-6E8A-4147-A177-3AD203B41FA5}">
                      <a16:colId xmlns:a16="http://schemas.microsoft.com/office/drawing/2014/main" val="3729678971"/>
                    </a:ext>
                  </a:extLst>
                </a:gridCol>
                <a:gridCol w="785974">
                  <a:extLst>
                    <a:ext uri="{9D8B030D-6E8A-4147-A177-3AD203B41FA5}">
                      <a16:colId xmlns:a16="http://schemas.microsoft.com/office/drawing/2014/main" val="2626425041"/>
                    </a:ext>
                  </a:extLst>
                </a:gridCol>
                <a:gridCol w="710789">
                  <a:extLst>
                    <a:ext uri="{9D8B030D-6E8A-4147-A177-3AD203B41FA5}">
                      <a16:colId xmlns:a16="http://schemas.microsoft.com/office/drawing/2014/main" val="1579839960"/>
                    </a:ext>
                  </a:extLst>
                </a:gridCol>
              </a:tblGrid>
              <a:tr h="4424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Sporadische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Fälle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Erste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Sommer 2020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Zweite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Dritte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extLst>
                  <a:ext uri="{0D108BD9-81ED-4DB2-BD59-A6C34878D82A}">
                    <a16:rowId xmlns:a16="http://schemas.microsoft.com/office/drawing/2014/main" val="1366543111"/>
                  </a:ext>
                </a:extLst>
              </a:tr>
              <a:tr h="1735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3,029,559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127,431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96,353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1,717,629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1,088,062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extLst>
                  <a:ext uri="{0D108BD9-81ED-4DB2-BD59-A6C34878D82A}">
                    <a16:rowId xmlns:a16="http://schemas.microsoft.com/office/drawing/2014/main" val="1057274681"/>
                  </a:ext>
                </a:extLst>
              </a:tr>
              <a:tr h="2632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 der </a:t>
                      </a:r>
                      <a:r>
                        <a:rPr lang="en-US" sz="1000" dirty="0" err="1">
                          <a:effectLst/>
                        </a:rPr>
                        <a:t>Stunden</a:t>
                      </a:r>
                      <a:r>
                        <a:rPr lang="en-US" sz="1000" dirty="0">
                          <a:effectLst/>
                        </a:rPr>
                        <a:t> (IQR)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(1-5)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(5-47)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(2-17)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(1-8)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(1-5)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(1-4)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949398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6AE412-40D0-494E-9FA0-40FB43D2C284}"/>
              </a:ext>
            </a:extLst>
          </p:cNvPr>
          <p:cNvSpPr txBox="1"/>
          <p:nvPr/>
        </p:nvSpPr>
        <p:spPr>
          <a:xfrm>
            <a:off x="6272646" y="1432162"/>
            <a:ext cx="2774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Fortlaufend sich verkürzende Übermittlungszeit zwischen GÄ und RKI</a:t>
            </a:r>
            <a:endParaRPr lang="en-GB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A573AEB-497D-4FA3-9393-C72B15EFFC76}"/>
              </a:ext>
            </a:extLst>
          </p:cNvPr>
          <p:cNvGrpSpPr/>
          <p:nvPr/>
        </p:nvGrpSpPr>
        <p:grpSpPr>
          <a:xfrm>
            <a:off x="407965" y="799657"/>
            <a:ext cx="2307555" cy="686156"/>
            <a:chOff x="3878529" y="670815"/>
            <a:chExt cx="2307555" cy="68615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ECD02F4-98AB-4A3A-8307-DA897E150174}"/>
                </a:ext>
              </a:extLst>
            </p:cNvPr>
            <p:cNvSpPr/>
            <p:nvPr/>
          </p:nvSpPr>
          <p:spPr>
            <a:xfrm>
              <a:off x="3940363" y="670815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5DFB56-C5A3-4B85-9DC7-1078617C83FD}"/>
                </a:ext>
              </a:extLst>
            </p:cNvPr>
            <p:cNvSpPr/>
            <p:nvPr/>
          </p:nvSpPr>
          <p:spPr>
            <a:xfrm>
              <a:off x="5346629" y="683502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71989F7B-5FC0-4537-BFF7-080737B1413D}"/>
                </a:ext>
              </a:extLst>
            </p:cNvPr>
            <p:cNvCxnSpPr/>
            <p:nvPr/>
          </p:nvCxnSpPr>
          <p:spPr>
            <a:xfrm>
              <a:off x="4842164" y="885323"/>
              <a:ext cx="401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BEB2602-51D7-40C2-ADDF-CC0599BAF939}"/>
                </a:ext>
              </a:extLst>
            </p:cNvPr>
            <p:cNvSpPr txBox="1"/>
            <p:nvPr/>
          </p:nvSpPr>
          <p:spPr>
            <a:xfrm>
              <a:off x="4128296" y="680112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GA</a:t>
              </a:r>
              <a:endParaRPr lang="en-GB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325206C-E33F-4F82-B228-B455CAD5A97D}"/>
                </a:ext>
              </a:extLst>
            </p:cNvPr>
            <p:cNvSpPr txBox="1"/>
            <p:nvPr/>
          </p:nvSpPr>
          <p:spPr>
            <a:xfrm>
              <a:off x="5432771" y="700226"/>
              <a:ext cx="667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Landes-</a:t>
              </a:r>
            </a:p>
            <a:p>
              <a:pPr algn="ctr"/>
              <a:r>
                <a:rPr lang="de-DE" sz="1200" dirty="0"/>
                <a:t>stelle</a:t>
              </a:r>
              <a:endParaRPr lang="en-GB" sz="1200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558FBE0-74CB-4104-9ACD-E277823F901D}"/>
                </a:ext>
              </a:extLst>
            </p:cNvPr>
            <p:cNvSpPr txBox="1"/>
            <p:nvPr/>
          </p:nvSpPr>
          <p:spPr>
            <a:xfrm>
              <a:off x="3878529" y="1072241"/>
              <a:ext cx="1020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Übermittlung</a:t>
              </a:r>
              <a:endParaRPr lang="en-GB" sz="12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DC8534D-9E23-40AC-882F-4E47B138AF13}"/>
                </a:ext>
              </a:extLst>
            </p:cNvPr>
            <p:cNvSpPr txBox="1"/>
            <p:nvPr/>
          </p:nvSpPr>
          <p:spPr>
            <a:xfrm>
              <a:off x="5277058" y="1079972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1200" dirty="0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159E4AB0-CE6A-423C-8942-9CBFA44E0A44}"/>
              </a:ext>
            </a:extLst>
          </p:cNvPr>
          <p:cNvSpPr txBox="1"/>
          <p:nvPr/>
        </p:nvSpPr>
        <p:spPr>
          <a:xfrm>
            <a:off x="6664036" y="3138947"/>
            <a:ext cx="2189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Innerhalb von 12h werden 85% der Fälle von den GÄ über die Langestellen zum RKI übermittelt</a:t>
            </a:r>
            <a:endParaRPr lang="en-GB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A498F5A-E0A0-49C9-A942-00FB2E14E712}"/>
              </a:ext>
            </a:extLst>
          </p:cNvPr>
          <p:cNvSpPr/>
          <p:nvPr/>
        </p:nvSpPr>
        <p:spPr>
          <a:xfrm>
            <a:off x="3350633" y="799657"/>
            <a:ext cx="839455" cy="43062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2F2F888-5733-4B54-8817-593DA121A54E}"/>
              </a:ext>
            </a:extLst>
          </p:cNvPr>
          <p:cNvCxnSpPr/>
          <p:nvPr/>
        </p:nvCxnSpPr>
        <p:spPr>
          <a:xfrm>
            <a:off x="2843029" y="1007238"/>
            <a:ext cx="4017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F96FF8B3-20B3-4C53-BEE4-D9A84D1D07B1}"/>
              </a:ext>
            </a:extLst>
          </p:cNvPr>
          <p:cNvSpPr txBox="1"/>
          <p:nvPr/>
        </p:nvSpPr>
        <p:spPr>
          <a:xfrm>
            <a:off x="3485747" y="1208814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Import</a:t>
            </a:r>
            <a:endParaRPr lang="en-GB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54AF4AA-E4FE-4176-99A8-FFAD93D856E7}"/>
              </a:ext>
            </a:extLst>
          </p:cNvPr>
          <p:cNvSpPr txBox="1"/>
          <p:nvPr/>
        </p:nvSpPr>
        <p:spPr>
          <a:xfrm>
            <a:off x="3538566" y="80895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RKI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8B59DC-9DDC-4E9B-B6F9-FFD21B4835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21"/>
          <a:stretch/>
        </p:blipFill>
        <p:spPr>
          <a:xfrm>
            <a:off x="263236" y="2698235"/>
            <a:ext cx="6400800" cy="241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4F11C9-4BEF-46BB-89CE-F787547C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6EEDDD-2B18-410A-B13F-70702EE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0445BC-AAD0-45DE-A34F-EB681BB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A8C28F-154F-4D14-A603-DC39082F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08"/>
            <a:ext cx="6670964" cy="714291"/>
          </a:xfrm>
        </p:spPr>
        <p:txBody>
          <a:bodyPr/>
          <a:lstStyle/>
          <a:p>
            <a:r>
              <a:rPr lang="de-DE" dirty="0"/>
              <a:t>Zeitnähe: Übermittlung von Outcomes</a:t>
            </a:r>
            <a:endParaRPr lang="en-GB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A94492E-7C49-48C3-ABCF-3D63404C58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771300"/>
              </p:ext>
            </p:extLst>
          </p:nvPr>
        </p:nvGraphicFramePr>
        <p:xfrm>
          <a:off x="152400" y="1538532"/>
          <a:ext cx="8734072" cy="216040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52945">
                  <a:extLst>
                    <a:ext uri="{9D8B030D-6E8A-4147-A177-3AD203B41FA5}">
                      <a16:colId xmlns:a16="http://schemas.microsoft.com/office/drawing/2014/main" val="2544843536"/>
                    </a:ext>
                  </a:extLst>
                </a:gridCol>
                <a:gridCol w="1226128">
                  <a:extLst>
                    <a:ext uri="{9D8B030D-6E8A-4147-A177-3AD203B41FA5}">
                      <a16:colId xmlns:a16="http://schemas.microsoft.com/office/drawing/2014/main" val="774269541"/>
                    </a:ext>
                  </a:extLst>
                </a:gridCol>
                <a:gridCol w="712550">
                  <a:extLst>
                    <a:ext uri="{9D8B030D-6E8A-4147-A177-3AD203B41FA5}">
                      <a16:colId xmlns:a16="http://schemas.microsoft.com/office/drawing/2014/main" val="247185659"/>
                    </a:ext>
                  </a:extLst>
                </a:gridCol>
                <a:gridCol w="1442050">
                  <a:extLst>
                    <a:ext uri="{9D8B030D-6E8A-4147-A177-3AD203B41FA5}">
                      <a16:colId xmlns:a16="http://schemas.microsoft.com/office/drawing/2014/main" val="1216034447"/>
                    </a:ext>
                  </a:extLst>
                </a:gridCol>
                <a:gridCol w="1074835">
                  <a:extLst>
                    <a:ext uri="{9D8B030D-6E8A-4147-A177-3AD203B41FA5}">
                      <a16:colId xmlns:a16="http://schemas.microsoft.com/office/drawing/2014/main" val="2749912714"/>
                    </a:ext>
                  </a:extLst>
                </a:gridCol>
                <a:gridCol w="1174077">
                  <a:extLst>
                    <a:ext uri="{9D8B030D-6E8A-4147-A177-3AD203B41FA5}">
                      <a16:colId xmlns:a16="http://schemas.microsoft.com/office/drawing/2014/main" val="3729678971"/>
                    </a:ext>
                  </a:extLst>
                </a:gridCol>
                <a:gridCol w="1090121">
                  <a:extLst>
                    <a:ext uri="{9D8B030D-6E8A-4147-A177-3AD203B41FA5}">
                      <a16:colId xmlns:a16="http://schemas.microsoft.com/office/drawing/2014/main" val="2626425041"/>
                    </a:ext>
                  </a:extLst>
                </a:gridCol>
                <a:gridCol w="961366">
                  <a:extLst>
                    <a:ext uri="{9D8B030D-6E8A-4147-A177-3AD203B41FA5}">
                      <a16:colId xmlns:a16="http://schemas.microsoft.com/office/drawing/2014/main" val="1579839960"/>
                    </a:ext>
                  </a:extLst>
                </a:gridCol>
              </a:tblGrid>
              <a:tr h="4396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Sporadische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Fälle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Erste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Sommer 2020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Zweite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Dritte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Welle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 anchor="ctr"/>
                </a:tc>
                <a:extLst>
                  <a:ext uri="{0D108BD9-81ED-4DB2-BD59-A6C34878D82A}">
                    <a16:rowId xmlns:a16="http://schemas.microsoft.com/office/drawing/2014/main" val="1366543111"/>
                  </a:ext>
                </a:extLst>
              </a:tr>
              <a:tr h="173593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Symptombeginn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1,755,204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97,617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51,852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938,929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666,739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7274681"/>
                  </a:ext>
                </a:extLst>
              </a:tr>
              <a:tr h="263217"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 der </a:t>
                      </a:r>
                      <a:r>
                        <a:rPr lang="en-US" sz="1000" dirty="0" err="1">
                          <a:effectLst/>
                        </a:rPr>
                        <a:t>Tage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(IQR)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(4-17)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(5-11)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(6-17)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(4-11)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(4-21)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(3-13)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949398"/>
                  </a:ext>
                </a:extLst>
              </a:tr>
              <a:tr h="26321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Hospitalisierung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168,840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16,403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5,700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95,286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51,428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459176"/>
                  </a:ext>
                </a:extLst>
              </a:tr>
              <a:tr h="263217"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 der </a:t>
                      </a:r>
                      <a:r>
                        <a:rPr lang="en-US" sz="1000" dirty="0" err="1">
                          <a:effectLst/>
                        </a:rPr>
                        <a:t>Tage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(IQR)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(2-20)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(2-8)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(3-20)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(2-12)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(3-23)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(2-17)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597623"/>
                  </a:ext>
                </a:extLst>
              </a:tr>
              <a:tr h="263217"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75,313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6,763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54,594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12,982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378757"/>
                  </a:ext>
                </a:extLst>
              </a:tr>
              <a:tr h="263217"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 der </a:t>
                      </a:r>
                      <a:r>
                        <a:rPr lang="en-US" sz="1000" dirty="0" err="1">
                          <a:effectLst/>
                        </a:rPr>
                        <a:t>Tage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(IQR)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25" marR="29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(1-6)</a:t>
                      </a:r>
                      <a:endParaRPr lang="en-GB" sz="1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(1-7)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(1-12)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(1-10)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(1-11)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1955706"/>
                  </a:ext>
                </a:extLst>
              </a:tr>
            </a:tbl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A573AEB-497D-4FA3-9393-C72B15EFFC76}"/>
              </a:ext>
            </a:extLst>
          </p:cNvPr>
          <p:cNvGrpSpPr/>
          <p:nvPr/>
        </p:nvGrpSpPr>
        <p:grpSpPr>
          <a:xfrm>
            <a:off x="340329" y="799657"/>
            <a:ext cx="2591762" cy="686156"/>
            <a:chOff x="3706153" y="670815"/>
            <a:chExt cx="2591762" cy="68615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ECD02F4-98AB-4A3A-8307-DA897E150174}"/>
                </a:ext>
              </a:extLst>
            </p:cNvPr>
            <p:cNvSpPr/>
            <p:nvPr/>
          </p:nvSpPr>
          <p:spPr>
            <a:xfrm>
              <a:off x="3944844" y="670815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5DFB56-C5A3-4B85-9DC7-1078617C83FD}"/>
                </a:ext>
              </a:extLst>
            </p:cNvPr>
            <p:cNvSpPr/>
            <p:nvPr/>
          </p:nvSpPr>
          <p:spPr>
            <a:xfrm>
              <a:off x="5349768" y="677742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71989F7B-5FC0-4537-BFF7-080737B1413D}"/>
                </a:ext>
              </a:extLst>
            </p:cNvPr>
            <p:cNvCxnSpPr/>
            <p:nvPr/>
          </p:nvCxnSpPr>
          <p:spPr>
            <a:xfrm>
              <a:off x="4842164" y="885323"/>
              <a:ext cx="401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BEB2602-51D7-40C2-ADDF-CC0599BAF939}"/>
                </a:ext>
              </a:extLst>
            </p:cNvPr>
            <p:cNvSpPr txBox="1"/>
            <p:nvPr/>
          </p:nvSpPr>
          <p:spPr>
            <a:xfrm>
              <a:off x="3888581" y="716046"/>
              <a:ext cx="954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Outcome</a:t>
              </a:r>
              <a:endParaRPr lang="en-GB" sz="1600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325206C-E33F-4F82-B228-B455CAD5A97D}"/>
                </a:ext>
              </a:extLst>
            </p:cNvPr>
            <p:cNvSpPr txBox="1"/>
            <p:nvPr/>
          </p:nvSpPr>
          <p:spPr>
            <a:xfrm>
              <a:off x="5537701" y="694466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GA</a:t>
              </a:r>
              <a:endParaRPr lang="en-GB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558FBE0-74CB-4104-9ACD-E277823F901D}"/>
                </a:ext>
              </a:extLst>
            </p:cNvPr>
            <p:cNvSpPr txBox="1"/>
            <p:nvPr/>
          </p:nvSpPr>
          <p:spPr>
            <a:xfrm>
              <a:off x="3706153" y="1079784"/>
              <a:ext cx="13168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Beginn / Eintreten</a:t>
              </a:r>
              <a:endParaRPr lang="en-GB" sz="12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DC8534D-9E23-40AC-882F-4E47B138AF13}"/>
                </a:ext>
              </a:extLst>
            </p:cNvPr>
            <p:cNvSpPr txBox="1"/>
            <p:nvPr/>
          </p:nvSpPr>
          <p:spPr>
            <a:xfrm>
              <a:off x="5277058" y="1079972"/>
              <a:ext cx="1020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Übermittlung</a:t>
              </a:r>
              <a:endParaRPr lang="en-GB" sz="12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5D3464A5-1A16-4226-B558-27C4E3053657}"/>
              </a:ext>
            </a:extLst>
          </p:cNvPr>
          <p:cNvSpPr txBox="1"/>
          <p:nvPr/>
        </p:nvSpPr>
        <p:spPr>
          <a:xfrm>
            <a:off x="768252" y="3807515"/>
            <a:ext cx="604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Übermittlung von Tod ist schneller als von Symptombeginn und Hospitalisierung</a:t>
            </a:r>
          </a:p>
        </p:txBody>
      </p:sp>
    </p:spTree>
    <p:extLst>
      <p:ext uri="{BB962C8B-B14F-4D97-AF65-F5344CB8AC3E}">
        <p14:creationId xmlns:p14="http://schemas.microsoft.com/office/powerpoint/2010/main" val="257426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4F11C9-4BEF-46BB-89CE-F787547C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6EEDDD-2B18-410A-B13F-70702EE6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0445BC-AAD0-45DE-A34F-EB681BB1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DA8C28F-154F-4D14-A603-DC39082F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108"/>
            <a:ext cx="6670964" cy="714291"/>
          </a:xfrm>
        </p:spPr>
        <p:txBody>
          <a:bodyPr/>
          <a:lstStyle/>
          <a:p>
            <a:r>
              <a:rPr lang="de-DE" dirty="0"/>
              <a:t>Zeitnähe: Übermittlung von Outcomes</a:t>
            </a:r>
            <a:endParaRPr lang="en-GB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A573AEB-497D-4FA3-9393-C72B15EFFC76}"/>
              </a:ext>
            </a:extLst>
          </p:cNvPr>
          <p:cNvGrpSpPr/>
          <p:nvPr/>
        </p:nvGrpSpPr>
        <p:grpSpPr>
          <a:xfrm>
            <a:off x="340329" y="799657"/>
            <a:ext cx="2591762" cy="686156"/>
            <a:chOff x="3706153" y="670815"/>
            <a:chExt cx="2591762" cy="68615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ECD02F4-98AB-4A3A-8307-DA897E150174}"/>
                </a:ext>
              </a:extLst>
            </p:cNvPr>
            <p:cNvSpPr/>
            <p:nvPr/>
          </p:nvSpPr>
          <p:spPr>
            <a:xfrm>
              <a:off x="3944844" y="670815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C5DFB56-C5A3-4B85-9DC7-1078617C83FD}"/>
                </a:ext>
              </a:extLst>
            </p:cNvPr>
            <p:cNvSpPr/>
            <p:nvPr/>
          </p:nvSpPr>
          <p:spPr>
            <a:xfrm>
              <a:off x="5349768" y="677742"/>
              <a:ext cx="839455" cy="43062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71989F7B-5FC0-4537-BFF7-080737B1413D}"/>
                </a:ext>
              </a:extLst>
            </p:cNvPr>
            <p:cNvCxnSpPr/>
            <p:nvPr/>
          </p:nvCxnSpPr>
          <p:spPr>
            <a:xfrm>
              <a:off x="4842164" y="885323"/>
              <a:ext cx="401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BEB2602-51D7-40C2-ADDF-CC0599BAF939}"/>
                </a:ext>
              </a:extLst>
            </p:cNvPr>
            <p:cNvSpPr txBox="1"/>
            <p:nvPr/>
          </p:nvSpPr>
          <p:spPr>
            <a:xfrm>
              <a:off x="3888581" y="716046"/>
              <a:ext cx="954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Outcome</a:t>
              </a:r>
              <a:endParaRPr lang="en-GB" sz="1600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F325206C-E33F-4F82-B228-B455CAD5A97D}"/>
                </a:ext>
              </a:extLst>
            </p:cNvPr>
            <p:cNvSpPr txBox="1"/>
            <p:nvPr/>
          </p:nvSpPr>
          <p:spPr>
            <a:xfrm>
              <a:off x="5537701" y="694466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GA</a:t>
              </a:r>
              <a:endParaRPr lang="en-GB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6558FBE0-74CB-4104-9ACD-E277823F901D}"/>
                </a:ext>
              </a:extLst>
            </p:cNvPr>
            <p:cNvSpPr txBox="1"/>
            <p:nvPr/>
          </p:nvSpPr>
          <p:spPr>
            <a:xfrm>
              <a:off x="3706153" y="1079784"/>
              <a:ext cx="13168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Beginn / Eintreten</a:t>
              </a:r>
              <a:endParaRPr lang="en-GB" sz="1200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DC8534D-9E23-40AC-882F-4E47B138AF13}"/>
                </a:ext>
              </a:extLst>
            </p:cNvPr>
            <p:cNvSpPr txBox="1"/>
            <p:nvPr/>
          </p:nvSpPr>
          <p:spPr>
            <a:xfrm>
              <a:off x="5277058" y="1079972"/>
              <a:ext cx="1020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Übermittlung</a:t>
              </a:r>
              <a:endParaRPr lang="en-GB" sz="12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5D3464A5-1A16-4226-B558-27C4E3053657}"/>
              </a:ext>
            </a:extLst>
          </p:cNvPr>
          <p:cNvSpPr txBox="1"/>
          <p:nvPr/>
        </p:nvSpPr>
        <p:spPr>
          <a:xfrm>
            <a:off x="3641862" y="3084361"/>
            <a:ext cx="348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Verlauf leichter Anstieg an Informationen, die innerhalb von 5 Tagen übermittelt wurden trotz steigender Fallzahlen</a:t>
            </a:r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F4878BE-8E55-4AA8-BB2D-779B58C7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29" y="2913090"/>
            <a:ext cx="3200400" cy="1371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65F9F3-E576-4A45-BCCD-6316B84B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144" y="1512269"/>
            <a:ext cx="3200400" cy="137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63A458-D1B0-436A-B691-812367FC2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29" y="1512269"/>
            <a:ext cx="3200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9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01DAB35-255E-4721-BADA-EC332A8ED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44283"/>
            <a:ext cx="7983646" cy="3726672"/>
          </a:xfrm>
        </p:spPr>
        <p:txBody>
          <a:bodyPr/>
          <a:lstStyle/>
          <a:p>
            <a:r>
              <a:rPr lang="de-DE" dirty="0"/>
              <a:t>Von Beginn der Pandemie bis zum Ende der dritten Welle waren die Fallübermittlungen zeitnah</a:t>
            </a:r>
          </a:p>
          <a:p>
            <a:pPr lvl="1"/>
            <a:r>
              <a:rPr lang="de-DE" dirty="0"/>
              <a:t>1 Tag (Median) zwischen Labormeldung und Übermittlung durch die GÄ</a:t>
            </a:r>
          </a:p>
          <a:p>
            <a:pPr lvl="1"/>
            <a:r>
              <a:rPr lang="de-DE" dirty="0"/>
              <a:t>2,5h (Median) zwischen Übermittlung durch die GÄ und Import durch das RKI</a:t>
            </a:r>
          </a:p>
          <a:p>
            <a:r>
              <a:rPr lang="de-DE" dirty="0"/>
              <a:t>Die Übermittlung von Outcomes hat eine größere Zeitverzögerung</a:t>
            </a:r>
          </a:p>
          <a:p>
            <a:pPr lvl="1"/>
            <a:r>
              <a:rPr lang="de-DE" dirty="0"/>
              <a:t>Schnellste Übermittlung für Todesdaten (Median: 3 Tage)</a:t>
            </a:r>
          </a:p>
          <a:p>
            <a:pPr lvl="1"/>
            <a:r>
              <a:rPr lang="de-DE" dirty="0"/>
              <a:t>Verzögerte Übermittlung von Symptombeginn und Hospitalisierung (Median: 7 Tage)</a:t>
            </a:r>
          </a:p>
          <a:p>
            <a:r>
              <a:rPr lang="de-DE" dirty="0"/>
              <a:t>Bis zum Ende der dritten Welle konnte das deutsche COVID-19 Meldesystem Fälle und Outcomes zeitnah übermitteln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769F55-589E-4EA1-89AB-BC94F609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9798E4-96F4-4175-A5DE-ECAC5950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EE6A4B-1A3B-4D3C-A4F7-59B439C5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978F00-CD5B-4159-9942-CB9B163B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Fazit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9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6223E2F-F84E-4F9F-85E6-630208C6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7536"/>
            <a:ext cx="4490615" cy="361448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B409C2-4E00-4E2E-8EC8-66FD8615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21.01.2022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7D0523-2617-4D39-BEB4-B353389B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Evaluation Meldesystem 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9FD6E2-7C28-4067-A3A0-C59788E3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37AE4A3-4CDB-4E24-81F0-E560267B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Anhang: Data </a:t>
            </a:r>
            <a:r>
              <a:rPr lang="de-DE" dirty="0" err="1"/>
              <a:t>Cleaning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40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Bildschirmpräsentation (16:9)</PresentationFormat>
  <Paragraphs>203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ＭＳ 明朝</vt:lpstr>
      <vt:lpstr>Times New Roman</vt:lpstr>
      <vt:lpstr>Wingdings</vt:lpstr>
      <vt:lpstr>Office-Design</vt:lpstr>
      <vt:lpstr>Evaluation des COVID-19 Meldesystems: Zeitnähe, Vollständigkeit und Validität</vt:lpstr>
      <vt:lpstr>Methodik</vt:lpstr>
      <vt:lpstr>Zeitnähe: Labormeldung bis Übermittlung</vt:lpstr>
      <vt:lpstr>Zeitnähe: Übermittlung d. GA bis Empfang d. RKI</vt:lpstr>
      <vt:lpstr>Zeitnähe: Übermittlung von Outcomes</vt:lpstr>
      <vt:lpstr>Zeitnähe: Übermittlung von Outcomes</vt:lpstr>
      <vt:lpstr>Fazit</vt:lpstr>
      <vt:lpstr>Anhang: Data Cleaning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Meyer, Emily</cp:lastModifiedBy>
  <cp:revision>85</cp:revision>
  <dcterms:created xsi:type="dcterms:W3CDTF">2015-11-02T12:29:13Z</dcterms:created>
  <dcterms:modified xsi:type="dcterms:W3CDTF">2022-01-21T08:45:05Z</dcterms:modified>
</cp:coreProperties>
</file>