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6" r:id="rId2"/>
    <p:sldId id="588" r:id="rId3"/>
    <p:sldId id="578" r:id="rId4"/>
    <p:sldId id="1011" r:id="rId5"/>
    <p:sldId id="655" r:id="rId6"/>
    <p:sldId id="656" r:id="rId7"/>
    <p:sldId id="1012" r:id="rId8"/>
    <p:sldId id="662" r:id="rId9"/>
    <p:sldId id="657" r:id="rId10"/>
    <p:sldId id="667" r:id="rId11"/>
    <p:sldId id="638" r:id="rId12"/>
    <p:sldId id="283" r:id="rId13"/>
    <p:sldId id="285" r:id="rId1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1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EC7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6550" autoAdjust="0"/>
  </p:normalViewPr>
  <p:slideViewPr>
    <p:cSldViewPr snapToGrid="0" snapToObjects="1">
      <p:cViewPr varScale="1">
        <p:scale>
          <a:sx n="58" d="100"/>
          <a:sy n="58" d="100"/>
        </p:scale>
        <p:origin x="1428" y="56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Vergleich COVID-SARI, COVID-SARI mit Intensivbehandlungen, und verstorbene COVID-SARI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 leichter Anstieg in AG 0-4 und 80+, bisher nichts bei Intensivbehandlungen oder Todesfällen zu sehen</a:t>
            </a:r>
            <a:endParaRPr lang="de-DE" b="0" dirty="0"/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none" dirty="0"/>
              <a:t>Kitas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Seit Jahresbeginn sehr rascher Anstieg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In KW 2 mit bisher 334 Ausbrüchen pro Woche neues Höchstniveau erreicht (es ist mit weiteren Nachmeldungen zu rechnen)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0-5 bei etwa 63%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u="none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u="none" dirty="0"/>
              <a:t>Ausbruchsgröße: Durchschnitt = 6, Median = 4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u="none" dirty="0"/>
              <a:t>etwa 15% der Ausbrüche mit &gt;= 10 Fällen/Ausbruch</a:t>
            </a:r>
          </a:p>
          <a:p>
            <a:pPr marL="0" indent="0">
              <a:buFontTx/>
              <a:buNone/>
            </a:pPr>
            <a:endParaRPr lang="de-DE" b="0" u="none" dirty="0"/>
          </a:p>
          <a:p>
            <a:pPr marL="0" indent="0">
              <a:buFontTx/>
              <a:buNone/>
            </a:pPr>
            <a:r>
              <a:rPr lang="de-DE" b="1" u="none" dirty="0"/>
              <a:t>Schulen</a:t>
            </a:r>
            <a:endParaRPr lang="de-DE" b="0" u="none" dirty="0"/>
          </a:p>
          <a:p>
            <a:pPr marL="171450" indent="-171450">
              <a:buFontTx/>
              <a:buChar char="-"/>
            </a:pPr>
            <a:r>
              <a:rPr lang="de-DE" b="0" u="none" dirty="0"/>
              <a:t>Ausbruchshäufigkeit nimmt ebenfalls zu (ähnlich zu Kitas)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6-10 nimmt nach einem Rückgang während der Feiertage nun wieder zu; lag Anfang Jan bei etwa 48%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u="none" dirty="0"/>
              <a:t>Ausbruchsgröße: Durchschnitt = 4-5, Median = 3; </a:t>
            </a:r>
          </a:p>
          <a:p>
            <a:pPr marL="628650" lvl="1" indent="-171450">
              <a:buFontTx/>
              <a:buChar char="-"/>
            </a:pPr>
            <a:r>
              <a:rPr lang="de-DE" b="0" u="none" dirty="0"/>
              <a:t>etwa 8% der Ausbrüche mit &gt;= 10 Fällen/Ausbruch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von KW 3 zur KW 4 gestiegen nähert sich dem Niveau der Saisons vor der Pandemie an .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Kindern auf Niveau von 2019/20. Deutlich über den Vorjahreswerten. Die Werte der Erwachsenen auch über Vorjahres Niveau, noch unter Saison 2019/20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stark gestiegen: in KW 3: 1.275 (Vorwoche: 1.145)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(gesamt) liegt höher als letztes Jahr, Im Bereich der vorpandemischen Saisons. 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highlight>
                  <a:srgbClr val="FFFFFF"/>
                </a:highlight>
              </a:rPr>
              <a:t>Werte in vier der fünf Altersgruppen gestiegen, Ausnahme: ab 60-Jährige. 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highlight>
                  <a:srgbClr val="FFFFFF"/>
                </a:highlight>
              </a:rPr>
              <a:t>Regionale (BL) Unterschiede: KI gesamt betrachtet: in den meisten BL gestiegen: Ausnahme in  Schleswig-Holstein/HH, Thüringen, </a:t>
            </a:r>
            <a:r>
              <a:rPr lang="de-DE" sz="1200" dirty="0" err="1">
                <a:highlight>
                  <a:srgbClr val="FFFFFF"/>
                </a:highlight>
              </a:rPr>
              <a:t>BaWÜ</a:t>
            </a:r>
            <a:r>
              <a:rPr lang="de-DE" sz="1200" dirty="0">
                <a:highlight>
                  <a:srgbClr val="FFFFFF"/>
                </a:highlight>
                <a:sym typeface="Wingdings" panose="05000000000000000000" pitchFamily="2" charset="2"/>
              </a:rPr>
              <a:t> gestiegen.</a:t>
            </a:r>
            <a:endParaRPr lang="de-DE" sz="1200" dirty="0">
              <a:highlight>
                <a:srgbClr val="FFFFFF"/>
              </a:highlight>
            </a:endParaRPr>
          </a:p>
          <a:p>
            <a:pPr marL="171450" indent="-171450">
              <a:buFontTx/>
              <a:buChar char="-"/>
            </a:pP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in allen Altersgruppen bis 79 Jahren Anstieg verzeichnet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besonders stark nahm die Zahl der Arztkonsultationen wegen COVID-ARE bei den 0- bis 14-Jährigen zu, Werten der vierten Welle bereits deutlich überschritten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gesunken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 in KW 3/2022 unter vor-pandemischen Niveau; 10 Influenza-Fälle in aktueller KW (vorher/in 2021 zwischen 1-6 pro Woche); betroffene AG: alle U80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Rückgang in AG 35-59 und 60-79,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Stabil oder leichter Anstieg in allen anderen AG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Anteil COVID-19 steigt leicht in AG 0-4 und 80+ bei stabilen Fallzahlen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\Vorsaisons_allVWD_S5.png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gesunken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 in KW 3/2022 unter vor-pandemischen Niveau; 10 Influenza-Fälle in aktueller KW (vorher/in 2021 zwischen 1-6 pro Woche); betroffene AG: alle U80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Rückgang in AG 35-59 und 60-79,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Stabil oder leichter Anstieg in allen anderen AG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Anteil COVID-19 steigt leicht in AG 0-4 und 80+ bei stabilen Fallzahlen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COVID-SARI Hospitalisierungsinzidenz: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Etwas gesunken, Wert für KW 3/2022: 4,0 /100.000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Hospitalisierungsinzidenz für AG 0-4  in den vergangenen Wochen sowohl in Meldedaten als auch ICOSARI höher als in vorherigen Wellen (KW 3/2022: 5,6 COVID-SARI je 100T);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Momentan AG 0-4 Altersgruppe mit der zweithöchsten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Hosp.Inzidenz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nach AG 80+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Erneuter Anstieg in AG 80+, auch in den AG 5-14 und 15-34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Deutlicher Rückgang der SARI-Intensivpatienten in AG 35 bis 79!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40% (KW 2: 42%)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43% (KW 2: 58%) </a:t>
            </a:r>
            <a:r>
              <a:rPr lang="de-DE" b="1" dirty="0">
                <a:sym typeface="Wingdings" panose="05000000000000000000" pitchFamily="2" charset="2"/>
              </a:rPr>
              <a:t> deutlicher Rückgang!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KiTa- und Schulausbrüche (Meldedaten)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25.1.2022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14" y="518227"/>
            <a:ext cx="3530545" cy="211832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Vgl. Winter 2020/21 und 2021/22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18.1.2022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4083148" y="563526"/>
            <a:ext cx="256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2021/22: KW 44 - KW 2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8227"/>
            <a:ext cx="3530545" cy="211832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492403" y="579031"/>
            <a:ext cx="293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2020/21: KW 45 - KW 1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374" y="2491801"/>
            <a:ext cx="3530125" cy="21180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3" y="2511304"/>
            <a:ext cx="3530546" cy="21183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9594C8-560C-433E-84DD-3233683E1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" y="4524137"/>
            <a:ext cx="3530125" cy="2118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375" y="4524889"/>
            <a:ext cx="3530125" cy="21180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C0A3C2A-2020-4A05-A02D-2AB33EA1693B}"/>
              </a:ext>
            </a:extLst>
          </p:cNvPr>
          <p:cNvSpPr txBox="1"/>
          <p:nvPr/>
        </p:nvSpPr>
        <p:spPr>
          <a:xfrm>
            <a:off x="649666" y="2534081"/>
            <a:ext cx="13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5E872B-48A8-4CEA-B1F3-0FA21AFC5406}"/>
              </a:ext>
            </a:extLst>
          </p:cNvPr>
          <p:cNvSpPr txBox="1"/>
          <p:nvPr/>
        </p:nvSpPr>
        <p:spPr>
          <a:xfrm>
            <a:off x="564825" y="4523228"/>
            <a:ext cx="103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93BB8-D336-4790-8C88-D02F364999CA}"/>
              </a:ext>
            </a:extLst>
          </p:cNvPr>
          <p:cNvSpPr txBox="1"/>
          <p:nvPr/>
        </p:nvSpPr>
        <p:spPr>
          <a:xfrm>
            <a:off x="4126757" y="2539639"/>
            <a:ext cx="108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A1145AC-8EE7-4231-AF3F-2C53D64A837E}"/>
              </a:ext>
            </a:extLst>
          </p:cNvPr>
          <p:cNvSpPr txBox="1"/>
          <p:nvPr/>
        </p:nvSpPr>
        <p:spPr>
          <a:xfrm>
            <a:off x="4064119" y="4549683"/>
            <a:ext cx="101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7099662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952960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7030251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07777"/>
          </a:xfrm>
        </p:spPr>
        <p:txBody>
          <a:bodyPr/>
          <a:lstStyle/>
          <a:p>
            <a:r>
              <a:rPr lang="de-DE" sz="2000" dirty="0"/>
              <a:t>Ausbrüche in Kindergärten/Horte (n=6.673), letzten 4 Wo = 609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18.1.2022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217107" y="3651281"/>
            <a:ext cx="633268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Ausbrüche in Schulen (n=10.280), letzten 4 Wo = 754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4241386-3A4B-42CE-AE77-3D63E5BB3CA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b="7407"/>
          <a:stretch/>
        </p:blipFill>
        <p:spPr bwMode="auto">
          <a:xfrm>
            <a:off x="2217107" y="3951282"/>
            <a:ext cx="5769610" cy="2809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5E137BC-4CA8-4B88-B0FE-867257395A4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1529" b="8275"/>
          <a:stretch/>
        </p:blipFill>
        <p:spPr bwMode="auto">
          <a:xfrm>
            <a:off x="243670" y="797247"/>
            <a:ext cx="5800725" cy="2809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26.01.2022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DC4B6A-C66C-464E-90DA-994EAE049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27" y="859521"/>
            <a:ext cx="8401016" cy="275563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A687771-AE02-427E-8D0F-D8A94EEB7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27" y="3669422"/>
            <a:ext cx="8413209" cy="275563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2D66EC-5D8A-41D5-B70C-26F188AD3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61" y="502103"/>
            <a:ext cx="2577232" cy="154908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2E9DB79-64BF-4472-B012-711F73A4B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161" y="4280006"/>
            <a:ext cx="2339483" cy="140617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8F8A442-C8B7-4CDA-9A27-7FA2D66E0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096" y="563099"/>
            <a:ext cx="2577232" cy="15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26.01.2022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CA584F8-4326-43DB-A30E-B606806BFCD5}"/>
              </a:ext>
            </a:extLst>
          </p:cNvPr>
          <p:cNvSpPr txBox="1"/>
          <p:nvPr/>
        </p:nvSpPr>
        <p:spPr>
          <a:xfrm>
            <a:off x="7427977" y="5306148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PIV-4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E93ABC8-B718-40AD-A7BA-91048A99C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5" y="3525065"/>
            <a:ext cx="8713694" cy="220402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DE9F39-F567-4273-B1AE-D304B349C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85" y="1113516"/>
            <a:ext cx="8713694" cy="220279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3D5D94A-0D71-424B-8EA3-1E7F19E7E0E9}"/>
              </a:ext>
            </a:extLst>
          </p:cNvPr>
          <p:cNvSpPr txBox="1"/>
          <p:nvPr/>
        </p:nvSpPr>
        <p:spPr>
          <a:xfrm>
            <a:off x="4697413" y="696503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C2B0D05E-DC6F-4659-9763-1F7F79E7B9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4830" y="844470"/>
            <a:ext cx="4500000" cy="240236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25.1.2022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185469" y="929926"/>
            <a:ext cx="33148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3. KW 2022 </a:t>
            </a:r>
            <a:r>
              <a:rPr lang="de-DE" dirty="0">
                <a:highlight>
                  <a:srgbClr val="FFFFFF"/>
                </a:highlight>
              </a:rPr>
              <a:t>bei 4.800 ARE </a:t>
            </a:r>
            <a:r>
              <a:rPr lang="de-DE" dirty="0"/>
              <a:t>pro 100.000 Einwohner.</a:t>
            </a:r>
          </a:p>
          <a:p>
            <a:endParaRPr lang="de-DE" sz="800" dirty="0"/>
          </a:p>
          <a:p>
            <a:r>
              <a:rPr lang="de-DE" dirty="0">
                <a:highlight>
                  <a:srgbClr val="FFFFFF"/>
                </a:highlight>
              </a:rPr>
              <a:t>Entspricht einer Gesamtzahl von knapp </a:t>
            </a:r>
            <a:r>
              <a:rPr lang="de-DE" b="1" dirty="0">
                <a:highlight>
                  <a:srgbClr val="FFFFFF"/>
                </a:highlight>
              </a:rPr>
              <a:t> vier Millionen ARE in D, unabhängig </a:t>
            </a:r>
            <a:r>
              <a:rPr lang="de-DE" b="1" dirty="0"/>
              <a:t>von einem Arztbesuch</a:t>
            </a:r>
            <a:br>
              <a:rPr lang="de-DE" b="1" dirty="0"/>
            </a:br>
            <a:r>
              <a:rPr lang="de-DE" dirty="0"/>
              <a:t>(2. KW: knapp 2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3911739"/>
            <a:ext cx="331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3. KW 2022:</a:t>
            </a:r>
          </a:p>
          <a:p>
            <a:r>
              <a:rPr lang="de-DE" dirty="0">
                <a:highlight>
                  <a:srgbClr val="FFFFFF"/>
                </a:highlight>
              </a:rPr>
              <a:t>Bei den Kindern und den Erwachsenen ein deutlicher Anstieg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43" y="952430"/>
            <a:ext cx="1031980" cy="749888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49" y="5694571"/>
            <a:ext cx="3960000" cy="513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644B6DA-61F3-4BDA-8846-9BF9F9C6BE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215"/>
          <a:stretch/>
        </p:blipFill>
        <p:spPr>
          <a:xfrm>
            <a:off x="539394" y="3777498"/>
            <a:ext cx="4320000" cy="26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3.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25.1.2022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F37A33-3E87-4737-8E91-8BACB2E1357A}"/>
              </a:ext>
            </a:extLst>
          </p:cNvPr>
          <p:cNvSpPr txBox="1"/>
          <p:nvPr/>
        </p:nvSpPr>
        <p:spPr>
          <a:xfrm>
            <a:off x="5755324" y="1357568"/>
            <a:ext cx="308591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r>
              <a:rPr lang="de-DE" dirty="0">
                <a:highlight>
                  <a:srgbClr val="FFFFFF"/>
                </a:highlight>
              </a:rPr>
              <a:t>. KW 2022: höher als letztes Jahr, im Bereich der Saisons vor der Pandemie</a:t>
            </a:r>
          </a:p>
          <a:p>
            <a:br>
              <a:rPr lang="de-DE" sz="900" dirty="0"/>
            </a:br>
            <a:r>
              <a:rPr lang="de-DE" dirty="0"/>
              <a:t>Rund 1.300 Arzt­konsul­ta­tionen wegen ARE pro 100.000 EW </a:t>
            </a:r>
            <a:r>
              <a:rPr lang="de-DE" b="1" dirty="0">
                <a:highlight>
                  <a:srgbClr val="FFFFFF"/>
                </a:highlight>
              </a:rPr>
              <a:t>(=ca. 1,1 </a:t>
            </a:r>
            <a:r>
              <a:rPr lang="de-DE" b="1" dirty="0" err="1">
                <a:highlight>
                  <a:srgbClr val="FFFFFF"/>
                </a:highlight>
              </a:rPr>
              <a:t>Mio</a:t>
            </a:r>
            <a:r>
              <a:rPr lang="de-DE" b="1" dirty="0">
                <a:highlight>
                  <a:srgbClr val="FFFFFF"/>
                </a:highlight>
              </a:rPr>
              <a:t> Arzt</a:t>
            </a:r>
            <a:r>
              <a:rPr lang="de-DE" b="1" dirty="0"/>
              <a:t>­besuche wegen ARE in D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296" y="4192714"/>
            <a:ext cx="5399998" cy="2159999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525704" y="4039296"/>
            <a:ext cx="3277369" cy="227754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SEED</a:t>
            </a:r>
            <a:r>
              <a:rPr lang="de-DE" sz="2200" b="1" baseline="30000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ARE</a:t>
            </a:r>
            <a: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3. KW 2022</a:t>
            </a:r>
          </a:p>
          <a:p>
            <a:pPr>
              <a:spcBef>
                <a:spcPct val="0"/>
              </a:spcBef>
            </a:pPr>
            <a:endParaRPr lang="de-DE" dirty="0">
              <a:latin typeface="+mj-lt"/>
              <a:ea typeface="+mj-ea"/>
              <a:cs typeface="+mj-cs"/>
            </a:endParaRPr>
          </a:p>
          <a:p>
            <a:r>
              <a:rPr lang="de-DE" dirty="0"/>
              <a:t>Rund 284 Arzt­besuche ARE mit COVID-Diagnose /100.000 EW (=</a:t>
            </a:r>
            <a:r>
              <a:rPr lang="de-DE" b="1" dirty="0"/>
              <a:t>Gesamtzahl von rund 236.300</a:t>
            </a:r>
            <a:endParaRPr lang="de-DE" b="1" dirty="0">
              <a:highlight>
                <a:srgbClr val="FFFF00"/>
              </a:highlight>
            </a:endParaRPr>
          </a:p>
          <a:p>
            <a:r>
              <a:rPr lang="de-DE" b="1" dirty="0"/>
              <a:t> ARE-COVID-Arzt­besuchen in D)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A0EB8D5-DA5B-4B54-8171-6D093AC13D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27"/>
          <a:stretch/>
        </p:blipFill>
        <p:spPr>
          <a:xfrm>
            <a:off x="423746" y="1416360"/>
            <a:ext cx="5062654" cy="22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3" y="1055280"/>
            <a:ext cx="4248000" cy="2124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3" y="2888816"/>
            <a:ext cx="4248000" cy="2124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183" y="4722440"/>
            <a:ext cx="4248000" cy="2124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5" y="1055280"/>
            <a:ext cx="4248000" cy="2124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045" y="2888816"/>
            <a:ext cx="4248000" cy="2124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5" y="4722440"/>
            <a:ext cx="4248000" cy="2124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520545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3. KW 2022</a:t>
            </a:r>
          </a:p>
        </p:txBody>
      </p:sp>
    </p:spTree>
    <p:extLst>
      <p:ext uri="{BB962C8B-B14F-4D97-AF65-F5344CB8AC3E}">
        <p14:creationId xmlns:p14="http://schemas.microsoft.com/office/powerpoint/2010/main" val="25781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25.1.2022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4" y="3615559"/>
            <a:ext cx="7463780" cy="29855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5" y="744285"/>
            <a:ext cx="7292360" cy="29169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ABB137-3248-49DB-92E3-007636F19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75" y="3637201"/>
            <a:ext cx="7463780" cy="29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25.1.2022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2303813" y="1255920"/>
            <a:ext cx="115752" cy="753005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7 % RSV, 14%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529423" y="1195551"/>
            <a:ext cx="77857" cy="517088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65 %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529423" y="4997149"/>
            <a:ext cx="135375" cy="496007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329969" y="4669687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43 %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529423" y="3102014"/>
            <a:ext cx="77857" cy="515696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295859" y="2810885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37 %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3.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25.1.2022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49"/>
          <a:stretch/>
        </p:blipFill>
        <p:spPr>
          <a:xfrm>
            <a:off x="0" y="3030103"/>
            <a:ext cx="9159425" cy="336519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4" y="753707"/>
            <a:ext cx="5853467" cy="234138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7" y="934892"/>
            <a:ext cx="3117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solidFill>
                  <a:srgbClr val="006EC7"/>
                </a:solidFill>
              </a:rPr>
              <a:t>Gesamt:</a:t>
            </a:r>
            <a:r>
              <a:rPr lang="de-DE" dirty="0">
                <a:solidFill>
                  <a:srgbClr val="006EC7"/>
                </a:solidFill>
              </a:rPr>
              <a:t> </a:t>
            </a:r>
          </a:p>
          <a:p>
            <a:r>
              <a:rPr lang="de-DE" b="1" dirty="0">
                <a:solidFill>
                  <a:srgbClr val="006EC7"/>
                </a:solidFill>
              </a:rPr>
              <a:t>4,0 COVID-SARI pro 100.000</a:t>
            </a:r>
          </a:p>
          <a:p>
            <a:endParaRPr lang="de-DE" dirty="0"/>
          </a:p>
          <a:p>
            <a:r>
              <a:rPr lang="de-DE" dirty="0">
                <a:solidFill>
                  <a:srgbClr val="006EC7"/>
                </a:solidFill>
              </a:rPr>
              <a:t>Entspricht ca. </a:t>
            </a:r>
            <a:r>
              <a:rPr lang="de-DE" b="1" dirty="0">
                <a:solidFill>
                  <a:srgbClr val="006EC7"/>
                </a:solidFill>
              </a:rPr>
              <a:t>3.400</a:t>
            </a:r>
            <a:r>
              <a:rPr lang="de-DE" dirty="0">
                <a:solidFill>
                  <a:srgbClr val="006EC7"/>
                </a:solidFill>
              </a:rPr>
              <a:t> neuen Krankenhausaufnahmen wegen COVID-SARI in D.</a:t>
            </a:r>
            <a:endParaRPr lang="en-US" sz="14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AEFAF80-B227-4C07-8DCB-7E18EA6B3DD1}"/>
              </a:ext>
            </a:extLst>
          </p:cNvPr>
          <p:cNvSpPr/>
          <p:nvPr/>
        </p:nvSpPr>
        <p:spPr>
          <a:xfrm>
            <a:off x="2919932" y="3303018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17F7AC-56DE-4436-99FF-6DAA3A0F6F77}"/>
              </a:ext>
            </a:extLst>
          </p:cNvPr>
          <p:cNvSpPr txBox="1"/>
          <p:nvPr/>
        </p:nvSpPr>
        <p:spPr>
          <a:xfrm>
            <a:off x="2699791" y="3095094"/>
            <a:ext cx="105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ca. 6/100T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6768D6-6C8A-4907-BDAE-DE2F20E94A39}"/>
              </a:ext>
            </a:extLst>
          </p:cNvPr>
          <p:cNvSpPr/>
          <p:nvPr/>
        </p:nvSpPr>
        <p:spPr>
          <a:xfrm>
            <a:off x="8614440" y="5035037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302630" y="4636916"/>
            <a:ext cx="105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ca. 19/100T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3.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18.1.2022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20" y="3967406"/>
            <a:ext cx="7690562" cy="28198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45" y="661003"/>
            <a:ext cx="7690562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3.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18.1.2022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3.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25637" y="1624827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40%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38962" y="1806226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649251" y="4786179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43%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931730" y="4987408"/>
            <a:ext cx="773885" cy="586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035175" y="4540734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Microsoft Office PowerPoint</Application>
  <PresentationFormat>Bildschirmpräsentation (4:3)</PresentationFormat>
  <Paragraphs>144</Paragraphs>
  <Slides>13</Slides>
  <Notes>11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KiTa- und Schulausbrüche (Meldedaten) Daten NRZ Influenzaviren  Datenstand 25.1.2022</vt:lpstr>
      <vt:lpstr>GrippeWeb bis zur 3. KW 2022 </vt:lpstr>
      <vt:lpstr>Arbeitsgemeinschaft Influenza ARE-Konsultationen / 100.000 Einwohner bis zur 3. KW 2022</vt:lpstr>
      <vt:lpstr>SEEDARE – ARE mit COVID-19 Konsultationen in Altersgruppen bis zur 3.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(n=6.673), letzten 4 Wo = 609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2942</cp:revision>
  <cp:lastPrinted>2020-05-13T06:04:10Z</cp:lastPrinted>
  <dcterms:created xsi:type="dcterms:W3CDTF">2015-11-02T12:29:13Z</dcterms:created>
  <dcterms:modified xsi:type="dcterms:W3CDTF">2022-01-26T08:27:23Z</dcterms:modified>
</cp:coreProperties>
</file>