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5" r:id="rId3"/>
    <p:sldId id="266" r:id="rId4"/>
    <p:sldId id="270" r:id="rId5"/>
    <p:sldId id="272" r:id="rId6"/>
    <p:sldId id="269" r:id="rId7"/>
    <p:sldId id="271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chmann, Ole" initials="WO" lastIdx="2" clrIdx="0">
    <p:extLst>
      <p:ext uri="{19B8F6BF-5375-455C-9EA6-DF929625EA0E}">
        <p15:presenceInfo xmlns:p15="http://schemas.microsoft.com/office/powerpoint/2012/main" userId="Wichmann, O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8AD2"/>
    <a:srgbClr val="80A5DC"/>
    <a:srgbClr val="006EC7"/>
    <a:srgbClr val="66A8DD"/>
    <a:srgbClr val="689CCA"/>
    <a:srgbClr val="338BD2"/>
    <a:srgbClr val="367BB8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9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4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OE\FG33\20-Projekte\COVIMO_Survey-Studie\Migrationsbefragung\Auswertung\2022-01-24_Ergebnisse_Impfverhalten_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OE\FG33\20-Projekte\COVIMO_Survey-Studie\Migrationsbefragung\Auswertung\2022-01-24_Ergebnisse_Impfverhalten_0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OE\FG33\20-Projekte\COVIMO_Survey-Studie\Migrationsbefragung\Auswertung\2022-01-26_Ergebnisse_Wissen_0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73916703808251"/>
          <c:y val="4.5315796256978312E-2"/>
          <c:w val="0.78172803871214214"/>
          <c:h val="0.769842828424271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Impfquoten_migback!$O$3:$O$4</c:f>
              <c:strCache>
                <c:ptCount val="2"/>
                <c:pt idx="0">
                  <c:v>keine Migrationsgeschichte</c:v>
                </c:pt>
                <c:pt idx="1">
                  <c:v>eigene o. familiäre Migrationsgeschichte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0F-42A2-B01B-CD03773BFE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Impfquoten_migback!$T$3:$T$4</c:f>
                <c:numCache>
                  <c:formatCode>General</c:formatCode>
                  <c:ptCount val="2"/>
                  <c:pt idx="0">
                    <c:v>1.34178</c:v>
                  </c:pt>
                  <c:pt idx="1">
                    <c:v>3.1429899999999975</c:v>
                  </c:pt>
                </c:numCache>
              </c:numRef>
            </c:plus>
            <c:minus>
              <c:numRef>
                <c:f>Impfquoten_migback!$S$3:$S$4</c:f>
                <c:numCache>
                  <c:formatCode>General</c:formatCode>
                  <c:ptCount val="2"/>
                  <c:pt idx="0">
                    <c:v>1.3445899999999966</c:v>
                  </c:pt>
                  <c:pt idx="1">
                    <c:v>3.1451200000000057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Impfquoten_migback!$O$3:$O$4</c:f>
              <c:strCache>
                <c:ptCount val="2"/>
                <c:pt idx="0">
                  <c:v>keine Migrationsgeschichte</c:v>
                </c:pt>
                <c:pt idx="1">
                  <c:v>eigene o. familiäre Migrationsgeschichte</c:v>
                </c:pt>
              </c:strCache>
            </c:strRef>
          </c:cat>
          <c:val>
            <c:numRef>
              <c:f>Impfquoten_migback!$P$3:$P$4</c:f>
              <c:numCache>
                <c:formatCode>0</c:formatCode>
                <c:ptCount val="2"/>
                <c:pt idx="0">
                  <c:v>92.3</c:v>
                </c:pt>
                <c:pt idx="1">
                  <c:v>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F-42A2-B01B-CD03773BF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792432064"/>
        <c:axId val="792430752"/>
      </c:barChart>
      <c:catAx>
        <c:axId val="79243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92430752"/>
        <c:crosses val="autoZero"/>
        <c:auto val="1"/>
        <c:lblAlgn val="ctr"/>
        <c:lblOffset val="100"/>
        <c:noMultiLvlLbl val="0"/>
      </c:catAx>
      <c:valAx>
        <c:axId val="79243075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Impfquote</a:t>
                </a:r>
                <a:r>
                  <a:rPr lang="de-DE" baseline="0"/>
                  <a:t> in %</a:t>
                </a:r>
                <a:endParaRPr lang="de-DE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92432064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A3-41B2-84F2-600099117C2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2A3-41B2-84F2-600099117C2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2A3-41B2-84F2-600099117C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'Impfquote german'!$D$21:$D$23</c:f>
                <c:numCache>
                  <c:formatCode>General</c:formatCode>
                  <c:ptCount val="3"/>
                  <c:pt idx="0">
                    <c:v>1.2685500000000047</c:v>
                  </c:pt>
                  <c:pt idx="1">
                    <c:v>6.657749999999993</c:v>
                  </c:pt>
                  <c:pt idx="2">
                    <c:v>9.0420599999999922</c:v>
                  </c:pt>
                </c:numCache>
              </c:numRef>
            </c:plus>
            <c:minus>
              <c:numRef>
                <c:f>'Impfquote german'!$D$21:$D$23</c:f>
                <c:numCache>
                  <c:formatCode>General</c:formatCode>
                  <c:ptCount val="3"/>
                  <c:pt idx="0">
                    <c:v>1.2685500000000047</c:v>
                  </c:pt>
                  <c:pt idx="1">
                    <c:v>6.657749999999993</c:v>
                  </c:pt>
                  <c:pt idx="2">
                    <c:v>9.0420599999999922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'Impfquote german'!$B$21:$B$23</c:f>
              <c:strCache>
                <c:ptCount val="3"/>
                <c:pt idx="0">
                  <c:v>Muttersprache oder (sehr) gute Deutschkenntnisse</c:v>
                </c:pt>
                <c:pt idx="1">
                  <c:v>mittelmäßige Deutschkenntnisse</c:v>
                </c:pt>
                <c:pt idx="2">
                  <c:v>(sehr) schlechte Deutschkenntnisse</c:v>
                </c:pt>
              </c:strCache>
            </c:strRef>
          </c:cat>
          <c:val>
            <c:numRef>
              <c:f>'Impfquote german'!$C$21:$C$23</c:f>
              <c:numCache>
                <c:formatCode>0</c:formatCode>
                <c:ptCount val="3"/>
                <c:pt idx="0">
                  <c:v>91.721310000000003</c:v>
                </c:pt>
                <c:pt idx="1">
                  <c:v>82.515940000000001</c:v>
                </c:pt>
                <c:pt idx="2">
                  <c:v>74.651089999999996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A3-41B2-84F2-600099117C2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618779672"/>
        <c:axId val="618780000"/>
      </c:barChart>
      <c:catAx>
        <c:axId val="618779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18780000"/>
        <c:crosses val="autoZero"/>
        <c:auto val="1"/>
        <c:lblAlgn val="ctr"/>
        <c:lblOffset val="100"/>
        <c:noMultiLvlLbl val="0"/>
      </c:catAx>
      <c:valAx>
        <c:axId val="61878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Impfquote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1877967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Tabelle1!$C$2</c:f>
              <c:strCache>
                <c:ptCount val="1"/>
                <c:pt idx="0">
                  <c:v>richtig beantwortet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Tabelle1!$A$3:$B$10</c:f>
              <c:multiLvlStrCache>
                <c:ptCount val="8"/>
                <c:lvl>
                  <c:pt idx="0">
                    <c:v>keine MG</c:v>
                  </c:pt>
                  <c:pt idx="1">
                    <c:v>MG</c:v>
                  </c:pt>
                  <c:pt idx="2">
                    <c:v>keine MG</c:v>
                  </c:pt>
                  <c:pt idx="3">
                    <c:v>MG</c:v>
                  </c:pt>
                  <c:pt idx="4">
                    <c:v>keine MG</c:v>
                  </c:pt>
                  <c:pt idx="5">
                    <c:v>MG</c:v>
                  </c:pt>
                  <c:pt idx="6">
                    <c:v>keine MG</c:v>
                  </c:pt>
                  <c:pt idx="7">
                    <c:v>MG</c:v>
                  </c:pt>
                </c:lvl>
                <c:lvl>
                  <c:pt idx="0">
                    <c:v>Die COVID-19-Impfung ist auch bei Personen mit Kinderwunsch sicher. (r )</c:v>
                  </c:pt>
                  <c:pt idx="2">
                    <c:v>Die Impfung kann die COVID-19-Erkrankung auslösen. (f)</c:v>
                  </c:pt>
                  <c:pt idx="4">
                    <c:v> Die COVID-19-Impfung enthält Chemikalien in giftigen Dosierungen. (f)</c:v>
                  </c:pt>
                  <c:pt idx="6">
                    <c:v>Die COVID-19-Impfung kann die menschliche DNA verändern. (f)</c:v>
                  </c:pt>
                </c:lvl>
              </c:multiLvlStrCache>
            </c:multiLvlStrRef>
          </c:cat>
          <c:val>
            <c:numRef>
              <c:f>Tabelle1!$C$3:$C$10</c:f>
              <c:numCache>
                <c:formatCode>0</c:formatCode>
                <c:ptCount val="8"/>
                <c:pt idx="0">
                  <c:v>44.72</c:v>
                </c:pt>
                <c:pt idx="1">
                  <c:v>30.91</c:v>
                </c:pt>
                <c:pt idx="2">
                  <c:v>73.760000000000005</c:v>
                </c:pt>
                <c:pt idx="3">
                  <c:v>46.29</c:v>
                </c:pt>
                <c:pt idx="4">
                  <c:v>55.98</c:v>
                </c:pt>
                <c:pt idx="5">
                  <c:v>39.28</c:v>
                </c:pt>
                <c:pt idx="6">
                  <c:v>55.33</c:v>
                </c:pt>
                <c:pt idx="7">
                  <c:v>40.94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DD-4F2F-A812-7E78AE6C1F6C}"/>
            </c:ext>
          </c:extLst>
        </c:ser>
        <c:ser>
          <c:idx val="1"/>
          <c:order val="1"/>
          <c:tx>
            <c:strRef>
              <c:f>Tabelle1!$D$2</c:f>
              <c:strCache>
                <c:ptCount val="1"/>
                <c:pt idx="0">
                  <c:v>unsicher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Tabelle1!$A$3:$B$10</c:f>
              <c:multiLvlStrCache>
                <c:ptCount val="8"/>
                <c:lvl>
                  <c:pt idx="0">
                    <c:v>keine MG</c:v>
                  </c:pt>
                  <c:pt idx="1">
                    <c:v>MG</c:v>
                  </c:pt>
                  <c:pt idx="2">
                    <c:v>keine MG</c:v>
                  </c:pt>
                  <c:pt idx="3">
                    <c:v>MG</c:v>
                  </c:pt>
                  <c:pt idx="4">
                    <c:v>keine MG</c:v>
                  </c:pt>
                  <c:pt idx="5">
                    <c:v>MG</c:v>
                  </c:pt>
                  <c:pt idx="6">
                    <c:v>keine MG</c:v>
                  </c:pt>
                  <c:pt idx="7">
                    <c:v>MG</c:v>
                  </c:pt>
                </c:lvl>
                <c:lvl>
                  <c:pt idx="0">
                    <c:v>Die COVID-19-Impfung ist auch bei Personen mit Kinderwunsch sicher. (r )</c:v>
                  </c:pt>
                  <c:pt idx="2">
                    <c:v>Die Impfung kann die COVID-19-Erkrankung auslösen. (f)</c:v>
                  </c:pt>
                  <c:pt idx="4">
                    <c:v> Die COVID-19-Impfung enthält Chemikalien in giftigen Dosierungen. (f)</c:v>
                  </c:pt>
                  <c:pt idx="6">
                    <c:v>Die COVID-19-Impfung kann die menschliche DNA verändern. (f)</c:v>
                  </c:pt>
                </c:lvl>
              </c:multiLvlStrCache>
            </c:multiLvlStrRef>
          </c:cat>
          <c:val>
            <c:numRef>
              <c:f>Tabelle1!$D$3:$D$10</c:f>
              <c:numCache>
                <c:formatCode>0</c:formatCode>
                <c:ptCount val="8"/>
                <c:pt idx="0">
                  <c:v>51.2</c:v>
                </c:pt>
                <c:pt idx="1">
                  <c:v>58.28</c:v>
                </c:pt>
                <c:pt idx="2">
                  <c:v>20.149999999999999</c:v>
                </c:pt>
                <c:pt idx="3">
                  <c:v>36.19</c:v>
                </c:pt>
                <c:pt idx="4">
                  <c:v>40.31</c:v>
                </c:pt>
                <c:pt idx="5">
                  <c:v>50.36</c:v>
                </c:pt>
                <c:pt idx="6">
                  <c:v>41.06</c:v>
                </c:pt>
                <c:pt idx="7">
                  <c:v>50.89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DD-4F2F-A812-7E78AE6C1F6C}"/>
            </c:ext>
          </c:extLst>
        </c:ser>
        <c:ser>
          <c:idx val="2"/>
          <c:order val="2"/>
          <c:tx>
            <c:strRef>
              <c:f>Tabelle1!$E$2</c:f>
              <c:strCache>
                <c:ptCount val="1"/>
                <c:pt idx="0">
                  <c:v>falsch beantwortet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Tabelle1!$A$3:$B$10</c:f>
              <c:multiLvlStrCache>
                <c:ptCount val="8"/>
                <c:lvl>
                  <c:pt idx="0">
                    <c:v>keine MG</c:v>
                  </c:pt>
                  <c:pt idx="1">
                    <c:v>MG</c:v>
                  </c:pt>
                  <c:pt idx="2">
                    <c:v>keine MG</c:v>
                  </c:pt>
                  <c:pt idx="3">
                    <c:v>MG</c:v>
                  </c:pt>
                  <c:pt idx="4">
                    <c:v>keine MG</c:v>
                  </c:pt>
                  <c:pt idx="5">
                    <c:v>MG</c:v>
                  </c:pt>
                  <c:pt idx="6">
                    <c:v>keine MG</c:v>
                  </c:pt>
                  <c:pt idx="7">
                    <c:v>MG</c:v>
                  </c:pt>
                </c:lvl>
                <c:lvl>
                  <c:pt idx="0">
                    <c:v>Die COVID-19-Impfung ist auch bei Personen mit Kinderwunsch sicher. (r )</c:v>
                  </c:pt>
                  <c:pt idx="2">
                    <c:v>Die Impfung kann die COVID-19-Erkrankung auslösen. (f)</c:v>
                  </c:pt>
                  <c:pt idx="4">
                    <c:v> Die COVID-19-Impfung enthält Chemikalien in giftigen Dosierungen. (f)</c:v>
                  </c:pt>
                  <c:pt idx="6">
                    <c:v>Die COVID-19-Impfung kann die menschliche DNA verändern. (f)</c:v>
                  </c:pt>
                </c:lvl>
              </c:multiLvlStrCache>
            </c:multiLvlStrRef>
          </c:cat>
          <c:val>
            <c:numRef>
              <c:f>Tabelle1!$E$3:$E$10</c:f>
              <c:numCache>
                <c:formatCode>0</c:formatCode>
                <c:ptCount val="8"/>
                <c:pt idx="0">
                  <c:v>4.08</c:v>
                </c:pt>
                <c:pt idx="1">
                  <c:v>10.81</c:v>
                </c:pt>
                <c:pt idx="2">
                  <c:v>6.09</c:v>
                </c:pt>
                <c:pt idx="3">
                  <c:v>17.52</c:v>
                </c:pt>
                <c:pt idx="4">
                  <c:v>3.7</c:v>
                </c:pt>
                <c:pt idx="5">
                  <c:v>10.36</c:v>
                </c:pt>
                <c:pt idx="6">
                  <c:v>3.61</c:v>
                </c:pt>
                <c:pt idx="7">
                  <c:v>8.18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DD-4F2F-A812-7E78AE6C1F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639235528"/>
        <c:axId val="639243072"/>
      </c:barChart>
      <c:catAx>
        <c:axId val="63923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9243072"/>
        <c:crosses val="autoZero"/>
        <c:auto val="1"/>
        <c:lblAlgn val="ctr"/>
        <c:lblOffset val="100"/>
        <c:noMultiLvlLbl val="0"/>
      </c:catAx>
      <c:valAx>
        <c:axId val="63924307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Antworten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923552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/>
              <a:t>COVID-19-Impfquotenmonitoring in Deutschland als Einwanderungsgesellschaft (COVIMO-Fokuserhebung)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Elisa Wulkotte, FG33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0653571-D6DA-42D8-96E4-38DA2051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28.01.22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EFFDA6-699E-4F43-8A55-6314249DE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COVIMO-Fokuserhebung Einwanderungsgesellschaft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2B58DF-44D9-4B41-868C-B6000CBCD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DAF80709-C425-4756-8D77-00E7C2A059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871200"/>
            <a:ext cx="8503921" cy="5302250"/>
          </a:xfrm>
        </p:spPr>
        <p:txBody>
          <a:bodyPr>
            <a:normAutofit lnSpcReduction="10000"/>
          </a:bodyPr>
          <a:lstStyle/>
          <a:p>
            <a:r>
              <a:rPr lang="de-DE" sz="2000" b="1" dirty="0"/>
              <a:t>COVIMO-Studie:</a:t>
            </a:r>
          </a:p>
          <a:p>
            <a:pPr lvl="1"/>
            <a:r>
              <a:rPr lang="de-DE" u="sng" dirty="0"/>
              <a:t>Ziel:</a:t>
            </a:r>
            <a:r>
              <a:rPr lang="de-DE" dirty="0"/>
              <a:t> Impfbereitschaft und -akzeptanz verschiedener Bevölkerungsgruppen erfassen; mögliche Barrieren der Impfinanspruchnahme erkennen</a:t>
            </a:r>
          </a:p>
          <a:p>
            <a:pPr lvl="1"/>
            <a:r>
              <a:rPr lang="de-DE" dirty="0"/>
              <a:t>Regelmäßige Erhebungen des RKI seit Januar 2021, aktuell läuft die 10. Welle</a:t>
            </a:r>
          </a:p>
          <a:p>
            <a:pPr lvl="1"/>
            <a:r>
              <a:rPr lang="de-DE" dirty="0"/>
              <a:t>Telefonische Befragungen in der Bevölkerung ab 18 Jahre</a:t>
            </a:r>
          </a:p>
          <a:p>
            <a:pPr lvl="1"/>
            <a:r>
              <a:rPr lang="de-DE" dirty="0"/>
              <a:t>Finanziert durch das BMG</a:t>
            </a:r>
          </a:p>
          <a:p>
            <a:pPr marL="0" indent="0">
              <a:buNone/>
            </a:pPr>
            <a:endParaRPr lang="de-DE" sz="2000" u="sng" dirty="0"/>
          </a:p>
          <a:p>
            <a:r>
              <a:rPr lang="de-DE" sz="2000" b="1" dirty="0"/>
              <a:t>9. Befragungswelle: </a:t>
            </a:r>
            <a:r>
              <a:rPr lang="de-DE" sz="2000" dirty="0"/>
              <a:t>Deutschland als Einwanderungsgesellschaft</a:t>
            </a:r>
          </a:p>
          <a:p>
            <a:r>
              <a:rPr lang="de-DE" sz="2000" dirty="0"/>
              <a:t>2 Stichproben:</a:t>
            </a:r>
          </a:p>
          <a:p>
            <a:pPr marL="914400" lvl="1" indent="-457200">
              <a:buFont typeface="+mj-lt"/>
              <a:buAutoNum type="alphaLcPeriod"/>
            </a:pPr>
            <a:r>
              <a:rPr lang="de-DE" dirty="0"/>
              <a:t>Eingewanderte und ihre direkten Nachkommen </a:t>
            </a:r>
            <a:r>
              <a:rPr lang="de-DE" b="1" dirty="0"/>
              <a:t>(Personen mit Migrationsgeschichte; n = 1.015)</a:t>
            </a:r>
            <a:r>
              <a:rPr lang="de-DE" dirty="0"/>
              <a:t>; fremdsprachige Interviews (EN, AR, TUR, PL, RU; n = 443)</a:t>
            </a:r>
          </a:p>
          <a:p>
            <a:pPr marL="914400" lvl="1" indent="-457200">
              <a:buFont typeface="+mj-lt"/>
              <a:buAutoNum type="alphaLcPeriod"/>
            </a:pPr>
            <a:r>
              <a:rPr lang="de-DE" b="1" dirty="0"/>
              <a:t>Personen ohne Migrationsgeschichte (n = 1.017)</a:t>
            </a:r>
          </a:p>
          <a:p>
            <a:pPr marL="514350" indent="-457200"/>
            <a:r>
              <a:rPr lang="de-DE" sz="2000" dirty="0"/>
              <a:t>Daten gewichtet nach Geschlecht, Alter, Region, Migrationsgeschichte und  Bildung</a:t>
            </a:r>
          </a:p>
          <a:p>
            <a:pPr marL="57150" indent="0">
              <a:buNone/>
            </a:pPr>
            <a:endParaRPr lang="de-DE" sz="1900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8BF2ED25-64DE-45AC-A154-7F6EDECB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6172"/>
            <a:ext cx="8092592" cy="338554"/>
          </a:xfrm>
        </p:spPr>
        <p:txBody>
          <a:bodyPr/>
          <a:lstStyle/>
          <a:p>
            <a:r>
              <a:rPr lang="de-DE" dirty="0"/>
              <a:t>Überblick und Methodik</a:t>
            </a:r>
          </a:p>
        </p:txBody>
      </p:sp>
    </p:spTree>
    <p:extLst>
      <p:ext uri="{BB962C8B-B14F-4D97-AF65-F5344CB8AC3E}">
        <p14:creationId xmlns:p14="http://schemas.microsoft.com/office/powerpoint/2010/main" val="221300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1F3EC4-90EC-434B-9C73-904C7C6D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28.01.22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26E79D0-6D8E-472F-9644-BFC89149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COVIMO-Fokuserhebung Einwanderungsgesellschaft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23A7B8-83EF-4CE3-9C8B-B4F3175F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60B280ED-C8C1-47EF-A188-FFD9E2B01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600"/>
            <a:ext cx="8092592" cy="338554"/>
          </a:xfrm>
        </p:spPr>
        <p:txBody>
          <a:bodyPr/>
          <a:lstStyle/>
          <a:p>
            <a:r>
              <a:rPr lang="de-DE" dirty="0"/>
              <a:t>Impfquotenschätzung und Impfbereitschaft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05654A7-3D1A-4CCB-91E9-9F46FFF9DD67}"/>
              </a:ext>
            </a:extLst>
          </p:cNvPr>
          <p:cNvSpPr txBox="1"/>
          <p:nvPr/>
        </p:nvSpPr>
        <p:spPr>
          <a:xfrm>
            <a:off x="457200" y="1154774"/>
            <a:ext cx="341515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900" dirty="0"/>
              <a:t>Nach Migrationsgeschichte: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56FB68F-0D88-48A9-B5A2-0EA6AE8515D9}"/>
              </a:ext>
            </a:extLst>
          </p:cNvPr>
          <p:cNvSpPr txBox="1"/>
          <p:nvPr/>
        </p:nvSpPr>
        <p:spPr>
          <a:xfrm>
            <a:off x="4503496" y="1126400"/>
            <a:ext cx="341515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900" dirty="0"/>
              <a:t>Nach Sprache: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155DAC7-7BED-49DE-AE19-C4AF29DA982A}"/>
              </a:ext>
            </a:extLst>
          </p:cNvPr>
          <p:cNvSpPr txBox="1"/>
          <p:nvPr/>
        </p:nvSpPr>
        <p:spPr>
          <a:xfrm>
            <a:off x="738712" y="5663604"/>
            <a:ext cx="78110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900" dirty="0"/>
              <a:t>Aber: Impfbereitschaft der Ungeimpften ist bei Personen mit Migrationsgeschichte höher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E36B6177-5161-43E0-B569-7EF0C87C484D}"/>
              </a:ext>
            </a:extLst>
          </p:cNvPr>
          <p:cNvGrpSpPr/>
          <p:nvPr/>
        </p:nvGrpSpPr>
        <p:grpSpPr>
          <a:xfrm>
            <a:off x="457200" y="1538051"/>
            <a:ext cx="8229600" cy="3935887"/>
            <a:chOff x="0" y="0"/>
            <a:chExt cx="6515100" cy="3526589"/>
          </a:xfrm>
        </p:grpSpPr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853DE438-E1D3-446C-956F-A99804B8871B}"/>
                </a:ext>
              </a:extLst>
            </p:cNvPr>
            <p:cNvGrpSpPr/>
            <p:nvPr/>
          </p:nvGrpSpPr>
          <p:grpSpPr>
            <a:xfrm>
              <a:off x="0" y="0"/>
              <a:ext cx="2743200" cy="3526589"/>
              <a:chOff x="0" y="0"/>
              <a:chExt cx="2743200" cy="3526589"/>
            </a:xfrm>
          </p:grpSpPr>
          <p:sp>
            <p:nvSpPr>
              <p:cNvPr id="22" name="Textfeld 27">
                <a:extLst>
                  <a:ext uri="{FF2B5EF4-FFF2-40B4-BE49-F238E27FC236}">
                    <a16:creationId xmlns:a16="http://schemas.microsoft.com/office/drawing/2014/main" id="{E86ACCBD-C462-4486-94B9-EB6D60C1C928}"/>
                  </a:ext>
                </a:extLst>
              </p:cNvPr>
              <p:cNvSpPr txBox="1"/>
              <p:nvPr/>
            </p:nvSpPr>
            <p:spPr>
              <a:xfrm>
                <a:off x="0" y="2857500"/>
                <a:ext cx="2743200" cy="669089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900" dirty="0">
                    <a:solidFill>
                      <a:srgbClr val="595959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Abb. </a:t>
                </a:r>
                <a:r>
                  <a:rPr lang="de-DE" sz="900" dirty="0">
                    <a:solidFill>
                      <a:srgbClr val="595959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de-DE" sz="900" dirty="0">
                    <a:solidFill>
                      <a:srgbClr val="595959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Impfquote (mit Angabe des 95 %-KI) der Gruppe ohne Migrationsgeschichte (n = 1017) und der Gruppe mit Migrationsgeschichte (n = 1015)</a:t>
                </a:r>
                <a:endParaRPr lang="de-DE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graphicFrame>
            <p:nvGraphicFramePr>
              <p:cNvPr id="23" name="Diagramm 22">
                <a:extLst>
                  <a:ext uri="{FF2B5EF4-FFF2-40B4-BE49-F238E27FC236}">
                    <a16:creationId xmlns:a16="http://schemas.microsoft.com/office/drawing/2014/main" id="{A8FCB373-4A53-4991-9EB0-823F7C6CE45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2299833"/>
                  </p:ext>
                </p:extLst>
              </p:nvPr>
            </p:nvGraphicFramePr>
            <p:xfrm>
              <a:off x="19050" y="0"/>
              <a:ext cx="2717800" cy="283337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</p:grp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6D637174-18A6-4B2C-9D57-4CD5630914A3}"/>
                </a:ext>
              </a:extLst>
            </p:cNvPr>
            <p:cNvGrpSpPr/>
            <p:nvPr/>
          </p:nvGrpSpPr>
          <p:grpSpPr>
            <a:xfrm>
              <a:off x="2886075" y="0"/>
              <a:ext cx="3629025" cy="3390900"/>
              <a:chOff x="0" y="0"/>
              <a:chExt cx="3629025" cy="3390900"/>
            </a:xfrm>
          </p:grpSpPr>
          <p:sp>
            <p:nvSpPr>
              <p:cNvPr id="20" name="Textfeld 28">
                <a:extLst>
                  <a:ext uri="{FF2B5EF4-FFF2-40B4-BE49-F238E27FC236}">
                    <a16:creationId xmlns:a16="http://schemas.microsoft.com/office/drawing/2014/main" id="{75417FEC-267A-4688-A2EA-4BDDFFF4828A}"/>
                  </a:ext>
                </a:extLst>
              </p:cNvPr>
              <p:cNvSpPr txBox="1"/>
              <p:nvPr/>
            </p:nvSpPr>
            <p:spPr>
              <a:xfrm>
                <a:off x="0" y="2857500"/>
                <a:ext cx="3613150" cy="5334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900" dirty="0">
                    <a:solidFill>
                      <a:srgbClr val="595959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Abb. </a:t>
                </a:r>
                <a:r>
                  <a:rPr lang="de-DE" sz="900" dirty="0">
                    <a:solidFill>
                      <a:srgbClr val="595959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de-DE" sz="900" dirty="0">
                    <a:solidFill>
                      <a:srgbClr val="595959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Impfquote (mit Angabe des 95 %-KI) nach Deutschkenntnisse (Muttersprache oder (sehr) gut, n = 1648; mittelmäßig, n = 247; (sehr) schlecht, n = 142)</a:t>
                </a:r>
                <a:endParaRPr lang="de-DE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graphicFrame>
            <p:nvGraphicFramePr>
              <p:cNvPr id="21" name="Diagramm 20">
                <a:extLst>
                  <a:ext uri="{FF2B5EF4-FFF2-40B4-BE49-F238E27FC236}">
                    <a16:creationId xmlns:a16="http://schemas.microsoft.com/office/drawing/2014/main" id="{3921128A-2965-4A87-8BEF-7767B18A9298}"/>
                  </a:ext>
                </a:extLst>
              </p:cNvPr>
              <p:cNvGraphicFramePr/>
              <p:nvPr/>
            </p:nvGraphicFramePr>
            <p:xfrm>
              <a:off x="9525" y="0"/>
              <a:ext cx="3619500" cy="283337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235067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C88DDEE-3FD6-4AF6-979C-594DDE10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28.01.22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77BF62-E255-42DF-91FC-1ECCAFE1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COVIMO-Fokuserhebung Einwanderungsgesellschaft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0715D2-9C27-4216-883D-76A955489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CE1083A-86B8-49F5-AA23-7022ACB7CD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9200" y="1022400"/>
            <a:ext cx="5153784" cy="558927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de-DE" dirty="0"/>
              <a:t>Personen ohne Migrationsgeschichte haben eine höhere Chance geimpft zu sein als Personen mit Migrationsgeschichte.</a:t>
            </a:r>
          </a:p>
          <a:p>
            <a:pPr lvl="0"/>
            <a:r>
              <a:rPr lang="de-DE" b="1" dirty="0"/>
              <a:t>Einkommen, Bildung und Alter </a:t>
            </a:r>
            <a:br>
              <a:rPr lang="de-DE" b="1" dirty="0"/>
            </a:br>
            <a:r>
              <a:rPr lang="de-DE" dirty="0"/>
              <a:t>erklären einen Teil der Unterschiede</a:t>
            </a:r>
          </a:p>
          <a:p>
            <a:pPr lvl="1"/>
            <a:r>
              <a:rPr lang="de-DE" dirty="0"/>
              <a:t>Mit steigendem Einkommen, höherer Bildung und höherem Alter steigt Chance geimpft zu sein</a:t>
            </a:r>
          </a:p>
          <a:p>
            <a:r>
              <a:rPr lang="de-DE" b="1" dirty="0"/>
              <a:t>Diskriminierungserfahrungen </a:t>
            </a:r>
            <a:br>
              <a:rPr lang="de-DE" b="1" dirty="0"/>
            </a:br>
            <a:r>
              <a:rPr lang="de-DE" dirty="0"/>
              <a:t>erklären einen weitere, aber kleinen Teil</a:t>
            </a:r>
          </a:p>
          <a:p>
            <a:pPr lvl="1"/>
            <a:r>
              <a:rPr lang="de-DE" dirty="0"/>
              <a:t>Je häufiger Diskriminierung im Gesundheits- oder Pflegebereich erlebt wurde, desto eher sind Personen ungeimpft. </a:t>
            </a:r>
          </a:p>
          <a:p>
            <a:r>
              <a:rPr lang="de-DE" b="1" dirty="0"/>
              <a:t>Sprache </a:t>
            </a:r>
            <a:r>
              <a:rPr lang="de-DE" dirty="0"/>
              <a:t>erklärt einen wesentlichen Teil der Unterschiede zwischen Personen mit und ohne Migrationsgeschichte</a:t>
            </a:r>
          </a:p>
          <a:p>
            <a:pPr lvl="1"/>
            <a:r>
              <a:rPr lang="de-DE" dirty="0"/>
              <a:t>Je schlechter die Deutschkenntnisse eingeschätzt werden, desto eher sind Personen ungeimpft. </a:t>
            </a:r>
          </a:p>
          <a:p>
            <a:pPr lvl="1"/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8781D37-9C37-41EB-B5DE-9B763E3A1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600"/>
            <a:ext cx="8092592" cy="338554"/>
          </a:xfrm>
        </p:spPr>
        <p:txBody>
          <a:bodyPr/>
          <a:lstStyle/>
          <a:p>
            <a:r>
              <a:rPr lang="de-DE" dirty="0"/>
              <a:t>Erklärungsansätze für die Unterschiede im Impfverhalten</a:t>
            </a: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08C5D399-028A-46C0-AB35-213A878C0CAC}"/>
              </a:ext>
            </a:extLst>
          </p:cNvPr>
          <p:cNvGrpSpPr/>
          <p:nvPr/>
        </p:nvGrpSpPr>
        <p:grpSpPr>
          <a:xfrm>
            <a:off x="5201976" y="1847125"/>
            <a:ext cx="4193178" cy="3163750"/>
            <a:chOff x="5138058" y="1303747"/>
            <a:chExt cx="4193178" cy="3163750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D07ECFDE-E5D0-468D-A422-5523078829DA}"/>
                </a:ext>
              </a:extLst>
            </p:cNvPr>
            <p:cNvGrpSpPr/>
            <p:nvPr/>
          </p:nvGrpSpPr>
          <p:grpSpPr>
            <a:xfrm>
              <a:off x="5138058" y="1303747"/>
              <a:ext cx="4193178" cy="3163750"/>
              <a:chOff x="5138058" y="1303747"/>
              <a:chExt cx="4193178" cy="3163750"/>
            </a:xfrm>
          </p:grpSpPr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89E511AF-205C-46D3-9180-3565DD0C089B}"/>
                  </a:ext>
                </a:extLst>
              </p:cNvPr>
              <p:cNvSpPr/>
              <p:nvPr/>
            </p:nvSpPr>
            <p:spPr>
              <a:xfrm>
                <a:off x="5138058" y="1303747"/>
                <a:ext cx="4193178" cy="3163750"/>
              </a:xfrm>
              <a:prstGeom prst="rect">
                <a:avLst/>
              </a:prstGeom>
              <a:noFill/>
            </p:spPr>
          </p:sp>
          <p:sp>
            <p:nvSpPr>
              <p:cNvPr id="12" name="Freihandform: Form 11">
                <a:extLst>
                  <a:ext uri="{FF2B5EF4-FFF2-40B4-BE49-F238E27FC236}">
                    <a16:creationId xmlns:a16="http://schemas.microsoft.com/office/drawing/2014/main" id="{D65F66B9-F457-4E5D-B8BF-A6D0DE7404D1}"/>
                  </a:ext>
                </a:extLst>
              </p:cNvPr>
              <p:cNvSpPr/>
              <p:nvPr/>
            </p:nvSpPr>
            <p:spPr>
              <a:xfrm>
                <a:off x="6669550" y="1304385"/>
                <a:ext cx="1130192" cy="734625"/>
              </a:xfrm>
              <a:custGeom>
                <a:avLst/>
                <a:gdLst>
                  <a:gd name="connsiteX0" fmla="*/ 0 w 1130192"/>
                  <a:gd name="connsiteY0" fmla="*/ 122440 h 734625"/>
                  <a:gd name="connsiteX1" fmla="*/ 122440 w 1130192"/>
                  <a:gd name="connsiteY1" fmla="*/ 0 h 734625"/>
                  <a:gd name="connsiteX2" fmla="*/ 1007752 w 1130192"/>
                  <a:gd name="connsiteY2" fmla="*/ 0 h 734625"/>
                  <a:gd name="connsiteX3" fmla="*/ 1130192 w 1130192"/>
                  <a:gd name="connsiteY3" fmla="*/ 122440 h 734625"/>
                  <a:gd name="connsiteX4" fmla="*/ 1130192 w 1130192"/>
                  <a:gd name="connsiteY4" fmla="*/ 612185 h 734625"/>
                  <a:gd name="connsiteX5" fmla="*/ 1007752 w 1130192"/>
                  <a:gd name="connsiteY5" fmla="*/ 734625 h 734625"/>
                  <a:gd name="connsiteX6" fmla="*/ 122440 w 1130192"/>
                  <a:gd name="connsiteY6" fmla="*/ 734625 h 734625"/>
                  <a:gd name="connsiteX7" fmla="*/ 0 w 1130192"/>
                  <a:gd name="connsiteY7" fmla="*/ 612185 h 734625"/>
                  <a:gd name="connsiteX8" fmla="*/ 0 w 1130192"/>
                  <a:gd name="connsiteY8" fmla="*/ 122440 h 73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30192" h="734625">
                    <a:moveTo>
                      <a:pt x="0" y="122440"/>
                    </a:moveTo>
                    <a:cubicBezTo>
                      <a:pt x="0" y="54818"/>
                      <a:pt x="54818" y="0"/>
                      <a:pt x="122440" y="0"/>
                    </a:cubicBezTo>
                    <a:lnTo>
                      <a:pt x="1007752" y="0"/>
                    </a:lnTo>
                    <a:cubicBezTo>
                      <a:pt x="1075374" y="0"/>
                      <a:pt x="1130192" y="54818"/>
                      <a:pt x="1130192" y="122440"/>
                    </a:cubicBezTo>
                    <a:lnTo>
                      <a:pt x="1130192" y="612185"/>
                    </a:lnTo>
                    <a:cubicBezTo>
                      <a:pt x="1130192" y="679807"/>
                      <a:pt x="1075374" y="734625"/>
                      <a:pt x="1007752" y="734625"/>
                    </a:cubicBezTo>
                    <a:lnTo>
                      <a:pt x="122440" y="734625"/>
                    </a:lnTo>
                    <a:cubicBezTo>
                      <a:pt x="54818" y="734625"/>
                      <a:pt x="0" y="679807"/>
                      <a:pt x="0" y="612185"/>
                    </a:cubicBezTo>
                    <a:lnTo>
                      <a:pt x="0" y="12244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shade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7771" tIns="77771" rIns="77771" bIns="77771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DE" sz="1100" kern="1200" dirty="0"/>
                  <a:t>Bildung &amp; Einkommen</a:t>
                </a:r>
              </a:p>
            </p:txBody>
          </p:sp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C5124102-20DD-44C1-B778-4D3925855B17}"/>
                  </a:ext>
                </a:extLst>
              </p:cNvPr>
              <p:cNvSpPr/>
              <p:nvPr/>
            </p:nvSpPr>
            <p:spPr>
              <a:xfrm>
                <a:off x="6020723" y="1671698"/>
                <a:ext cx="2427847" cy="2427847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787165" y="143874"/>
                    </a:moveTo>
                    <a:arcTo wR="1213923" hR="1213923" stAng="17890716" swAng="2626402"/>
                  </a:path>
                </a:pathLst>
              </a:custGeom>
              <a:noFill/>
            </p:spPr>
            <p:style>
              <a:lnRef idx="1">
                <a:schemeClr val="accent1">
                  <a:shade val="9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shade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961AE9CB-F8D6-40D6-BE7C-02A8FF660505}"/>
                  </a:ext>
                </a:extLst>
              </p:cNvPr>
              <p:cNvSpPr/>
              <p:nvPr/>
            </p:nvSpPr>
            <p:spPr>
              <a:xfrm>
                <a:off x="7883474" y="2518309"/>
                <a:ext cx="1130192" cy="734625"/>
              </a:xfrm>
              <a:custGeom>
                <a:avLst/>
                <a:gdLst>
                  <a:gd name="connsiteX0" fmla="*/ 0 w 1130192"/>
                  <a:gd name="connsiteY0" fmla="*/ 122440 h 734625"/>
                  <a:gd name="connsiteX1" fmla="*/ 122440 w 1130192"/>
                  <a:gd name="connsiteY1" fmla="*/ 0 h 734625"/>
                  <a:gd name="connsiteX2" fmla="*/ 1007752 w 1130192"/>
                  <a:gd name="connsiteY2" fmla="*/ 0 h 734625"/>
                  <a:gd name="connsiteX3" fmla="*/ 1130192 w 1130192"/>
                  <a:gd name="connsiteY3" fmla="*/ 122440 h 734625"/>
                  <a:gd name="connsiteX4" fmla="*/ 1130192 w 1130192"/>
                  <a:gd name="connsiteY4" fmla="*/ 612185 h 734625"/>
                  <a:gd name="connsiteX5" fmla="*/ 1007752 w 1130192"/>
                  <a:gd name="connsiteY5" fmla="*/ 734625 h 734625"/>
                  <a:gd name="connsiteX6" fmla="*/ 122440 w 1130192"/>
                  <a:gd name="connsiteY6" fmla="*/ 734625 h 734625"/>
                  <a:gd name="connsiteX7" fmla="*/ 0 w 1130192"/>
                  <a:gd name="connsiteY7" fmla="*/ 612185 h 734625"/>
                  <a:gd name="connsiteX8" fmla="*/ 0 w 1130192"/>
                  <a:gd name="connsiteY8" fmla="*/ 122440 h 73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30192" h="734625">
                    <a:moveTo>
                      <a:pt x="0" y="122440"/>
                    </a:moveTo>
                    <a:cubicBezTo>
                      <a:pt x="0" y="54818"/>
                      <a:pt x="54818" y="0"/>
                      <a:pt x="122440" y="0"/>
                    </a:cubicBezTo>
                    <a:lnTo>
                      <a:pt x="1007752" y="0"/>
                    </a:lnTo>
                    <a:cubicBezTo>
                      <a:pt x="1075374" y="0"/>
                      <a:pt x="1130192" y="54818"/>
                      <a:pt x="1130192" y="122440"/>
                    </a:cubicBezTo>
                    <a:lnTo>
                      <a:pt x="1130192" y="612185"/>
                    </a:lnTo>
                    <a:cubicBezTo>
                      <a:pt x="1130192" y="679807"/>
                      <a:pt x="1075374" y="734625"/>
                      <a:pt x="1007752" y="734625"/>
                    </a:cubicBezTo>
                    <a:lnTo>
                      <a:pt x="122440" y="734625"/>
                    </a:lnTo>
                    <a:cubicBezTo>
                      <a:pt x="54818" y="734625"/>
                      <a:pt x="0" y="679807"/>
                      <a:pt x="0" y="612185"/>
                    </a:cubicBezTo>
                    <a:lnTo>
                      <a:pt x="0" y="12244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shade val="50000"/>
                  <a:hueOff val="180718"/>
                  <a:satOff val="-3780"/>
                  <a:lumOff val="21031"/>
                  <a:alphaOff val="0"/>
                </a:schemeClr>
              </a:fillRef>
              <a:effectRef idx="0">
                <a:schemeClr val="accent1">
                  <a:shade val="50000"/>
                  <a:hueOff val="180718"/>
                  <a:satOff val="-3780"/>
                  <a:lumOff val="21031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7771" tIns="77771" rIns="77771" bIns="77771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DE" sz="1100" kern="1200" dirty="0"/>
                  <a:t>Alter</a:t>
                </a:r>
              </a:p>
            </p:txBody>
          </p:sp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EF97F0F0-F953-4EC1-8E67-473D16E1A533}"/>
                  </a:ext>
                </a:extLst>
              </p:cNvPr>
              <p:cNvSpPr/>
              <p:nvPr/>
            </p:nvSpPr>
            <p:spPr>
              <a:xfrm>
                <a:off x="6020723" y="1671698"/>
                <a:ext cx="2427847" cy="2427847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2368119" y="1590014"/>
                    </a:moveTo>
                    <a:arcTo wR="1213923" hR="1213923" stAng="1082882" swAng="2626402"/>
                  </a:path>
                </a:pathLst>
              </a:custGeom>
              <a:noFill/>
            </p:spPr>
            <p:style>
              <a:lnRef idx="1">
                <a:schemeClr val="accent1">
                  <a:shade val="90000"/>
                  <a:hueOff val="187556"/>
                  <a:satOff val="-3464"/>
                  <a:lumOff val="16063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shade val="90000"/>
                  <a:hueOff val="187556"/>
                  <a:satOff val="-3464"/>
                  <a:lumOff val="16063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384C4DB7-4F75-4148-9496-9337437DCD39}"/>
                  </a:ext>
                </a:extLst>
              </p:cNvPr>
              <p:cNvSpPr/>
              <p:nvPr/>
            </p:nvSpPr>
            <p:spPr>
              <a:xfrm>
                <a:off x="6669550" y="3732233"/>
                <a:ext cx="1130192" cy="734625"/>
              </a:xfrm>
              <a:custGeom>
                <a:avLst/>
                <a:gdLst>
                  <a:gd name="connsiteX0" fmla="*/ 0 w 1130192"/>
                  <a:gd name="connsiteY0" fmla="*/ 122440 h 734625"/>
                  <a:gd name="connsiteX1" fmla="*/ 122440 w 1130192"/>
                  <a:gd name="connsiteY1" fmla="*/ 0 h 734625"/>
                  <a:gd name="connsiteX2" fmla="*/ 1007752 w 1130192"/>
                  <a:gd name="connsiteY2" fmla="*/ 0 h 734625"/>
                  <a:gd name="connsiteX3" fmla="*/ 1130192 w 1130192"/>
                  <a:gd name="connsiteY3" fmla="*/ 122440 h 734625"/>
                  <a:gd name="connsiteX4" fmla="*/ 1130192 w 1130192"/>
                  <a:gd name="connsiteY4" fmla="*/ 612185 h 734625"/>
                  <a:gd name="connsiteX5" fmla="*/ 1007752 w 1130192"/>
                  <a:gd name="connsiteY5" fmla="*/ 734625 h 734625"/>
                  <a:gd name="connsiteX6" fmla="*/ 122440 w 1130192"/>
                  <a:gd name="connsiteY6" fmla="*/ 734625 h 734625"/>
                  <a:gd name="connsiteX7" fmla="*/ 0 w 1130192"/>
                  <a:gd name="connsiteY7" fmla="*/ 612185 h 734625"/>
                  <a:gd name="connsiteX8" fmla="*/ 0 w 1130192"/>
                  <a:gd name="connsiteY8" fmla="*/ 122440 h 73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30192" h="734625">
                    <a:moveTo>
                      <a:pt x="0" y="122440"/>
                    </a:moveTo>
                    <a:cubicBezTo>
                      <a:pt x="0" y="54818"/>
                      <a:pt x="54818" y="0"/>
                      <a:pt x="122440" y="0"/>
                    </a:cubicBezTo>
                    <a:lnTo>
                      <a:pt x="1007752" y="0"/>
                    </a:lnTo>
                    <a:cubicBezTo>
                      <a:pt x="1075374" y="0"/>
                      <a:pt x="1130192" y="54818"/>
                      <a:pt x="1130192" y="122440"/>
                    </a:cubicBezTo>
                    <a:lnTo>
                      <a:pt x="1130192" y="612185"/>
                    </a:lnTo>
                    <a:cubicBezTo>
                      <a:pt x="1130192" y="679807"/>
                      <a:pt x="1075374" y="734625"/>
                      <a:pt x="1007752" y="734625"/>
                    </a:cubicBezTo>
                    <a:lnTo>
                      <a:pt x="122440" y="734625"/>
                    </a:lnTo>
                    <a:cubicBezTo>
                      <a:pt x="54818" y="734625"/>
                      <a:pt x="0" y="679807"/>
                      <a:pt x="0" y="612185"/>
                    </a:cubicBezTo>
                    <a:lnTo>
                      <a:pt x="0" y="12244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shade val="50000"/>
                  <a:hueOff val="361436"/>
                  <a:satOff val="-7560"/>
                  <a:lumOff val="42063"/>
                  <a:alphaOff val="0"/>
                </a:schemeClr>
              </a:fillRef>
              <a:effectRef idx="0">
                <a:schemeClr val="accent1">
                  <a:shade val="50000"/>
                  <a:hueOff val="361436"/>
                  <a:satOff val="-7560"/>
                  <a:lumOff val="42063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7771" tIns="77771" rIns="77771" bIns="77771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DE" sz="1100" kern="1200" dirty="0">
                    <a:solidFill>
                      <a:schemeClr val="tx1"/>
                    </a:solidFill>
                  </a:rPr>
                  <a:t>Diskriminierungs-erfahrungen</a:t>
                </a:r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4C750B69-5AF3-4EBC-8CE5-735422EC9070}"/>
                  </a:ext>
                </a:extLst>
              </p:cNvPr>
              <p:cNvSpPr/>
              <p:nvPr/>
            </p:nvSpPr>
            <p:spPr>
              <a:xfrm>
                <a:off x="6020723" y="1671698"/>
                <a:ext cx="2427847" cy="2427847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640682" y="2283973"/>
                    </a:moveTo>
                    <a:arcTo wR="1213923" hR="1213923" stAng="7090716" swAng="2626402"/>
                  </a:path>
                </a:pathLst>
              </a:custGeom>
              <a:noFill/>
            </p:spPr>
            <p:style>
              <a:lnRef idx="1">
                <a:schemeClr val="accent1">
                  <a:shade val="90000"/>
                  <a:hueOff val="375112"/>
                  <a:satOff val="-6927"/>
                  <a:lumOff val="32127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shade val="90000"/>
                  <a:hueOff val="375112"/>
                  <a:satOff val="-6927"/>
                  <a:lumOff val="32127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890DA292-CAFE-4351-B926-DBC1488E537C}"/>
                  </a:ext>
                </a:extLst>
              </p:cNvPr>
              <p:cNvSpPr/>
              <p:nvPr/>
            </p:nvSpPr>
            <p:spPr>
              <a:xfrm>
                <a:off x="5455626" y="2518309"/>
                <a:ext cx="1130192" cy="734625"/>
              </a:xfrm>
              <a:custGeom>
                <a:avLst/>
                <a:gdLst>
                  <a:gd name="connsiteX0" fmla="*/ 0 w 1130192"/>
                  <a:gd name="connsiteY0" fmla="*/ 122440 h 734625"/>
                  <a:gd name="connsiteX1" fmla="*/ 122440 w 1130192"/>
                  <a:gd name="connsiteY1" fmla="*/ 0 h 734625"/>
                  <a:gd name="connsiteX2" fmla="*/ 1007752 w 1130192"/>
                  <a:gd name="connsiteY2" fmla="*/ 0 h 734625"/>
                  <a:gd name="connsiteX3" fmla="*/ 1130192 w 1130192"/>
                  <a:gd name="connsiteY3" fmla="*/ 122440 h 734625"/>
                  <a:gd name="connsiteX4" fmla="*/ 1130192 w 1130192"/>
                  <a:gd name="connsiteY4" fmla="*/ 612185 h 734625"/>
                  <a:gd name="connsiteX5" fmla="*/ 1007752 w 1130192"/>
                  <a:gd name="connsiteY5" fmla="*/ 734625 h 734625"/>
                  <a:gd name="connsiteX6" fmla="*/ 122440 w 1130192"/>
                  <a:gd name="connsiteY6" fmla="*/ 734625 h 734625"/>
                  <a:gd name="connsiteX7" fmla="*/ 0 w 1130192"/>
                  <a:gd name="connsiteY7" fmla="*/ 612185 h 734625"/>
                  <a:gd name="connsiteX8" fmla="*/ 0 w 1130192"/>
                  <a:gd name="connsiteY8" fmla="*/ 122440 h 734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30192" h="734625">
                    <a:moveTo>
                      <a:pt x="0" y="122440"/>
                    </a:moveTo>
                    <a:cubicBezTo>
                      <a:pt x="0" y="54818"/>
                      <a:pt x="54818" y="0"/>
                      <a:pt x="122440" y="0"/>
                    </a:cubicBezTo>
                    <a:lnTo>
                      <a:pt x="1007752" y="0"/>
                    </a:lnTo>
                    <a:cubicBezTo>
                      <a:pt x="1075374" y="0"/>
                      <a:pt x="1130192" y="54818"/>
                      <a:pt x="1130192" y="122440"/>
                    </a:cubicBezTo>
                    <a:lnTo>
                      <a:pt x="1130192" y="612185"/>
                    </a:lnTo>
                    <a:cubicBezTo>
                      <a:pt x="1130192" y="679807"/>
                      <a:pt x="1075374" y="734625"/>
                      <a:pt x="1007752" y="734625"/>
                    </a:cubicBezTo>
                    <a:lnTo>
                      <a:pt x="122440" y="734625"/>
                    </a:lnTo>
                    <a:cubicBezTo>
                      <a:pt x="54818" y="734625"/>
                      <a:pt x="0" y="679807"/>
                      <a:pt x="0" y="612185"/>
                    </a:cubicBezTo>
                    <a:lnTo>
                      <a:pt x="0" y="12244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shade val="50000"/>
                  <a:hueOff val="180718"/>
                  <a:satOff val="-3780"/>
                  <a:lumOff val="21031"/>
                  <a:alphaOff val="0"/>
                </a:schemeClr>
              </a:fillRef>
              <a:effectRef idx="0">
                <a:schemeClr val="accent1">
                  <a:shade val="50000"/>
                  <a:hueOff val="180718"/>
                  <a:satOff val="-3780"/>
                  <a:lumOff val="21031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7771" tIns="77771" rIns="77771" bIns="77771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de-DE" sz="1100" kern="1200" dirty="0"/>
                  <a:t>Sprache</a:t>
                </a:r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F7DD6F0-D69A-4675-9547-DDC41E97E5CC}"/>
                  </a:ext>
                </a:extLst>
              </p:cNvPr>
              <p:cNvSpPr/>
              <p:nvPr/>
            </p:nvSpPr>
            <p:spPr>
              <a:xfrm>
                <a:off x="6020723" y="1671698"/>
                <a:ext cx="2427847" cy="2427847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59728" y="837833"/>
                    </a:moveTo>
                    <a:arcTo wR="1213923" hR="1213923" stAng="11882882" swAng="2626402"/>
                  </a:path>
                </a:pathLst>
              </a:custGeom>
              <a:noFill/>
            </p:spPr>
            <p:style>
              <a:lnRef idx="1">
                <a:schemeClr val="accent1">
                  <a:shade val="90000"/>
                  <a:hueOff val="187556"/>
                  <a:satOff val="-3464"/>
                  <a:lumOff val="16063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shade val="90000"/>
                  <a:hueOff val="187556"/>
                  <a:satOff val="-3464"/>
                  <a:lumOff val="16063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C6D5BF41-718A-4F1F-A96B-5B8D9B0F571F}"/>
                </a:ext>
              </a:extLst>
            </p:cNvPr>
            <p:cNvSpPr/>
            <p:nvPr/>
          </p:nvSpPr>
          <p:spPr>
            <a:xfrm>
              <a:off x="6544084" y="2180772"/>
              <a:ext cx="1381125" cy="1409700"/>
            </a:xfrm>
            <a:prstGeom prst="ellipse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8000" r="-18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D6D19BCD-CA84-4A55-BABD-3075119340BA}"/>
                </a:ext>
              </a:extLst>
            </p:cNvPr>
            <p:cNvSpPr/>
            <p:nvPr/>
          </p:nvSpPr>
          <p:spPr>
            <a:xfrm>
              <a:off x="5336330" y="2446177"/>
              <a:ext cx="1381125" cy="878889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4" name="Textfeld 33">
            <a:extLst>
              <a:ext uri="{FF2B5EF4-FFF2-40B4-BE49-F238E27FC236}">
                <a16:creationId xmlns:a16="http://schemas.microsoft.com/office/drawing/2014/main" id="{B0B2334E-82A0-4C64-A86F-ACE188E50162}"/>
              </a:ext>
            </a:extLst>
          </p:cNvPr>
          <p:cNvSpPr txBox="1"/>
          <p:nvPr/>
        </p:nvSpPr>
        <p:spPr>
          <a:xfrm>
            <a:off x="5729946" y="5061022"/>
            <a:ext cx="3479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Abb. 3:  Merkmale, die die Unterschiede im Impfverhalten nach Migrationshintergrund erklären können</a:t>
            </a:r>
          </a:p>
        </p:txBody>
      </p:sp>
    </p:spTree>
    <p:extLst>
      <p:ext uri="{BB962C8B-B14F-4D97-AF65-F5344CB8AC3E}">
        <p14:creationId xmlns:p14="http://schemas.microsoft.com/office/powerpoint/2010/main" val="90586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510FF9-1C9F-4DB8-B1E9-F450FCFE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68F4B6A-C335-446A-89D1-6CA2DA6AC7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3723212"/>
            <a:ext cx="8092593" cy="2591636"/>
          </a:xfrm>
        </p:spPr>
        <p:txBody>
          <a:bodyPr>
            <a:normAutofit/>
          </a:bodyPr>
          <a:lstStyle/>
          <a:p>
            <a:r>
              <a:rPr lang="de-DE" sz="2000" b="1" dirty="0"/>
              <a:t>Vertrauen </a:t>
            </a:r>
            <a:r>
              <a:rPr lang="de-DE" sz="2000" dirty="0"/>
              <a:t>in die Impfung und in das deutsche Gesundheitssystem </a:t>
            </a:r>
          </a:p>
          <a:p>
            <a:r>
              <a:rPr lang="de-DE" sz="2000" dirty="0"/>
              <a:t>Überzeugung, </a:t>
            </a:r>
            <a:r>
              <a:rPr lang="de-DE" sz="2000" b="1" dirty="0"/>
              <a:t>mit der Impfung Freiheiten zurück zu gewinnen</a:t>
            </a:r>
          </a:p>
          <a:p>
            <a:r>
              <a:rPr lang="de-DE" sz="2000" dirty="0"/>
              <a:t>Geringe Wahrnehmung von </a:t>
            </a:r>
            <a:r>
              <a:rPr lang="de-DE" sz="2000" b="1" dirty="0"/>
              <a:t>Druck zur Impfung</a:t>
            </a:r>
          </a:p>
          <a:p>
            <a:r>
              <a:rPr lang="de-DE" sz="2000" b="1" dirty="0"/>
              <a:t>Impfen als eine gemeinschaftliche Maßnahme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Barrieren werden nur von wenigen Befragten wahrgenommen; auch in der Gruppe mit Migrationsgeschichte.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ABFA958-324B-4A86-A7DC-A6A4604D0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600"/>
            <a:ext cx="8092592" cy="338554"/>
          </a:xfrm>
        </p:spPr>
        <p:txBody>
          <a:bodyPr/>
          <a:lstStyle/>
          <a:p>
            <a:r>
              <a:rPr lang="de-DE" dirty="0"/>
              <a:t>Psychologische Determinanten des Impfens</a:t>
            </a:r>
          </a:p>
        </p:txBody>
      </p:sp>
      <p:pic>
        <p:nvPicPr>
          <p:cNvPr id="88" name="Grafik 87">
            <a:extLst>
              <a:ext uri="{FF2B5EF4-FFF2-40B4-BE49-F238E27FC236}">
                <a16:creationId xmlns:a16="http://schemas.microsoft.com/office/drawing/2014/main" id="{50A89A59-1541-45F2-8F0C-1CD19D6DC8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09" t="23850" r="26809" b="26512"/>
          <a:stretch/>
        </p:blipFill>
        <p:spPr>
          <a:xfrm>
            <a:off x="2048257" y="1058854"/>
            <a:ext cx="4359142" cy="2196410"/>
          </a:xfrm>
          <a:prstGeom prst="rect">
            <a:avLst/>
          </a:prstGeom>
        </p:spPr>
      </p:pic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69959EF4-C207-4B03-AEED-B9A53E95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622713"/>
            <a:ext cx="5182675" cy="195750"/>
          </a:xfrm>
        </p:spPr>
        <p:txBody>
          <a:bodyPr/>
          <a:lstStyle/>
          <a:p>
            <a:r>
              <a:rPr lang="de-DE" dirty="0"/>
              <a:t>COVIMO-Fokuserhebung Einwanderungsgesellschaft</a:t>
            </a:r>
          </a:p>
        </p:txBody>
      </p:sp>
      <p:sp>
        <p:nvSpPr>
          <p:cNvPr id="9" name="Datumsplatzhalter 1">
            <a:extLst>
              <a:ext uri="{FF2B5EF4-FFF2-40B4-BE49-F238E27FC236}">
                <a16:creationId xmlns:a16="http://schemas.microsoft.com/office/drawing/2014/main" id="{E76398D9-21E5-4605-B73D-BE6F60FA02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622713"/>
            <a:ext cx="1860421" cy="195750"/>
          </a:xfrm>
        </p:spPr>
        <p:txBody>
          <a:bodyPr/>
          <a:lstStyle/>
          <a:p>
            <a:r>
              <a:rPr lang="de-DE" dirty="0"/>
              <a:t>28.01.22</a:t>
            </a:r>
          </a:p>
        </p:txBody>
      </p:sp>
    </p:spTree>
    <p:extLst>
      <p:ext uri="{BB962C8B-B14F-4D97-AF65-F5344CB8AC3E}">
        <p14:creationId xmlns:p14="http://schemas.microsoft.com/office/powerpoint/2010/main" val="127196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DBF10ED-F0FF-41F1-863A-44B71B499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28.01.22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AD51721-CCBD-4B8C-ABF4-9FA8A2AC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COVIMO-Fokuserhebung Einwanderungsgesellschaft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1C4338-6A76-42D1-BB92-71237F06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151805D-6C64-4238-970E-B507900694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85220"/>
            <a:ext cx="8092593" cy="5302250"/>
          </a:xfrm>
        </p:spPr>
        <p:txBody>
          <a:bodyPr/>
          <a:lstStyle/>
          <a:p>
            <a:r>
              <a:rPr lang="de-DE" sz="1900" dirty="0"/>
              <a:t>Unsicherheit in beiden Gruppen teilweise (sehr) groß</a:t>
            </a:r>
          </a:p>
          <a:p>
            <a:r>
              <a:rPr lang="de-DE" sz="1900" dirty="0"/>
              <a:t>Bei Personen mit Migrationsgeschichte größere Unsicherheiten </a:t>
            </a:r>
            <a:br>
              <a:rPr lang="de-DE" sz="1900" dirty="0"/>
            </a:br>
            <a:r>
              <a:rPr lang="de-DE" sz="1900" dirty="0"/>
              <a:t>und mehr Falschwissen in allen abgefragten Bereichen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D657F74-B5F1-4230-9FF8-9E5384BC9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600"/>
            <a:ext cx="8092592" cy="338554"/>
          </a:xfrm>
        </p:spPr>
        <p:txBody>
          <a:bodyPr/>
          <a:lstStyle/>
          <a:p>
            <a:r>
              <a:rPr lang="de-DE" dirty="0"/>
              <a:t>Wissen zur COVID-19-Impfung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C463EFA-702F-4409-992C-5D3F82B7E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88965"/>
              </p:ext>
            </p:extLst>
          </p:nvPr>
        </p:nvGraphicFramePr>
        <p:xfrm>
          <a:off x="640080" y="2200187"/>
          <a:ext cx="6500949" cy="410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F7FD8F14-9C53-45F3-969A-1B544BB25A2B}"/>
              </a:ext>
            </a:extLst>
          </p:cNvPr>
          <p:cNvSpPr txBox="1"/>
          <p:nvPr/>
        </p:nvSpPr>
        <p:spPr>
          <a:xfrm>
            <a:off x="7192949" y="5105405"/>
            <a:ext cx="1591643" cy="916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9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Abb. 5: Beantwortung der Wissensitems nach Migrationsgeschichte (MG)</a:t>
            </a:r>
            <a:endParaRPr lang="de-DE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22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EAF4DB2-D9D6-47C4-877B-9E71EDF2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28.01.22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402B130-F743-4A7A-84C2-FA191C25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COVIMO-Fokuserhebung Einwanderungsgesellschaft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74D187-ACFC-438C-B6C3-F060A29E1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CADC93B-04D4-4701-81E8-E7870B1EFD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199" y="870618"/>
            <a:ext cx="8458201" cy="5539325"/>
          </a:xfrm>
        </p:spPr>
        <p:txBody>
          <a:bodyPr>
            <a:normAutofit fontScale="92500"/>
          </a:bodyPr>
          <a:lstStyle/>
          <a:p>
            <a:pPr lvl="0"/>
            <a:r>
              <a:rPr lang="de-DE" dirty="0"/>
              <a:t>Fokussierung der Impfkampagne (Zielgruppen) </a:t>
            </a:r>
          </a:p>
          <a:p>
            <a:pPr lvl="1"/>
            <a:r>
              <a:rPr lang="de-DE" dirty="0"/>
              <a:t>Fokus u.a. auf noch</a:t>
            </a:r>
            <a:r>
              <a:rPr lang="de-DE" b="1" dirty="0"/>
              <a:t> ungeimpfte Personen mit Migrationsgeschichte</a:t>
            </a:r>
            <a:endParaRPr lang="de-DE" dirty="0"/>
          </a:p>
          <a:p>
            <a:pPr lvl="1"/>
            <a:r>
              <a:rPr lang="de-DE" dirty="0"/>
              <a:t>unter Ungeimpften mit Migrationsgeschichte</a:t>
            </a:r>
            <a:r>
              <a:rPr lang="de-DE" b="1" dirty="0"/>
              <a:t> ein größerer Anteil impfbereit</a:t>
            </a:r>
          </a:p>
          <a:p>
            <a:pPr lvl="1"/>
            <a:r>
              <a:rPr lang="de-DE" dirty="0"/>
              <a:t>Impfkampagne hat bei Personen ohne Migrationsgeschichte schon fast alle Impfbereiten erreicht  </a:t>
            </a:r>
          </a:p>
          <a:p>
            <a:pPr lvl="0"/>
            <a:r>
              <a:rPr lang="de-DE" dirty="0"/>
              <a:t>Zielgruppenspezifische Impfkampagne sollte sich vor allem richten an:</a:t>
            </a:r>
          </a:p>
          <a:p>
            <a:pPr lvl="1"/>
            <a:r>
              <a:rPr lang="de-DE" b="1" dirty="0"/>
              <a:t>Personen mit wenig Deutschkenntnissen, und Personen mit niedrigem sozioökonomischem Status </a:t>
            </a:r>
            <a:r>
              <a:rPr lang="de-DE" dirty="0"/>
              <a:t>(Bildung, Einkommen)</a:t>
            </a:r>
          </a:p>
          <a:p>
            <a:pPr lvl="1"/>
            <a:r>
              <a:rPr lang="de-DE" dirty="0"/>
              <a:t>bei Impfangeboten bedenken, dass </a:t>
            </a:r>
            <a:r>
              <a:rPr lang="de-DE" b="1" dirty="0"/>
              <a:t>Diskriminierungserfahrungen</a:t>
            </a:r>
            <a:r>
              <a:rPr lang="de-DE" dirty="0"/>
              <a:t> im Gesundheitswesen Menschen davon abhalten kann, diese anzunehmen</a:t>
            </a:r>
          </a:p>
          <a:p>
            <a:pPr lvl="0"/>
            <a:r>
              <a:rPr lang="de-DE" b="1" dirty="0"/>
              <a:t>Falschinformationen wirksam entkräften und Unsicherheiten adressieren</a:t>
            </a:r>
          </a:p>
          <a:p>
            <a:pPr lvl="1"/>
            <a:r>
              <a:rPr lang="de-DE" dirty="0"/>
              <a:t>nicht nur aber insbesondere bei Menschen mit Migrationsgeschichte </a:t>
            </a:r>
          </a:p>
          <a:p>
            <a:pPr lvl="0"/>
            <a:r>
              <a:rPr lang="de-DE" b="1" dirty="0" err="1"/>
              <a:t>Fremdsprachigkeit</a:t>
            </a:r>
            <a:r>
              <a:rPr lang="de-DE" b="1" dirty="0"/>
              <a:t> als Zugangsbarriere zu Informationsangeboten</a:t>
            </a:r>
            <a:r>
              <a:rPr lang="de-DE" dirty="0"/>
              <a:t> berücksichtigen</a:t>
            </a:r>
          </a:p>
          <a:p>
            <a:pPr lvl="0"/>
            <a:r>
              <a:rPr lang="de-DE" dirty="0"/>
              <a:t>Maßnahmen, die </a:t>
            </a:r>
            <a:r>
              <a:rPr lang="de-DE" b="1" dirty="0"/>
              <a:t>Vertrauen</a:t>
            </a:r>
            <a:r>
              <a:rPr lang="de-DE" dirty="0"/>
              <a:t> schaffen und bestehendes Vertrauen stärken </a:t>
            </a:r>
          </a:p>
          <a:p>
            <a:pPr lvl="0"/>
            <a:r>
              <a:rPr lang="de-DE" b="1" dirty="0"/>
              <a:t>Public Health Nutzen der Impfung </a:t>
            </a:r>
            <a:r>
              <a:rPr lang="de-DE" dirty="0"/>
              <a:t>weiterhin kommunizieren</a:t>
            </a:r>
          </a:p>
          <a:p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BCCA697-56E4-4487-81B3-8A506433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600"/>
            <a:ext cx="8092592" cy="338554"/>
          </a:xfrm>
        </p:spPr>
        <p:txBody>
          <a:bodyPr/>
          <a:lstStyle/>
          <a:p>
            <a:r>
              <a:rPr lang="de-DE" dirty="0"/>
              <a:t>Empfehlungen </a:t>
            </a:r>
          </a:p>
        </p:txBody>
      </p:sp>
    </p:spTree>
    <p:extLst>
      <p:ext uri="{BB962C8B-B14F-4D97-AF65-F5344CB8AC3E}">
        <p14:creationId xmlns:p14="http://schemas.microsoft.com/office/powerpoint/2010/main" val="288798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Office PowerPoint</Application>
  <PresentationFormat>Bildschirmpräsentation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ＭＳ 明朝</vt:lpstr>
      <vt:lpstr>Times New Roman</vt:lpstr>
      <vt:lpstr>Wingdings</vt:lpstr>
      <vt:lpstr>Office-Design</vt:lpstr>
      <vt:lpstr>COVID-19-Impfquotenmonitoring in Deutschland als Einwanderungsgesellschaft (COVIMO-Fokuserhebung)</vt:lpstr>
      <vt:lpstr>Überblick und Methodik</vt:lpstr>
      <vt:lpstr>Impfquotenschätzung und Impfbereitschaft</vt:lpstr>
      <vt:lpstr>Erklärungsansätze für die Unterschiede im Impfverhalten</vt:lpstr>
      <vt:lpstr>Psychologische Determinanten des Impfens</vt:lpstr>
      <vt:lpstr>Wissen zur COVID-19-Impfung</vt:lpstr>
      <vt:lpstr>Empfehlungen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Wulkotte, Elisa</cp:lastModifiedBy>
  <cp:revision>132</cp:revision>
  <dcterms:created xsi:type="dcterms:W3CDTF">2015-11-02T12:29:13Z</dcterms:created>
  <dcterms:modified xsi:type="dcterms:W3CDTF">2022-01-28T09:54:51Z</dcterms:modified>
</cp:coreProperties>
</file>