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16"/>
  </p:notesMasterIdLst>
  <p:handoutMasterIdLst>
    <p:handoutMasterId r:id="rId17"/>
  </p:handoutMasterIdLst>
  <p:sldIdLst>
    <p:sldId id="814" r:id="rId2"/>
    <p:sldId id="828" r:id="rId3"/>
    <p:sldId id="825" r:id="rId4"/>
    <p:sldId id="830" r:id="rId5"/>
    <p:sldId id="831" r:id="rId6"/>
    <p:sldId id="837" r:id="rId7"/>
    <p:sldId id="829" r:id="rId8"/>
    <p:sldId id="816" r:id="rId9"/>
    <p:sldId id="827" r:id="rId10"/>
    <p:sldId id="826" r:id="rId11"/>
    <p:sldId id="818" r:id="rId12"/>
    <p:sldId id="835" r:id="rId13"/>
    <p:sldId id="836" r:id="rId14"/>
    <p:sldId id="838" r:id="rId15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4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BB8"/>
    <a:srgbClr val="4D8AD2"/>
    <a:srgbClr val="80A5DC"/>
    <a:srgbClr val="006EC7"/>
    <a:srgbClr val="66A8DD"/>
    <a:srgbClr val="689CCA"/>
    <a:srgbClr val="338BD2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/>
    <p:restoredTop sz="90433" autoAdjust="0"/>
  </p:normalViewPr>
  <p:slideViewPr>
    <p:cSldViewPr snapToGrid="0" snapToObjects="1">
      <p:cViewPr varScale="1">
        <p:scale>
          <a:sx n="100" d="100"/>
          <a:sy n="100" d="100"/>
        </p:scale>
        <p:origin x="414" y="72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https://www.who.int/publications/m/item/weekly-epidemiological-update-on-covid-19---25-january-2022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Viellecht</a:t>
            </a:r>
            <a:r>
              <a:rPr lang="de-DE" dirty="0"/>
              <a:t> nicht notwendig. Kann all </a:t>
            </a:r>
            <a:r>
              <a:rPr lang="de-DE" dirty="0" err="1"/>
              <a:t>ergänzung</a:t>
            </a:r>
            <a:r>
              <a:rPr lang="de-DE" dirty="0"/>
              <a:t> zur Inzidenzen genutzt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7874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Karte ist noch alt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0568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Karte ist noch alt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7541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Karte ist noch alt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1446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Karte ist noch alt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619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0549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208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Karte ist noch alt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9500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Karte ist noch alt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6892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Karte ist noch alt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8210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Karte ist noch alt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5776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Viellecht</a:t>
            </a:r>
            <a:r>
              <a:rPr lang="de-DE" dirty="0"/>
              <a:t> nicht notwendig. Kann all </a:t>
            </a:r>
            <a:r>
              <a:rPr lang="de-DE" dirty="0" err="1"/>
              <a:t>ergänzung</a:t>
            </a:r>
            <a:r>
              <a:rPr lang="de-DE" dirty="0"/>
              <a:t> zur Inzidenzen genutzt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010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83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01/28/2022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01/28/2022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01/28/2022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01/28/2022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01/28/2022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01/28/2022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01/28/2022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01/28/2022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01/28/2022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01/28/2022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vaccination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Internationale Lage: WHO Situation Report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666750" y="6567903"/>
            <a:ext cx="5797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Quellen : WHO, Datenstand 27.01.2022;  WHO </a:t>
            </a:r>
            <a:r>
              <a:rPr lang="de-DE" sz="1200" i="1" dirty="0" err="1">
                <a:solidFill>
                  <a:prstClr val="black"/>
                </a:solidFill>
              </a:rPr>
              <a:t>SitRep</a:t>
            </a:r>
            <a:r>
              <a:rPr lang="de-DE" sz="1200" i="1" dirty="0">
                <a:solidFill>
                  <a:prstClr val="black"/>
                </a:solidFill>
              </a:rPr>
              <a:t> 25.01.2022, Datenstand 23.01.2022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D8986EA-E020-424C-8CDF-85B39DF69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935" y="1015598"/>
            <a:ext cx="5686416" cy="265294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8545C40-4A10-4727-9952-947E86CBD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576" y="3617393"/>
            <a:ext cx="4962523" cy="31451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28F0ADD-AF62-4FC3-BECB-B53A7A5540E5}"/>
              </a:ext>
            </a:extLst>
          </p:cNvPr>
          <p:cNvSpPr txBox="1"/>
          <p:nvPr/>
        </p:nvSpPr>
        <p:spPr>
          <a:xfrm>
            <a:off x="350096" y="1895475"/>
            <a:ext cx="45667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Global neuen Rekord Anzahl neuen Fälle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Steigerung nicht so hoch wie vorherigen Wochen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Europa weiterhin Region mit die meisten Fälle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Rückgang der Fallzahlen: Amerikas und Afrika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Anstiege insbesondere: Asien und Eastern </a:t>
            </a:r>
            <a:r>
              <a:rPr lang="de-DE" dirty="0" err="1"/>
              <a:t>Mediterranien</a:t>
            </a:r>
            <a:r>
              <a:rPr lang="de-DE" dirty="0"/>
              <a:t> [Marokko, Tunesien, </a:t>
            </a:r>
            <a:r>
              <a:rPr lang="de-DE" dirty="0" err="1"/>
              <a:t>Lebanon</a:t>
            </a:r>
            <a:r>
              <a:rPr lang="de-DE" dirty="0"/>
              <a:t> und Iran]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8E9C641-1BE9-4354-A83C-E1A8229E3BE3}"/>
              </a:ext>
            </a:extLst>
          </p:cNvPr>
          <p:cNvSpPr txBox="1"/>
          <p:nvPr/>
        </p:nvSpPr>
        <p:spPr>
          <a:xfrm>
            <a:off x="242344" y="911328"/>
            <a:ext cx="6015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2000" b="1" dirty="0">
                <a:solidFill>
                  <a:srgbClr val="1F497D"/>
                </a:solidFill>
              </a:rPr>
              <a:t>Gesamtanzahl: 360.578.392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Fälle </a:t>
            </a:r>
          </a:p>
          <a:p>
            <a:pPr lvl="0"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+7,6 %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 Vergleich zu Vorwoche</a:t>
            </a:r>
          </a:p>
          <a:p>
            <a:pPr lvl="0">
              <a:defRPr/>
            </a:pPr>
            <a:r>
              <a:rPr lang="de-DE" sz="2000" b="1" dirty="0">
                <a:solidFill>
                  <a:srgbClr val="1F497D"/>
                </a:solidFill>
              </a:rPr>
              <a:t>5.620.865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Todesfälle (CFR: 1,6%) </a:t>
            </a:r>
          </a:p>
        </p:txBody>
      </p:sp>
    </p:spTree>
    <p:extLst>
      <p:ext uri="{BB962C8B-B14F-4D97-AF65-F5344CB8AC3E}">
        <p14:creationId xmlns:p14="http://schemas.microsoft.com/office/powerpoint/2010/main" val="585588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50E2CCB-8F51-4B11-89B4-46EA46885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931655"/>
            <a:ext cx="10887074" cy="5794194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%</a:t>
            </a:r>
            <a:r>
              <a:rPr lang="de-DE" sz="2400" dirty="0"/>
              <a:t> </a:t>
            </a:r>
            <a:r>
              <a:rPr lang="de-DE" sz="2400" dirty="0">
                <a:latin typeface="Scala Sans OT" panose="020B0504030101020104" pitchFamily="34" charset="0"/>
              </a:rPr>
              <a:t>Veränderung der Fallzahlen die letzten 7-Tage 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65AEA3F8-5CE5-4F2C-9E44-2937E200BD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92" t="4255" r="24653" b="4409"/>
          <a:stretch/>
        </p:blipFill>
        <p:spPr>
          <a:xfrm>
            <a:off x="10746212" y="2666288"/>
            <a:ext cx="990932" cy="240982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6397C87-7BD6-4CD9-969E-E75F1D35004F}"/>
              </a:ext>
            </a:extLst>
          </p:cNvPr>
          <p:cNvSpPr txBox="1"/>
          <p:nvPr/>
        </p:nvSpPr>
        <p:spPr>
          <a:xfrm>
            <a:off x="6096000" y="6567903"/>
            <a:ext cx="4650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WHO Dashboard, Datenstand 27.01.2021</a:t>
            </a:r>
          </a:p>
        </p:txBody>
      </p:sp>
    </p:spTree>
    <p:extLst>
      <p:ext uri="{BB962C8B-B14F-4D97-AF65-F5344CB8AC3E}">
        <p14:creationId xmlns:p14="http://schemas.microsoft.com/office/powerpoint/2010/main" val="2655787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Virusvarianten Delta und Omikron - Weltweit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545D0C1A-95C7-4C70-A06B-64C8F6FE4A0A}"/>
              </a:ext>
            </a:extLst>
          </p:cNvPr>
          <p:cNvSpPr txBox="1"/>
          <p:nvPr/>
        </p:nvSpPr>
        <p:spPr>
          <a:xfrm>
            <a:off x="2127116" y="4834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DADA477-C60C-46B0-8946-178BE6ADDB7F}"/>
              </a:ext>
            </a:extLst>
          </p:cNvPr>
          <p:cNvSpPr txBox="1"/>
          <p:nvPr/>
        </p:nvSpPr>
        <p:spPr>
          <a:xfrm>
            <a:off x="4082473" y="6592131"/>
            <a:ext cx="366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 </a:t>
            </a:r>
            <a:r>
              <a:rPr lang="de-DE" sz="1200" i="1" dirty="0" err="1">
                <a:solidFill>
                  <a:prstClr val="black"/>
                </a:solidFill>
              </a:rPr>
              <a:t>SitRep</a:t>
            </a:r>
            <a:r>
              <a:rPr lang="de-DE" sz="1200" i="1" dirty="0">
                <a:solidFill>
                  <a:prstClr val="black"/>
                </a:solidFill>
              </a:rPr>
              <a:t> 25.01.2022, Datenstand 25.01.2022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CDA822B-CD5F-4EFD-8C06-E248E5678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08" y="822838"/>
            <a:ext cx="6650471" cy="584549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070DD6D-5582-4CB0-97D1-9CC54E750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652" y="1057274"/>
            <a:ext cx="2824060" cy="277176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FF30B2B-DE7A-42AD-AA46-AE2B22BB705E}"/>
              </a:ext>
            </a:extLst>
          </p:cNvPr>
          <p:cNvSpPr txBox="1"/>
          <p:nvPr/>
        </p:nvSpPr>
        <p:spPr>
          <a:xfrm>
            <a:off x="7524750" y="3924300"/>
            <a:ext cx="282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6 neue Länder diese Woche dazu gekommen</a:t>
            </a:r>
          </a:p>
        </p:txBody>
      </p:sp>
    </p:spTree>
    <p:extLst>
      <p:ext uri="{BB962C8B-B14F-4D97-AF65-F5344CB8AC3E}">
        <p14:creationId xmlns:p14="http://schemas.microsoft.com/office/powerpoint/2010/main" val="2938294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VV– Hospitalisierungen, Dänemark, Okt 2021-Jan 2022 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545D0C1A-95C7-4C70-A06B-64C8F6FE4A0A}"/>
              </a:ext>
            </a:extLst>
          </p:cNvPr>
          <p:cNvSpPr txBox="1"/>
          <p:nvPr/>
        </p:nvSpPr>
        <p:spPr>
          <a:xfrm>
            <a:off x="2127116" y="4834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DADA477-C60C-46B0-8946-178BE6ADDB7F}"/>
              </a:ext>
            </a:extLst>
          </p:cNvPr>
          <p:cNvSpPr txBox="1"/>
          <p:nvPr/>
        </p:nvSpPr>
        <p:spPr>
          <a:xfrm>
            <a:off x="3930073" y="6592131"/>
            <a:ext cx="702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SSI: </a:t>
            </a:r>
            <a:r>
              <a:rPr lang="de-DE" sz="1200" i="1" dirty="0" err="1">
                <a:solidFill>
                  <a:prstClr val="black"/>
                </a:solidFill>
              </a:rPr>
              <a:t>Risikovurdering</a:t>
            </a:r>
            <a:r>
              <a:rPr lang="de-DE" sz="1200" i="1" dirty="0">
                <a:solidFill>
                  <a:prstClr val="black"/>
                </a:solidFill>
              </a:rPr>
              <a:t> 22.01.2022, </a:t>
            </a:r>
            <a:r>
              <a:rPr lang="de-DE" sz="1200" i="1" dirty="0" err="1">
                <a:solidFill>
                  <a:prstClr val="black"/>
                </a:solidFill>
              </a:rPr>
              <a:t>Tendensrapport</a:t>
            </a:r>
            <a:r>
              <a:rPr lang="de-DE" sz="1200" i="1" dirty="0">
                <a:solidFill>
                  <a:prstClr val="black"/>
                </a:solidFill>
              </a:rPr>
              <a:t> KW3 27.01.2022, Dashboard Zugriff 28.01.2022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F89AF18-C012-4A45-87C8-DF5B26E2C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2975"/>
            <a:ext cx="12192000" cy="524647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B2543EA-719C-4003-BD9C-A884093C7832}"/>
              </a:ext>
            </a:extLst>
          </p:cNvPr>
          <p:cNvSpPr txBox="1"/>
          <p:nvPr/>
        </p:nvSpPr>
        <p:spPr>
          <a:xfrm>
            <a:off x="1809750" y="1469364"/>
            <a:ext cx="1397447" cy="369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Alpha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E4C8560-7BA4-469A-95BE-C6B6BE8D86B3}"/>
              </a:ext>
            </a:extLst>
          </p:cNvPr>
          <p:cNvSpPr txBox="1"/>
          <p:nvPr/>
        </p:nvSpPr>
        <p:spPr>
          <a:xfrm>
            <a:off x="9915525" y="1478889"/>
            <a:ext cx="1397447" cy="369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Delta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6F79071-A5DE-4B84-BE92-D785F4E185EB}"/>
              </a:ext>
            </a:extLst>
          </p:cNvPr>
          <p:cNvSpPr txBox="1"/>
          <p:nvPr/>
        </p:nvSpPr>
        <p:spPr>
          <a:xfrm>
            <a:off x="11250724" y="1146682"/>
            <a:ext cx="1003524" cy="369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Omikron</a:t>
            </a:r>
          </a:p>
        </p:txBody>
      </p:sp>
    </p:spTree>
    <p:extLst>
      <p:ext uri="{BB962C8B-B14F-4D97-AF65-F5344CB8AC3E}">
        <p14:creationId xmlns:p14="http://schemas.microsoft.com/office/powerpoint/2010/main" val="676376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Neu </a:t>
            </a:r>
            <a:r>
              <a:rPr lang="de-DE" sz="2400" dirty="0" err="1">
                <a:latin typeface="Scala Sans OT" panose="020B0504030101020104" pitchFamily="34" charset="0"/>
              </a:rPr>
              <a:t>Hospalisierte</a:t>
            </a:r>
            <a:r>
              <a:rPr lang="de-DE" sz="2400" dirty="0">
                <a:latin typeface="Scala Sans OT" panose="020B0504030101020104" pitchFamily="34" charset="0"/>
              </a:rPr>
              <a:t> pro 100.000 bei Altersgruppe, Dänemark, Okt 2021-Jan 2022 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545D0C1A-95C7-4C70-A06B-64C8F6FE4A0A}"/>
              </a:ext>
            </a:extLst>
          </p:cNvPr>
          <p:cNvSpPr txBox="1"/>
          <p:nvPr/>
        </p:nvSpPr>
        <p:spPr>
          <a:xfrm>
            <a:off x="2127116" y="4834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DADA477-C60C-46B0-8946-178BE6ADDB7F}"/>
              </a:ext>
            </a:extLst>
          </p:cNvPr>
          <p:cNvSpPr txBox="1"/>
          <p:nvPr/>
        </p:nvSpPr>
        <p:spPr>
          <a:xfrm>
            <a:off x="3930073" y="6592131"/>
            <a:ext cx="702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SSI: </a:t>
            </a:r>
            <a:r>
              <a:rPr lang="de-DE" sz="1200" i="1" dirty="0" err="1">
                <a:solidFill>
                  <a:prstClr val="black"/>
                </a:solidFill>
              </a:rPr>
              <a:t>Risikovurdering</a:t>
            </a:r>
            <a:r>
              <a:rPr lang="de-DE" sz="1200" i="1" dirty="0">
                <a:solidFill>
                  <a:prstClr val="black"/>
                </a:solidFill>
              </a:rPr>
              <a:t> 22.01.2022, </a:t>
            </a:r>
            <a:r>
              <a:rPr lang="de-DE" sz="1200" i="1" dirty="0" err="1">
                <a:solidFill>
                  <a:prstClr val="black"/>
                </a:solidFill>
              </a:rPr>
              <a:t>Tendensrapport</a:t>
            </a:r>
            <a:r>
              <a:rPr lang="de-DE" sz="1200" i="1" dirty="0">
                <a:solidFill>
                  <a:prstClr val="black"/>
                </a:solidFill>
              </a:rPr>
              <a:t> KW3 27.01.2022, Dashboard Zugriff 28.01.2022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5DFCCB7-4E80-4B42-A538-87A639904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3635"/>
            <a:ext cx="12192000" cy="533073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5A672B5-9680-4DA0-9756-68AF3306D7DF}"/>
              </a:ext>
            </a:extLst>
          </p:cNvPr>
          <p:cNvSpPr txBox="1"/>
          <p:nvPr/>
        </p:nvSpPr>
        <p:spPr>
          <a:xfrm>
            <a:off x="9711810" y="1131034"/>
            <a:ext cx="1397447" cy="369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Delta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535BBD1-EA64-4F09-BCC9-28DEBDE72C37}"/>
              </a:ext>
            </a:extLst>
          </p:cNvPr>
          <p:cNvSpPr txBox="1"/>
          <p:nvPr/>
        </p:nvSpPr>
        <p:spPr>
          <a:xfrm>
            <a:off x="1066800" y="1114425"/>
            <a:ext cx="1397447" cy="369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Alpha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0FF092F-54A8-4FDD-B724-E34122428812}"/>
              </a:ext>
            </a:extLst>
          </p:cNvPr>
          <p:cNvSpPr txBox="1"/>
          <p:nvPr/>
        </p:nvSpPr>
        <p:spPr>
          <a:xfrm>
            <a:off x="10950439" y="1103552"/>
            <a:ext cx="1397447" cy="369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Omikron</a:t>
            </a:r>
          </a:p>
        </p:txBody>
      </p:sp>
    </p:spTree>
    <p:extLst>
      <p:ext uri="{BB962C8B-B14F-4D97-AF65-F5344CB8AC3E}">
        <p14:creationId xmlns:p14="http://schemas.microsoft.com/office/powerpoint/2010/main" val="3651681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Anteil Neue Hospitalisierungen bei Ursache, Dänemark, Juni 2020-Jan 2022 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545D0C1A-95C7-4C70-A06B-64C8F6FE4A0A}"/>
              </a:ext>
            </a:extLst>
          </p:cNvPr>
          <p:cNvSpPr txBox="1"/>
          <p:nvPr/>
        </p:nvSpPr>
        <p:spPr>
          <a:xfrm>
            <a:off x="2127116" y="4834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DADA477-C60C-46B0-8946-178BE6ADDB7F}"/>
              </a:ext>
            </a:extLst>
          </p:cNvPr>
          <p:cNvSpPr txBox="1"/>
          <p:nvPr/>
        </p:nvSpPr>
        <p:spPr>
          <a:xfrm>
            <a:off x="3625273" y="6600854"/>
            <a:ext cx="702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SSI: </a:t>
            </a:r>
            <a:r>
              <a:rPr lang="de-DE" sz="1200" i="1" dirty="0" err="1">
                <a:solidFill>
                  <a:prstClr val="black"/>
                </a:solidFill>
              </a:rPr>
              <a:t>Tendensrapport</a:t>
            </a:r>
            <a:r>
              <a:rPr lang="de-DE" sz="1200" i="1" dirty="0">
                <a:solidFill>
                  <a:prstClr val="black"/>
                </a:solidFill>
              </a:rPr>
              <a:t> KW3 27.01.2022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300A2EC-4D6D-43F5-B394-A03C81447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521" y="1971684"/>
            <a:ext cx="6031866" cy="380999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CA31760-6F73-4F7A-9CC6-42C51102A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2" y="1971683"/>
            <a:ext cx="5662595" cy="359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0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weltweit 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7446814" y="6548075"/>
            <a:ext cx="366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 Datenstand 27.01.2022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D5340B0-1B4C-467A-83C0-9165D1A454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08" b="15208"/>
          <a:stretch/>
        </p:blipFill>
        <p:spPr>
          <a:xfrm>
            <a:off x="1082742" y="727846"/>
            <a:ext cx="8971227" cy="623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41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in Europa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897C4026-E544-4761-B9DC-1C71D1193114}"/>
              </a:ext>
            </a:extLst>
          </p:cNvPr>
          <p:cNvSpPr txBox="1"/>
          <p:nvPr/>
        </p:nvSpPr>
        <p:spPr>
          <a:xfrm>
            <a:off x="2016339" y="6399642"/>
            <a:ext cx="1887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Datenstand 20.01.2022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8CEEE5C-1120-4474-BC45-9CD585E1AF0D}"/>
              </a:ext>
            </a:extLst>
          </p:cNvPr>
          <p:cNvSpPr txBox="1"/>
          <p:nvPr/>
        </p:nvSpPr>
        <p:spPr>
          <a:xfrm>
            <a:off x="11109257" y="6553530"/>
            <a:ext cx="1179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prstClr val="black"/>
                </a:solidFill>
              </a:rPr>
              <a:t>Quelle: WHO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B166363-970C-44BE-9E5C-BC82367C3FF4}"/>
              </a:ext>
            </a:extLst>
          </p:cNvPr>
          <p:cNvSpPr txBox="1"/>
          <p:nvPr/>
        </p:nvSpPr>
        <p:spPr>
          <a:xfrm>
            <a:off x="8519248" y="6399642"/>
            <a:ext cx="1887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Datenstand 27.01.2022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C8EFEB1-BFB2-4D67-AC5F-0E888BAFA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6" y="1031540"/>
            <a:ext cx="5677980" cy="582976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E5C5C5F-2B72-4EDA-88ED-7ACCBDAFC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009" y="1031540"/>
            <a:ext cx="5674759" cy="582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35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PCR-Tests - Ländervergleich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545D0C1A-95C7-4C70-A06B-64C8F6FE4A0A}"/>
              </a:ext>
            </a:extLst>
          </p:cNvPr>
          <p:cNvSpPr txBox="1"/>
          <p:nvPr/>
        </p:nvSpPr>
        <p:spPr>
          <a:xfrm>
            <a:off x="2127116" y="4834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DADA477-C60C-46B0-8946-178BE6ADDB7F}"/>
              </a:ext>
            </a:extLst>
          </p:cNvPr>
          <p:cNvSpPr txBox="1"/>
          <p:nvPr/>
        </p:nvSpPr>
        <p:spPr>
          <a:xfrm>
            <a:off x="0" y="6410089"/>
            <a:ext cx="1219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200" i="1" dirty="0">
                <a:solidFill>
                  <a:prstClr val="black"/>
                </a:solidFill>
              </a:rPr>
              <a:t>Bearbeitung von C. Correa-Martinez und J. Seifried. Quellen: EUROSTAT | RKI | </a:t>
            </a:r>
            <a:r>
              <a:rPr lang="de-DE" sz="1200" i="1" dirty="0" err="1">
                <a:solidFill>
                  <a:prstClr val="black"/>
                </a:solidFill>
              </a:rPr>
              <a:t>Statens</a:t>
            </a:r>
            <a:r>
              <a:rPr lang="de-DE" sz="1200" i="1" dirty="0">
                <a:solidFill>
                  <a:prstClr val="black"/>
                </a:solidFill>
              </a:rPr>
              <a:t> Serum Institut | </a:t>
            </a:r>
            <a:r>
              <a:rPr lang="fr-FR" sz="1200" i="1" dirty="0">
                <a:solidFill>
                  <a:prstClr val="black"/>
                </a:solidFill>
              </a:rPr>
              <a:t>Direction de la recherche, des études, de l'</a:t>
            </a:r>
            <a:r>
              <a:rPr lang="fr-FR" sz="1200" i="1" dirty="0" err="1">
                <a:solidFill>
                  <a:prstClr val="black"/>
                </a:solidFill>
              </a:rPr>
              <a:t>evaluation</a:t>
            </a:r>
            <a:r>
              <a:rPr lang="fr-FR" sz="1200" i="1" dirty="0">
                <a:solidFill>
                  <a:prstClr val="black"/>
                </a:solidFill>
              </a:rPr>
              <a:t> et des statistiques | </a:t>
            </a:r>
          </a:p>
          <a:p>
            <a:pPr algn="r"/>
            <a:r>
              <a:rPr lang="en-US" sz="1200" i="1" dirty="0">
                <a:solidFill>
                  <a:prstClr val="black"/>
                </a:solidFill>
              </a:rPr>
              <a:t>United Kingdom Health Security Agency | </a:t>
            </a:r>
            <a:r>
              <a:rPr lang="de-DE" sz="1200" i="1" dirty="0">
                <a:solidFill>
                  <a:prstClr val="black"/>
                </a:solidFill>
              </a:rPr>
              <a:t>Bundesministerium für Soziales, Gesundheit, Pflege und Konsumentenschutz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F3DFA74-C71B-4557-A61F-346F588AE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31" y="1416596"/>
            <a:ext cx="8424396" cy="462799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21A0174-16DF-4B69-86AF-0445E2BABF74}"/>
              </a:ext>
            </a:extLst>
          </p:cNvPr>
          <p:cNvSpPr txBox="1"/>
          <p:nvPr/>
        </p:nvSpPr>
        <p:spPr>
          <a:xfrm>
            <a:off x="9239265" y="1752446"/>
            <a:ext cx="28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Kalenderwoche 2/2022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0D26CA2-7CD3-4627-BED9-0DB2870303DC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65" y="2502665"/>
            <a:ext cx="496872" cy="3385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1C6DEF3-6FD2-4F5D-BDEE-B2E06BBFFB3B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9740965" y="3211479"/>
            <a:ext cx="496872" cy="33855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8CFFEC6-179F-4C1E-8B45-9AE6284612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0965" y="4629107"/>
            <a:ext cx="496872" cy="24843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B061C2B-D2BC-4B80-9E94-D3281B4BB7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0965" y="3920293"/>
            <a:ext cx="507583" cy="33855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B75DBD2-8C96-4EC0-ABE3-2467723472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40965" y="5247803"/>
            <a:ext cx="507583" cy="338554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37DDDBC7-6564-44B6-82E5-BEE4DDBC764C}"/>
              </a:ext>
            </a:extLst>
          </p:cNvPr>
          <p:cNvSpPr txBox="1"/>
          <p:nvPr/>
        </p:nvSpPr>
        <p:spPr>
          <a:xfrm>
            <a:off x="10551512" y="248727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2,467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88BA784-BA3B-45F9-8647-14AD8345A23A}"/>
              </a:ext>
            </a:extLst>
          </p:cNvPr>
          <p:cNvSpPr txBox="1"/>
          <p:nvPr/>
        </p:nvSpPr>
        <p:spPr>
          <a:xfrm>
            <a:off x="10551512" y="317356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22,874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4F15A49-9987-4BB2-B7F1-E3B8DEA2864E}"/>
              </a:ext>
            </a:extLst>
          </p:cNvPr>
          <p:cNvSpPr txBox="1"/>
          <p:nvPr/>
        </p:nvSpPr>
        <p:spPr>
          <a:xfrm>
            <a:off x="10551512" y="385984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5,031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E998EC2-6C93-47F0-90F4-DDBE463DDFA8}"/>
              </a:ext>
            </a:extLst>
          </p:cNvPr>
          <p:cNvSpPr txBox="1"/>
          <p:nvPr/>
        </p:nvSpPr>
        <p:spPr>
          <a:xfrm>
            <a:off x="10551512" y="454613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4,674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6FE2884-437F-4E49-BE47-C2F9180048FF}"/>
              </a:ext>
            </a:extLst>
          </p:cNvPr>
          <p:cNvSpPr txBox="1"/>
          <p:nvPr/>
        </p:nvSpPr>
        <p:spPr>
          <a:xfrm>
            <a:off x="10551512" y="523241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41,149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1967BBE-2644-4BEA-AEA8-BC307EF621A8}"/>
              </a:ext>
            </a:extLst>
          </p:cNvPr>
          <p:cNvSpPr txBox="1"/>
          <p:nvPr/>
        </p:nvSpPr>
        <p:spPr>
          <a:xfrm rot="16200000">
            <a:off x="7990011" y="3890623"/>
            <a:ext cx="2806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PCR-Tests pro 100,000 </a:t>
            </a:r>
            <a:r>
              <a:rPr lang="de-DE" sz="1400" dirty="0" err="1"/>
              <a:t>Ew</a:t>
            </a:r>
            <a:r>
              <a:rPr lang="de-DE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2770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A716FDE-E068-4539-8FF0-E00ECD547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015" y="1788787"/>
            <a:ext cx="7345996" cy="4781053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VV Delta und Omikron – Hospitalisierungen, Dänemark 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545D0C1A-95C7-4C70-A06B-64C8F6FE4A0A}"/>
              </a:ext>
            </a:extLst>
          </p:cNvPr>
          <p:cNvSpPr txBox="1"/>
          <p:nvPr/>
        </p:nvSpPr>
        <p:spPr>
          <a:xfrm>
            <a:off x="2127116" y="4834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DADA477-C60C-46B0-8946-178BE6ADDB7F}"/>
              </a:ext>
            </a:extLst>
          </p:cNvPr>
          <p:cNvSpPr txBox="1"/>
          <p:nvPr/>
        </p:nvSpPr>
        <p:spPr>
          <a:xfrm>
            <a:off x="3930073" y="6592131"/>
            <a:ext cx="702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</a:t>
            </a:r>
            <a:r>
              <a:rPr lang="de-DE" sz="1200" i="1" dirty="0" err="1">
                <a:solidFill>
                  <a:prstClr val="black"/>
                </a:solidFill>
              </a:rPr>
              <a:t>who</a:t>
            </a:r>
            <a:r>
              <a:rPr lang="de-DE" sz="1200" i="1" dirty="0">
                <a:solidFill>
                  <a:prstClr val="black"/>
                </a:solidFill>
              </a:rPr>
              <a:t>; Datenstand 27.01.2022; SSI: </a:t>
            </a:r>
            <a:r>
              <a:rPr lang="de-DE" sz="1200" i="1" dirty="0" err="1">
                <a:solidFill>
                  <a:prstClr val="black"/>
                </a:solidFill>
              </a:rPr>
              <a:t>Risikovurdering</a:t>
            </a:r>
            <a:r>
              <a:rPr lang="de-DE" sz="1200" i="1" dirty="0">
                <a:solidFill>
                  <a:prstClr val="black"/>
                </a:solidFill>
              </a:rPr>
              <a:t> 22.01.2022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F6A8A01-2EF7-4511-98A9-433640B83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09" y="1711968"/>
            <a:ext cx="3961143" cy="310038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3E1BA17-9D94-4468-BA37-B419CB7BFF67}"/>
              </a:ext>
            </a:extLst>
          </p:cNvPr>
          <p:cNvSpPr txBox="1"/>
          <p:nvPr/>
        </p:nvSpPr>
        <p:spPr>
          <a:xfrm>
            <a:off x="558223" y="4844264"/>
            <a:ext cx="3524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7-Tages Inzidenz: 4895</a:t>
            </a:r>
          </a:p>
          <a:p>
            <a:r>
              <a:rPr lang="de-DE" dirty="0"/>
              <a:t>Test Positiv Rate: 24%</a:t>
            </a:r>
          </a:p>
          <a:p>
            <a:r>
              <a:rPr lang="de-DE" dirty="0"/>
              <a:t>Impfquote (Primär-Serie): 81%</a:t>
            </a:r>
          </a:p>
          <a:p>
            <a:r>
              <a:rPr lang="de-DE" dirty="0"/>
              <a:t>Booster: 60%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CCD654F-09FA-4A55-A2F5-D9B442829B5C}"/>
              </a:ext>
            </a:extLst>
          </p:cNvPr>
          <p:cNvSpPr txBox="1"/>
          <p:nvPr/>
        </p:nvSpPr>
        <p:spPr>
          <a:xfrm>
            <a:off x="4561014" y="1612607"/>
            <a:ext cx="7630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Anzahl neue Hospitalisierte Fälle pro Anzahl Tägliche Fälle vor 10 Tagen, 1. Nov 2021 -10. Jan 2022</a:t>
            </a:r>
          </a:p>
        </p:txBody>
      </p:sp>
    </p:spTree>
    <p:extLst>
      <p:ext uri="{BB962C8B-B14F-4D97-AF65-F5344CB8AC3E}">
        <p14:creationId xmlns:p14="http://schemas.microsoft.com/office/powerpoint/2010/main" val="1015105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Krankenhausbelegungen, Dänemark, Okt 2021-Jan 2022 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545D0C1A-95C7-4C70-A06B-64C8F6FE4A0A}"/>
              </a:ext>
            </a:extLst>
          </p:cNvPr>
          <p:cNvSpPr txBox="1"/>
          <p:nvPr/>
        </p:nvSpPr>
        <p:spPr>
          <a:xfrm>
            <a:off x="2127116" y="4834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DADA477-C60C-46B0-8946-178BE6ADDB7F}"/>
              </a:ext>
            </a:extLst>
          </p:cNvPr>
          <p:cNvSpPr txBox="1"/>
          <p:nvPr/>
        </p:nvSpPr>
        <p:spPr>
          <a:xfrm>
            <a:off x="3930073" y="6592131"/>
            <a:ext cx="702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SSI: Dashboard Zugriff 28.01.2022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725CA23-E10C-4361-89F2-6F4F583FB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99" y="1155778"/>
            <a:ext cx="11224919" cy="49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44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VV Delta und Omikron – Hospitalisierungen, New York State 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545D0C1A-95C7-4C70-A06B-64C8F6FE4A0A}"/>
              </a:ext>
            </a:extLst>
          </p:cNvPr>
          <p:cNvSpPr txBox="1"/>
          <p:nvPr/>
        </p:nvSpPr>
        <p:spPr>
          <a:xfrm>
            <a:off x="2127116" y="4834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DADA477-C60C-46B0-8946-178BE6ADDB7F}"/>
              </a:ext>
            </a:extLst>
          </p:cNvPr>
          <p:cNvSpPr txBox="1"/>
          <p:nvPr/>
        </p:nvSpPr>
        <p:spPr>
          <a:xfrm>
            <a:off x="4082473" y="6592131"/>
            <a:ext cx="366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GOARN Call 20.01.2022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5D79272-A8F6-42A4-AB8A-D29301184D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543"/>
          <a:stretch/>
        </p:blipFill>
        <p:spPr>
          <a:xfrm>
            <a:off x="1" y="960539"/>
            <a:ext cx="11985841" cy="546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72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695" y="3109240"/>
            <a:ext cx="1000610" cy="639520"/>
          </a:xfrm>
        </p:spPr>
        <p:txBody>
          <a:bodyPr/>
          <a:lstStyle/>
          <a:p>
            <a:r>
              <a:rPr lang="de-DE" sz="2400" dirty="0"/>
              <a:t>Backup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301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8B4BB605-11E8-4405-864A-ADF9CEF0B713}"/>
              </a:ext>
            </a:extLst>
          </p:cNvPr>
          <p:cNvSpPr txBox="1"/>
          <p:nvPr/>
        </p:nvSpPr>
        <p:spPr>
          <a:xfrm>
            <a:off x="595714" y="873754"/>
            <a:ext cx="11088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2000" b="1" dirty="0">
                <a:solidFill>
                  <a:srgbClr val="1F497D"/>
                </a:solidFill>
              </a:rPr>
              <a:t>Gesamtanzahl: 360.578.392 Fälle (</a:t>
            </a:r>
            <a:r>
              <a:rPr lang="de-DE" sz="2000" b="1" dirty="0">
                <a:solidFill>
                  <a:srgbClr val="FF0000"/>
                </a:solidFill>
              </a:rPr>
              <a:t>+7,6 %</a:t>
            </a:r>
            <a:r>
              <a:rPr lang="de-DE" sz="2000" b="1" dirty="0">
                <a:solidFill>
                  <a:srgbClr val="00B050"/>
                </a:solidFill>
              </a:rPr>
              <a:t> </a:t>
            </a:r>
            <a:r>
              <a:rPr lang="de-DE" sz="2000" b="1" dirty="0">
                <a:solidFill>
                  <a:srgbClr val="1F497D"/>
                </a:solidFill>
              </a:rPr>
              <a:t>im Vergleich zu Vorwoche)</a:t>
            </a:r>
          </a:p>
          <a:p>
            <a:pPr lvl="0">
              <a:defRPr/>
            </a:pPr>
            <a:r>
              <a:rPr lang="de-DE" sz="2000" b="1" dirty="0">
                <a:solidFill>
                  <a:srgbClr val="1F497D"/>
                </a:solidFill>
              </a:rPr>
              <a:t>5.620.865 Todesfälle (CFR: 1,6%) 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F83562AA-82F9-41F3-AD4A-F05023BB6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315851"/>
              </p:ext>
            </p:extLst>
          </p:nvPr>
        </p:nvGraphicFramePr>
        <p:xfrm>
          <a:off x="273482" y="1581640"/>
          <a:ext cx="11645036" cy="4933460"/>
        </p:xfrm>
        <a:graphic>
          <a:graphicData uri="http://schemas.openxmlformats.org/drawingml/2006/table">
            <a:tbl>
              <a:tblPr firstRow="1" firstCol="1" bandRow="1"/>
              <a:tblGrid>
                <a:gridCol w="2192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8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0676">
                  <a:extLst>
                    <a:ext uri="{9D8B030D-6E8A-4147-A177-3AD203B41FA5}">
                      <a16:colId xmlns:a16="http://schemas.microsoft.com/office/drawing/2014/main" val="590020219"/>
                    </a:ext>
                  </a:extLst>
                </a:gridCol>
                <a:gridCol w="875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8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24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7758">
                  <a:extLst>
                    <a:ext uri="{9D8B030D-6E8A-4147-A177-3AD203B41FA5}">
                      <a16:colId xmlns:a16="http://schemas.microsoft.com/office/drawing/2014/main" val="2968539269"/>
                    </a:ext>
                  </a:extLst>
                </a:gridCol>
                <a:gridCol w="1096346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898377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318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Verände-rung</a:t>
                      </a: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7T-Inz. Fälle/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Auffrisch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-impfung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Vollständige Impfung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Impfung 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71.812.665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4.376.317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-17,42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1322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Frankreich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17.252.793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2.473.371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+13,91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3803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Indien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40.371.500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2.152.727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+13,25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Italien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10.383.561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1.164.170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-6,74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1952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Brasilien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24.311.317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1.099.423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+88,76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Deutschland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9.238.931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918.545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+59,15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1104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Argentinien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8.041.520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723.215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-7,83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Vereinigtes Königreich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16.149.323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642.864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-0,27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Spanien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9.529.320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642.739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-26,06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1358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76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Türkei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11.167.036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503.555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+7,44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0155AE02-3275-416B-AB71-29BB94AAC95C}"/>
              </a:ext>
            </a:extLst>
          </p:cNvPr>
          <p:cNvSpPr txBox="1"/>
          <p:nvPr/>
        </p:nvSpPr>
        <p:spPr>
          <a:xfrm>
            <a:off x="1775520" y="6550224"/>
            <a:ext cx="8322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Quelle: WHO, Stand:</a:t>
            </a:r>
            <a:r>
              <a:rPr lang="de-DE" sz="1400" i="1" dirty="0">
                <a:solidFill>
                  <a:prstClr val="black"/>
                </a:solidFill>
                <a:latin typeface="Calibri"/>
              </a:rPr>
              <a:t>27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.01.2022; *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Our World In Data -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Vacc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abgerufen: 27.01.2022</a:t>
            </a:r>
          </a:p>
        </p:txBody>
      </p:sp>
    </p:spTree>
    <p:extLst>
      <p:ext uri="{BB962C8B-B14F-4D97-AF65-F5344CB8AC3E}">
        <p14:creationId xmlns:p14="http://schemas.microsoft.com/office/powerpoint/2010/main" val="19086324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658</Words>
  <Application>Microsoft Office PowerPoint</Application>
  <PresentationFormat>Breitbild</PresentationFormat>
  <Paragraphs>207</Paragraphs>
  <Slides>14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ＭＳ 明朝</vt:lpstr>
      <vt:lpstr>Scala Sans OT</vt:lpstr>
      <vt:lpstr>Wingdings</vt:lpstr>
      <vt:lpstr>1_Office-Design</vt:lpstr>
      <vt:lpstr>Internationale Lage: WHO Situation Report</vt:lpstr>
      <vt:lpstr>7-Tages-Inzidenz pro 100.000 Einwohner weltweit </vt:lpstr>
      <vt:lpstr>7-Tages-Inzidenz pro 100.000 Einwohner in Europa</vt:lpstr>
      <vt:lpstr>PCR-Tests - Ländervergleich</vt:lpstr>
      <vt:lpstr>VV Delta und Omikron – Hospitalisierungen, Dänemark </vt:lpstr>
      <vt:lpstr>Krankenhausbelegungen, Dänemark, Okt 2021-Jan 2022 </vt:lpstr>
      <vt:lpstr>VV Delta und Omikron – Hospitalisierungen, New York State </vt:lpstr>
      <vt:lpstr>Backup</vt:lpstr>
      <vt:lpstr>Top 10 Länder nach Anzahl neuer COVID-19-Fälle</vt:lpstr>
      <vt:lpstr>% Veränderung der Fallzahlen die letzten 7-Tage </vt:lpstr>
      <vt:lpstr>Virusvarianten Delta und Omikron - Weltweit</vt:lpstr>
      <vt:lpstr>VV– Hospitalisierungen, Dänemark, Okt 2021-Jan 2022 </vt:lpstr>
      <vt:lpstr>Neu Hospalisierte pro 100.000 bei Altersgruppe, Dänemark, Okt 2021-Jan 2022 </vt:lpstr>
      <vt:lpstr>Anteil Neue Hospitalisierungen bei Ursache, Dänemark, Juni 2020-Jan 2022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Raiser, Sofie Gillesberg</cp:lastModifiedBy>
  <cp:revision>531</cp:revision>
  <dcterms:created xsi:type="dcterms:W3CDTF">2015-11-02T12:29:13Z</dcterms:created>
  <dcterms:modified xsi:type="dcterms:W3CDTF">2022-01-28T09:57:37Z</dcterms:modified>
</cp:coreProperties>
</file>