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68" d="100"/>
          <a:sy n="68" d="100"/>
        </p:scale>
        <p:origin x="60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B6EA7E-7324-4794-85BC-3179522ABEA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776CC17-03C3-4F42-8BCD-2DEB996A17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4AD93AE-9376-4E08-B225-F7833A5594D5}"/>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5" name="Fußzeilenplatzhalter 4">
            <a:extLst>
              <a:ext uri="{FF2B5EF4-FFF2-40B4-BE49-F238E27FC236}">
                <a16:creationId xmlns:a16="http://schemas.microsoft.com/office/drawing/2014/main" id="{15D20DA7-F2F2-4F33-8DA7-A7BC9EE0E68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6841B81-85FA-4D6E-9D76-AE36141D77EF}"/>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1169828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587DB-B44F-454D-BE8A-D2C13CCB1E3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BCC9156-D40E-4CA7-A826-BD8BDAE5696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764064C-8287-4619-ACF8-47B68C5B485A}"/>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5" name="Fußzeilenplatzhalter 4">
            <a:extLst>
              <a:ext uri="{FF2B5EF4-FFF2-40B4-BE49-F238E27FC236}">
                <a16:creationId xmlns:a16="http://schemas.microsoft.com/office/drawing/2014/main" id="{8E41AC8A-615B-4779-81E2-B3B6BE0BEC1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651B4-7A54-421C-87D6-A16AD81E990F}"/>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145981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D94D9A1-3944-4B61-AE39-6716EB7EBD4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309BDBF-2F00-4230-87AD-165FDFB8AE6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A9173DB-27FE-4A9A-B4C7-F646126515CC}"/>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5" name="Fußzeilenplatzhalter 4">
            <a:extLst>
              <a:ext uri="{FF2B5EF4-FFF2-40B4-BE49-F238E27FC236}">
                <a16:creationId xmlns:a16="http://schemas.microsoft.com/office/drawing/2014/main" id="{70B27924-94DE-4E94-BFEB-2501445DA04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8AC1CDC-2E32-48AB-944A-DBC13E87857E}"/>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159839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2A813-6C78-4435-9367-435624F3AF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9A6B8AC-8668-49ED-B840-83A23F79BDC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D01526E-21B4-4F7A-96FF-D25F8C7C6782}"/>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5" name="Fußzeilenplatzhalter 4">
            <a:extLst>
              <a:ext uri="{FF2B5EF4-FFF2-40B4-BE49-F238E27FC236}">
                <a16:creationId xmlns:a16="http://schemas.microsoft.com/office/drawing/2014/main" id="{EDF24008-6987-42AE-8A3C-DC4D13690BA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2AF78-25C6-44A7-94F2-BEC0F7F8274F}"/>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4015627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709E1B-076C-4783-AA96-C9D1FFB8704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9932E8-F040-4FAA-850C-D308B4B4C1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9366FE4-21E0-464F-9518-279F69382E1F}"/>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5" name="Fußzeilenplatzhalter 4">
            <a:extLst>
              <a:ext uri="{FF2B5EF4-FFF2-40B4-BE49-F238E27FC236}">
                <a16:creationId xmlns:a16="http://schemas.microsoft.com/office/drawing/2014/main" id="{F07AD09D-7532-4C3E-A20E-D65A80A5538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E9B0681-7271-406F-8109-22FD832BB9EF}"/>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736899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35621-40DF-430A-A3AC-AB3CC582435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3467993-C907-471C-B0B9-9EAD4B3BDE8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6FF0926-BD2D-42A9-A8F2-2A6351BB140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6F80A79-38B0-4B6E-8287-E50D8F4F81C4}"/>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6" name="Fußzeilenplatzhalter 5">
            <a:extLst>
              <a:ext uri="{FF2B5EF4-FFF2-40B4-BE49-F238E27FC236}">
                <a16:creationId xmlns:a16="http://schemas.microsoft.com/office/drawing/2014/main" id="{875867E3-DF1E-4447-8B16-C2EC0AE3C4A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D592E3C-9C73-42F4-BB22-DCD68B8BDABB}"/>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45103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06F964-EFAD-4BB2-9215-09C9A043DFE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38621DA-F2EE-496D-86F9-E2A9D9A2F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098D8B4-3611-4F1E-9774-F49FA85AEFD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EC3CEDD0-B3D6-4AA7-8ABF-AE47644BBD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0C604B9-05B6-4E6C-ACDF-EF7988D705B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EA4D528-D227-4A56-8B1E-F815E3AEB927}"/>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8" name="Fußzeilenplatzhalter 7">
            <a:extLst>
              <a:ext uri="{FF2B5EF4-FFF2-40B4-BE49-F238E27FC236}">
                <a16:creationId xmlns:a16="http://schemas.microsoft.com/office/drawing/2014/main" id="{B5C5A8E1-2067-4738-84EB-A0CC0078A56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8440400-3548-4EC5-982E-651065AF0209}"/>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390109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B2598A-DA11-435D-872B-8D11622614D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06BF427-B8F8-4B98-9011-8536ACAFF41C}"/>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4" name="Fußzeilenplatzhalter 3">
            <a:extLst>
              <a:ext uri="{FF2B5EF4-FFF2-40B4-BE49-F238E27FC236}">
                <a16:creationId xmlns:a16="http://schemas.microsoft.com/office/drawing/2014/main" id="{8EECC21E-C5D1-4191-8587-D41B420BC11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A67E610-A9EE-47EE-97CD-AEA069D993DF}"/>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420846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E87882E-1A69-4334-82FC-A8F91E230DE7}"/>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3" name="Fußzeilenplatzhalter 2">
            <a:extLst>
              <a:ext uri="{FF2B5EF4-FFF2-40B4-BE49-F238E27FC236}">
                <a16:creationId xmlns:a16="http://schemas.microsoft.com/office/drawing/2014/main" id="{C73EB8B6-7E85-4AFB-81D3-414EFD0320B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A8A67F4C-42CE-4719-BEF4-0B79F7BD2DAE}"/>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35391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728D12-2D43-4409-8A0B-CCB350F7B02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B9F80B0-8047-452D-8BF8-F3B0B97457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B21A84D-58DA-4873-834A-896BF1216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85B5C3A-5F17-49D9-B28F-25B62423D4F6}"/>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6" name="Fußzeilenplatzhalter 5">
            <a:extLst>
              <a:ext uri="{FF2B5EF4-FFF2-40B4-BE49-F238E27FC236}">
                <a16:creationId xmlns:a16="http://schemas.microsoft.com/office/drawing/2014/main" id="{C587D394-A8AD-4442-9602-CBF646AB4EB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1058358-1AAE-4B00-854F-7C4CAA1ABAB6}"/>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18087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37A495-0496-4589-AC9F-9376D814184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125CB92-45CA-4649-B47B-531ABD0679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63B9D42-7776-4ECD-BCD3-9929E36B2D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E0CA4C5-1EE2-455F-9551-2EFD70BCD9CA}"/>
              </a:ext>
            </a:extLst>
          </p:cNvPr>
          <p:cNvSpPr>
            <a:spLocks noGrp="1"/>
          </p:cNvSpPr>
          <p:nvPr>
            <p:ph type="dt" sz="half" idx="10"/>
          </p:nvPr>
        </p:nvSpPr>
        <p:spPr/>
        <p:txBody>
          <a:bodyPr/>
          <a:lstStyle/>
          <a:p>
            <a:fld id="{DF93CFFF-33B6-4564-B62E-E12A104DA44C}" type="datetimeFigureOut">
              <a:rPr lang="de-DE" smtClean="0"/>
              <a:t>28.01.2022</a:t>
            </a:fld>
            <a:endParaRPr lang="de-DE"/>
          </a:p>
        </p:txBody>
      </p:sp>
      <p:sp>
        <p:nvSpPr>
          <p:cNvPr id="6" name="Fußzeilenplatzhalter 5">
            <a:extLst>
              <a:ext uri="{FF2B5EF4-FFF2-40B4-BE49-F238E27FC236}">
                <a16:creationId xmlns:a16="http://schemas.microsoft.com/office/drawing/2014/main" id="{39A1DB83-3645-485D-8DB7-B2CEB65CDF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2B537A3-E6F8-469A-B934-6D76AC82DFC0}"/>
              </a:ext>
            </a:extLst>
          </p:cNvPr>
          <p:cNvSpPr>
            <a:spLocks noGrp="1"/>
          </p:cNvSpPr>
          <p:nvPr>
            <p:ph type="sldNum" sz="quarter" idx="12"/>
          </p:nvPr>
        </p:nvSpPr>
        <p:spPr/>
        <p:txBody>
          <a:bodyPr/>
          <a:lstStyle/>
          <a:p>
            <a:fld id="{67DE23A6-F23E-405B-8D40-84DD96A51975}" type="slidenum">
              <a:rPr lang="de-DE" smtClean="0"/>
              <a:t>‹Nr.›</a:t>
            </a:fld>
            <a:endParaRPr lang="de-DE"/>
          </a:p>
        </p:txBody>
      </p:sp>
    </p:spTree>
    <p:extLst>
      <p:ext uri="{BB962C8B-B14F-4D97-AF65-F5344CB8AC3E}">
        <p14:creationId xmlns:p14="http://schemas.microsoft.com/office/powerpoint/2010/main" val="319292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6FFDE35-F602-4C8E-9DB3-CCE85EDAD7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74BD703-0371-4C23-A915-C931564DC1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18B3344-32AB-4C54-A5A6-BC7196CFA5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3CFFF-33B6-4564-B62E-E12A104DA44C}" type="datetimeFigureOut">
              <a:rPr lang="de-DE" smtClean="0"/>
              <a:t>28.01.2022</a:t>
            </a:fld>
            <a:endParaRPr lang="de-DE"/>
          </a:p>
        </p:txBody>
      </p:sp>
      <p:sp>
        <p:nvSpPr>
          <p:cNvPr id="5" name="Fußzeilenplatzhalter 4">
            <a:extLst>
              <a:ext uri="{FF2B5EF4-FFF2-40B4-BE49-F238E27FC236}">
                <a16:creationId xmlns:a16="http://schemas.microsoft.com/office/drawing/2014/main" id="{80E27E81-7F68-4B69-A6CF-A5D53F0DE6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CB37B08-DEE6-4934-B055-4413E74734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E23A6-F23E-405B-8D40-84DD96A51975}" type="slidenum">
              <a:rPr lang="de-DE" smtClean="0"/>
              <a:t>‹Nr.›</a:t>
            </a:fld>
            <a:endParaRPr lang="de-DE"/>
          </a:p>
        </p:txBody>
      </p:sp>
    </p:spTree>
    <p:extLst>
      <p:ext uri="{BB962C8B-B14F-4D97-AF65-F5344CB8AC3E}">
        <p14:creationId xmlns:p14="http://schemas.microsoft.com/office/powerpoint/2010/main" val="1591730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D5EC0E-AB06-4BC1-9347-D0CBA88452B8}"/>
              </a:ext>
            </a:extLst>
          </p:cNvPr>
          <p:cNvSpPr>
            <a:spLocks noGrp="1"/>
          </p:cNvSpPr>
          <p:nvPr>
            <p:ph type="ctrTitle"/>
          </p:nvPr>
        </p:nvSpPr>
        <p:spPr/>
        <p:txBody>
          <a:bodyPr/>
          <a:lstStyle/>
          <a:p>
            <a:r>
              <a:rPr lang="de-DE" dirty="0"/>
              <a:t>Lockdown Studie</a:t>
            </a:r>
          </a:p>
        </p:txBody>
      </p:sp>
      <p:sp>
        <p:nvSpPr>
          <p:cNvPr id="3" name="Untertitel 2">
            <a:extLst>
              <a:ext uri="{FF2B5EF4-FFF2-40B4-BE49-F238E27FC236}">
                <a16:creationId xmlns:a16="http://schemas.microsoft.com/office/drawing/2014/main" id="{F479B1A9-5462-4E13-9D68-28224A0093B2}"/>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340458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0C659E-E2E1-4820-9788-A762475283AE}"/>
              </a:ext>
            </a:extLst>
          </p:cNvPr>
          <p:cNvSpPr>
            <a:spLocks noGrp="1"/>
          </p:cNvSpPr>
          <p:nvPr>
            <p:ph type="title"/>
          </p:nvPr>
        </p:nvSpPr>
        <p:spPr/>
        <p:txBody>
          <a:bodyPr/>
          <a:lstStyle/>
          <a:p>
            <a:endParaRPr lang="de-DE"/>
          </a:p>
        </p:txBody>
      </p:sp>
      <p:sp>
        <p:nvSpPr>
          <p:cNvPr id="9" name="Inhaltsplatzhalter 8">
            <a:extLst>
              <a:ext uri="{FF2B5EF4-FFF2-40B4-BE49-F238E27FC236}">
                <a16:creationId xmlns:a16="http://schemas.microsoft.com/office/drawing/2014/main" id="{BE96ECC9-1236-4D19-8C66-D11EB8E95097}"/>
              </a:ext>
            </a:extLst>
          </p:cNvPr>
          <p:cNvSpPr>
            <a:spLocks noGrp="1"/>
          </p:cNvSpPr>
          <p:nvPr>
            <p:ph idx="1"/>
          </p:nvPr>
        </p:nvSpPr>
        <p:spPr/>
        <p:txBody>
          <a:bodyPr>
            <a:normAutofit/>
          </a:bodyPr>
          <a:lstStyle/>
          <a:p>
            <a:pPr marL="0" indent="0">
              <a:buNone/>
            </a:pPr>
            <a:r>
              <a:rPr lang="en-US" b="1" dirty="0"/>
              <a:t>A Literature Review and Meta-Analysis of the Effects of Lockdowns on COVID-19 Mortality</a:t>
            </a:r>
          </a:p>
          <a:p>
            <a:pPr marL="0" indent="0">
              <a:buNone/>
            </a:pPr>
            <a:r>
              <a:rPr lang="en-US" dirty="0"/>
              <a:t>	By Jonas Herby, Lars </a:t>
            </a:r>
            <a:r>
              <a:rPr lang="en-US" dirty="0" err="1"/>
              <a:t>Jonung</a:t>
            </a:r>
            <a:r>
              <a:rPr lang="en-US" dirty="0"/>
              <a:t>, and Steve H. Hanke</a:t>
            </a:r>
          </a:p>
          <a:p>
            <a:r>
              <a:rPr lang="en-US" dirty="0"/>
              <a:t>The Studies in Applied Economics series is under the general direction of Prof. Steve H. Hanke, Founder and Co-Director of The Johns Hopkins Institute for Applied Economics, Global Health, and the Study of Business Enterprise (hanke@jhu.edu). </a:t>
            </a:r>
            <a:endParaRPr lang="de-DE" dirty="0"/>
          </a:p>
        </p:txBody>
      </p:sp>
    </p:spTree>
    <p:extLst>
      <p:ext uri="{BB962C8B-B14F-4D97-AF65-F5344CB8AC3E}">
        <p14:creationId xmlns:p14="http://schemas.microsoft.com/office/powerpoint/2010/main" val="187410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E273D9-E2D6-43B8-AC54-406173329744}"/>
              </a:ext>
            </a:extLst>
          </p:cNvPr>
          <p:cNvSpPr>
            <a:spLocks noGrp="1"/>
          </p:cNvSpPr>
          <p:nvPr>
            <p:ph type="title"/>
          </p:nvPr>
        </p:nvSpPr>
        <p:spPr/>
        <p:txBody>
          <a:bodyPr/>
          <a:lstStyle/>
          <a:p>
            <a:r>
              <a:rPr lang="de-DE" dirty="0" err="1"/>
              <a:t>Findings</a:t>
            </a:r>
            <a:endParaRPr lang="de-DE" dirty="0"/>
          </a:p>
        </p:txBody>
      </p:sp>
      <p:sp>
        <p:nvSpPr>
          <p:cNvPr id="3" name="Inhaltsplatzhalter 2">
            <a:extLst>
              <a:ext uri="{FF2B5EF4-FFF2-40B4-BE49-F238E27FC236}">
                <a16:creationId xmlns:a16="http://schemas.microsoft.com/office/drawing/2014/main" id="{5CCA5AEA-EBC7-4665-9428-2445D032A57A}"/>
              </a:ext>
            </a:extLst>
          </p:cNvPr>
          <p:cNvSpPr>
            <a:spLocks noGrp="1"/>
          </p:cNvSpPr>
          <p:nvPr>
            <p:ph idx="1"/>
          </p:nvPr>
        </p:nvSpPr>
        <p:spPr/>
        <p:txBody>
          <a:bodyPr>
            <a:normAutofit fontScale="70000" lnSpcReduction="20000"/>
          </a:bodyPr>
          <a:lstStyle/>
          <a:p>
            <a:r>
              <a:rPr lang="en-US" dirty="0"/>
              <a:t>This systematic review and meta-analysis are designed to determine whether there is empirical evidence to support the belief that “lockdowns” reduce COVID-19 mortality. Lockdowns are defined as the imposition of at least one compulsory, non-pharmaceutical intervention (NPI). NPIs are any government mandate that directly restrict peoples’ possibilities, such as policies that limit internal movement, close schools and businesses, and ban international travel. This study employed a systematic search and screening procedure in which 18,590 studies are identified that could potentially address the belief posed. After three levels of screening, 34 studies ultimately qualified. </a:t>
            </a:r>
            <a:r>
              <a:rPr lang="en-US" b="1" dirty="0"/>
              <a:t>Of those 34 eligible studies, 24 qualified for inclusion in the meta-analysis. They were separated into three groups: lockdown stringency index studies, shelter-in-place-order (SIPO) studies, and specific NPI studies. </a:t>
            </a:r>
            <a:r>
              <a:rPr lang="en-US" dirty="0"/>
              <a:t>An analysis of each of these three groups support the conclusion that lockdowns have had little to no effect on COVID-19 mortality. More specifically, </a:t>
            </a:r>
            <a:r>
              <a:rPr lang="en-US" b="1" dirty="0"/>
              <a:t>stringency index studies find that lockdowns in Europe and the United States only reduced COVID-19 mortality by 0.2% on average.</a:t>
            </a:r>
            <a:r>
              <a:rPr lang="en-US" dirty="0"/>
              <a:t> SIPOs were also ineffective, </a:t>
            </a:r>
            <a:r>
              <a:rPr lang="en-US" b="1" dirty="0"/>
              <a:t>only reducing COVID-19 mortality by 2.9% on average. </a:t>
            </a:r>
            <a:r>
              <a:rPr lang="en-US" dirty="0"/>
              <a:t>Specific NPI studies also find no broad-based evidence of noticeable effects on COVID-19 mortality. </a:t>
            </a:r>
          </a:p>
          <a:p>
            <a:r>
              <a:rPr lang="en-US" b="1" dirty="0"/>
              <a:t>While this meta-analysis concludes that lockdowns have had little to no public health effects, they have imposed enormous economic and social costs where they have been adopted. In consequence, lockdown policies are ill-founded and should be rejected as a pandemic policy instrument. </a:t>
            </a:r>
            <a:endParaRPr lang="de-DE" b="1" dirty="0"/>
          </a:p>
        </p:txBody>
      </p:sp>
    </p:spTree>
    <p:extLst>
      <p:ext uri="{BB962C8B-B14F-4D97-AF65-F5344CB8AC3E}">
        <p14:creationId xmlns:p14="http://schemas.microsoft.com/office/powerpoint/2010/main" val="1720837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147F5-D618-4072-9A5A-00BE319AD711}"/>
              </a:ext>
            </a:extLst>
          </p:cNvPr>
          <p:cNvSpPr>
            <a:spLocks noGrp="1"/>
          </p:cNvSpPr>
          <p:nvPr>
            <p:ph type="title"/>
          </p:nvPr>
        </p:nvSpPr>
        <p:spPr/>
        <p:txBody>
          <a:bodyPr/>
          <a:lstStyle/>
          <a:p>
            <a:r>
              <a:rPr lang="de-DE" dirty="0"/>
              <a:t>Studies </a:t>
            </a:r>
            <a:r>
              <a:rPr lang="de-DE" dirty="0" err="1"/>
              <a:t>to</a:t>
            </a:r>
            <a:r>
              <a:rPr lang="de-DE" dirty="0"/>
              <a:t> NPI </a:t>
            </a:r>
            <a:r>
              <a:rPr lang="de-DE" dirty="0" err="1"/>
              <a:t>Effectiveness</a:t>
            </a:r>
            <a:endParaRPr lang="de-DE" dirty="0"/>
          </a:p>
        </p:txBody>
      </p:sp>
      <p:sp>
        <p:nvSpPr>
          <p:cNvPr id="3" name="Inhaltsplatzhalter 2">
            <a:extLst>
              <a:ext uri="{FF2B5EF4-FFF2-40B4-BE49-F238E27FC236}">
                <a16:creationId xmlns:a16="http://schemas.microsoft.com/office/drawing/2014/main" id="{E14CB605-1D2F-4ECA-AC6B-ACD5F945512B}"/>
              </a:ext>
            </a:extLst>
          </p:cNvPr>
          <p:cNvSpPr>
            <a:spLocks noGrp="1"/>
          </p:cNvSpPr>
          <p:nvPr>
            <p:ph idx="1"/>
          </p:nvPr>
        </p:nvSpPr>
        <p:spPr/>
        <p:txBody>
          <a:bodyPr/>
          <a:lstStyle/>
          <a:p>
            <a:r>
              <a:rPr lang="de-DE" dirty="0"/>
              <a:t>Pozo-Martin F, Weishaar H, Cristea F, Hanefeld J, Bahr T, Schaade L, El Bcheraoui C. The </a:t>
            </a:r>
            <a:r>
              <a:rPr lang="de-DE" dirty="0" err="1"/>
              <a:t>impact</a:t>
            </a:r>
            <a:r>
              <a:rPr lang="de-DE" dirty="0"/>
              <a:t> </a:t>
            </a:r>
            <a:r>
              <a:rPr lang="de-DE" dirty="0" err="1"/>
              <a:t>of</a:t>
            </a:r>
            <a:r>
              <a:rPr lang="de-DE" dirty="0"/>
              <a:t> non-</a:t>
            </a:r>
            <a:r>
              <a:rPr lang="de-DE" dirty="0" err="1"/>
              <a:t>pharmaceutical</a:t>
            </a:r>
            <a:r>
              <a:rPr lang="de-DE" dirty="0"/>
              <a:t> </a:t>
            </a:r>
            <a:r>
              <a:rPr lang="de-DE" dirty="0" err="1"/>
              <a:t>interventions</a:t>
            </a:r>
            <a:r>
              <a:rPr lang="de-DE" dirty="0"/>
              <a:t> on COVID-19 </a:t>
            </a:r>
            <a:r>
              <a:rPr lang="de-DE" dirty="0" err="1"/>
              <a:t>epidemic</a:t>
            </a:r>
            <a:r>
              <a:rPr lang="de-DE" dirty="0"/>
              <a:t> </a:t>
            </a:r>
            <a:r>
              <a:rPr lang="de-DE" dirty="0" err="1"/>
              <a:t>growth</a:t>
            </a:r>
            <a:r>
              <a:rPr lang="de-DE" dirty="0"/>
              <a:t> in </a:t>
            </a:r>
            <a:r>
              <a:rPr lang="de-DE" dirty="0" err="1"/>
              <a:t>the</a:t>
            </a:r>
            <a:r>
              <a:rPr lang="de-DE" dirty="0"/>
              <a:t> 37 OECD </a:t>
            </a:r>
            <a:r>
              <a:rPr lang="de-DE" dirty="0" err="1"/>
              <a:t>member</a:t>
            </a:r>
            <a:r>
              <a:rPr lang="de-DE" dirty="0"/>
              <a:t> </a:t>
            </a:r>
            <a:r>
              <a:rPr lang="de-DE" dirty="0" err="1"/>
              <a:t>states</a:t>
            </a:r>
            <a:r>
              <a:rPr lang="de-DE" dirty="0"/>
              <a:t>. European </a:t>
            </a:r>
            <a:r>
              <a:rPr lang="de-DE" dirty="0" err="1"/>
              <a:t>journal</a:t>
            </a:r>
            <a:r>
              <a:rPr lang="de-DE" dirty="0"/>
              <a:t> </a:t>
            </a:r>
            <a:r>
              <a:rPr lang="de-DE" dirty="0" err="1"/>
              <a:t>of</a:t>
            </a:r>
            <a:r>
              <a:rPr lang="de-DE" dirty="0"/>
              <a:t> </a:t>
            </a:r>
            <a:r>
              <a:rPr lang="de-DE" dirty="0" err="1"/>
              <a:t>epidemiology</a:t>
            </a:r>
            <a:r>
              <a:rPr lang="de-DE" dirty="0"/>
              <a:t>. 2021 Jun 10:1-2.</a:t>
            </a:r>
          </a:p>
          <a:p>
            <a:endParaRPr lang="de-DE" dirty="0"/>
          </a:p>
          <a:p>
            <a:r>
              <a:rPr lang="en-US" dirty="0"/>
              <a:t>Mendez-Brito A, El Bcheraoui C, Pozo-Martin F. Systematic review of empirical studies comparing the effectiveness of non-pharmaceutical interventions against COVID-19. Journal of Infection. 2021 Jun 20.</a:t>
            </a:r>
          </a:p>
          <a:p>
            <a:endParaRPr lang="de-DE" dirty="0"/>
          </a:p>
          <a:p>
            <a:endParaRPr lang="de-DE" dirty="0"/>
          </a:p>
        </p:txBody>
      </p:sp>
    </p:spTree>
    <p:extLst>
      <p:ext uri="{BB962C8B-B14F-4D97-AF65-F5344CB8AC3E}">
        <p14:creationId xmlns:p14="http://schemas.microsoft.com/office/powerpoint/2010/main" val="2169105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65D019-EC0A-4787-8979-0EEA38A636BF}"/>
              </a:ext>
            </a:extLst>
          </p:cNvPr>
          <p:cNvSpPr>
            <a:spLocks noGrp="1"/>
          </p:cNvSpPr>
          <p:nvPr>
            <p:ph type="title"/>
          </p:nvPr>
        </p:nvSpPr>
        <p:spPr/>
        <p:txBody>
          <a:bodyPr/>
          <a:lstStyle/>
          <a:p>
            <a:r>
              <a:rPr lang="de-DE" dirty="0" err="1"/>
              <a:t>Findings</a:t>
            </a:r>
            <a:endParaRPr lang="de-DE" dirty="0"/>
          </a:p>
        </p:txBody>
      </p:sp>
      <p:sp>
        <p:nvSpPr>
          <p:cNvPr id="3" name="Inhaltsplatzhalter 2">
            <a:extLst>
              <a:ext uri="{FF2B5EF4-FFF2-40B4-BE49-F238E27FC236}">
                <a16:creationId xmlns:a16="http://schemas.microsoft.com/office/drawing/2014/main" id="{90220ABF-E66A-4E5F-8413-59F9C41D4354}"/>
              </a:ext>
            </a:extLst>
          </p:cNvPr>
          <p:cNvSpPr>
            <a:spLocks noGrp="1"/>
          </p:cNvSpPr>
          <p:nvPr>
            <p:ph idx="1"/>
          </p:nvPr>
        </p:nvSpPr>
        <p:spPr/>
        <p:txBody>
          <a:bodyPr>
            <a:normAutofit fontScale="77500" lnSpcReduction="20000"/>
          </a:bodyPr>
          <a:lstStyle/>
          <a:p>
            <a:r>
              <a:rPr lang="en-US" dirty="0"/>
              <a:t>We found that during the early phase of the epidemic: </a:t>
            </a:r>
            <a:r>
              <a:rPr lang="en-US" b="1" dirty="0"/>
              <a:t>implementing restrictions on gatherings of more than 100 people, between 11 and 100 people, and 10 people or less was associated with a respective average reduction of 2.58%, 2.78% and 2.81% in the daily growth rate in weekly confirmed cases;</a:t>
            </a:r>
            <a:r>
              <a:rPr lang="en-US" dirty="0"/>
              <a:t> requiring closing for some sectors or for all but essential workplaces with an average reduction of 1.51% and 1.78%; requiring closing of some school levels or all school levels with an average reduction of 1.12% or 1.65%; recommending mask wearing with an average reduction of 0.45%, requiring mask wearing country-wide in specific public spaces or in specific geographical areas within the country with an average reduction of 0.44%, requiring mask-wearing country-wide in all public places or all public places where social distancing is not possible with an average reduction of 0.96%; and number of tests per thousand population with an average reduction of 0.02% per unit increase. Between October and December 2020 work closing requirements and testing policy were significant predictors of the epidemic growth rate. These findings provide evidence to support policy decision-making regarding which NPIs to implement to control the spread of the COVID-19 pandemic.</a:t>
            </a:r>
            <a:endParaRPr lang="de-DE" dirty="0"/>
          </a:p>
        </p:txBody>
      </p:sp>
    </p:spTree>
    <p:extLst>
      <p:ext uri="{BB962C8B-B14F-4D97-AF65-F5344CB8AC3E}">
        <p14:creationId xmlns:p14="http://schemas.microsoft.com/office/powerpoint/2010/main" val="2049825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1129A7-C748-48C1-B298-173F36BA7F2E}"/>
              </a:ext>
            </a:extLst>
          </p:cNvPr>
          <p:cNvSpPr>
            <a:spLocks noGrp="1"/>
          </p:cNvSpPr>
          <p:nvPr>
            <p:ph type="title"/>
          </p:nvPr>
        </p:nvSpPr>
        <p:spPr/>
        <p:txBody>
          <a:bodyPr>
            <a:normAutofit fontScale="90000"/>
          </a:bodyPr>
          <a:lstStyle/>
          <a:p>
            <a:r>
              <a:rPr lang="de-DE" sz="3100" dirty="0"/>
              <a:t>Neue Studie: </a:t>
            </a:r>
            <a:r>
              <a:rPr lang="de-DE" sz="3100" b="1" dirty="0"/>
              <a:t>BUA: </a:t>
            </a:r>
            <a:r>
              <a:rPr lang="en-US" sz="3100" b="1" dirty="0"/>
              <a:t>Pandemic non-pharmaceutical interventions to flatten the curve: needs, effectiveness and impact in the global South - the example of Ghana (Busse, Brockmann, Drosten, Hanefeld, Sander)</a:t>
            </a:r>
            <a:endParaRPr lang="de-DE" b="1" dirty="0"/>
          </a:p>
        </p:txBody>
      </p:sp>
      <p:sp>
        <p:nvSpPr>
          <p:cNvPr id="3" name="Inhaltsplatzhalter 2">
            <a:extLst>
              <a:ext uri="{FF2B5EF4-FFF2-40B4-BE49-F238E27FC236}">
                <a16:creationId xmlns:a16="http://schemas.microsoft.com/office/drawing/2014/main" id="{B713704E-4FDB-490E-AB55-CB3A33977E77}"/>
              </a:ext>
            </a:extLst>
          </p:cNvPr>
          <p:cNvSpPr>
            <a:spLocks noGrp="1"/>
          </p:cNvSpPr>
          <p:nvPr>
            <p:ph idx="1"/>
          </p:nvPr>
        </p:nvSpPr>
        <p:spPr/>
        <p:txBody>
          <a:bodyPr>
            <a:noAutofit/>
          </a:bodyPr>
          <a:lstStyle/>
          <a:p>
            <a:pPr marL="0" indent="0" algn="just">
              <a:lnSpc>
                <a:spcPct val="100000"/>
              </a:lnSpc>
              <a:spcBef>
                <a:spcPts val="0"/>
              </a:spcBef>
              <a:buNone/>
            </a:pPr>
            <a:r>
              <a:rPr lang="en-US" sz="1400" dirty="0"/>
              <a:t>Abstract: </a:t>
            </a:r>
          </a:p>
          <a:p>
            <a:pPr marL="0" indent="0" algn="just">
              <a:lnSpc>
                <a:spcPct val="100000"/>
              </a:lnSpc>
              <a:spcBef>
                <a:spcPts val="0"/>
              </a:spcBef>
              <a:buNone/>
            </a:pPr>
            <a:r>
              <a:rPr lang="en-US" sz="1400" dirty="0"/>
              <a:t>Industrialized countries are making significant investments in research to develop their epidemiological projection and decision-making capacities for pandemic management and preparedness. These include comprehensive surveys on the spread of infection and immunity, sequencing programs to record the circulating virus population, extensive programs to scale the need for health services with considerations of costs and benefits for pandemic and other health services, as well as socio-economic research programs to estimate the direct and indirect costs of pandemics for individuals, society and the economy. Due to the many structural and contextual differences, the value of applying knowledge gained from this research to countries in the global South remains limited.</a:t>
            </a:r>
          </a:p>
          <a:p>
            <a:pPr marL="0" indent="0" algn="just">
              <a:lnSpc>
                <a:spcPct val="100000"/>
              </a:lnSpc>
              <a:spcBef>
                <a:spcPts val="0"/>
              </a:spcBef>
              <a:buNone/>
            </a:pPr>
            <a:endParaRPr lang="en-US" sz="1400" dirty="0"/>
          </a:p>
          <a:p>
            <a:pPr marL="0" indent="0" algn="just">
              <a:lnSpc>
                <a:spcPct val="100000"/>
              </a:lnSpc>
              <a:spcBef>
                <a:spcPts val="0"/>
              </a:spcBef>
              <a:buNone/>
            </a:pPr>
            <a:r>
              <a:rPr lang="en-US" sz="1400" dirty="0"/>
              <a:t>Through research with an interdisciplinary comparative approach, we will improve the epidemiological projection capacities for Ghana while developing a framework potentially adaptable in other countries. The proposed project will bundle expertise from the Berlin University Alliance (BUA) context on infection epidemiology, health services research, health policy and </a:t>
            </a:r>
            <a:r>
              <a:rPr lang="en-US" sz="1400" dirty="0" err="1"/>
              <a:t>sociogeography</a:t>
            </a:r>
            <a:r>
              <a:rPr lang="en-US" sz="1400" dirty="0"/>
              <a:t>, combining these with similar expertise in Ghana to form a comparative research network. Based on the collection of country-specific data on geography, climate and infrastructure (WP2a), demographic and socio-economic population structure (WP2b), mobility based on mobile phone data (WP2c), regulatory measures (WP2d) and selective studies of immunity to SARSCoV-2 and influenza A (WP3), a </a:t>
            </a:r>
            <a:r>
              <a:rPr lang="en-US" sz="1400" dirty="0" err="1"/>
              <a:t>geoepidemiological</a:t>
            </a:r>
            <a:r>
              <a:rPr lang="en-US" sz="1400" dirty="0"/>
              <a:t> model system will be created for Ghana, which, under various pathogen-specific scenarios, assesses the course of prototypic pandemics (WP4). This is complemented by in-depth analyses of factors determining health service utilization (WP5) as well as a context-sensitive policy analysis (WP6). On this basis, we hope to provide a framework for effective NPI, health system capacity management and policy-making in case of future epidemics. Comparisons to other countries and knowledge exchange measures are integral to the project (WP7).</a:t>
            </a:r>
            <a:endParaRPr lang="de-DE" sz="1400" dirty="0"/>
          </a:p>
        </p:txBody>
      </p:sp>
    </p:spTree>
    <p:extLst>
      <p:ext uri="{BB962C8B-B14F-4D97-AF65-F5344CB8AC3E}">
        <p14:creationId xmlns:p14="http://schemas.microsoft.com/office/powerpoint/2010/main" val="92351759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1012</Words>
  <Application>Microsoft Office PowerPoint</Application>
  <PresentationFormat>Breitbild</PresentationFormat>
  <Paragraphs>18</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vt:lpstr>
      <vt:lpstr>Lockdown Studie</vt:lpstr>
      <vt:lpstr>PowerPoint-Präsentation</vt:lpstr>
      <vt:lpstr>Findings</vt:lpstr>
      <vt:lpstr>Studies to NPI Effectiveness</vt:lpstr>
      <vt:lpstr>Findings</vt:lpstr>
      <vt:lpstr>Neue Studie: BUA: Pandemic non-pharmaceutical interventions to flatten the curve: needs, effectiveness and impact in the global South - the example of Ghana (Busse, Brockmann, Drosten, Hanefeld, Sander)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Lockdown Studie</dc:title>
  <dc:creator>Hanefeld, Johanna</dc:creator>
  <cp:lastModifiedBy>Hanefeld, Johanna</cp:lastModifiedBy>
  <cp:revision>3</cp:revision>
  <dcterms:created xsi:type="dcterms:W3CDTF">2022-01-28T09:59:48Z</dcterms:created>
  <dcterms:modified xsi:type="dcterms:W3CDTF">2022-01-28T10:13:44Z</dcterms:modified>
</cp:coreProperties>
</file>