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306" r:id="rId4"/>
    <p:sldId id="298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59" autoAdjust="0"/>
    <p:restoredTop sz="96374" autoAdjust="0"/>
  </p:normalViewPr>
  <p:slideViewPr>
    <p:cSldViewPr snapToGrid="0">
      <p:cViewPr varScale="1">
        <p:scale>
          <a:sx n="114" d="100"/>
          <a:sy n="114" d="100"/>
        </p:scale>
        <p:origin x="810" y="114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 Belegung: 2.639 (am 19.01)  -&gt; Abfall/startende Seitwärts-bewegung ITS-Belegung zu Vorwochen     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 Aufnahmen:  +1.067 -&gt; Zunahme in der Neuaufnahmen 7-Tage-Anzahl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- 2 BL &gt; 20%</a:t>
            </a:r>
            <a:br>
              <a:rPr lang="de-DE" dirty="0"/>
            </a:br>
            <a:r>
              <a:rPr lang="de-DE" dirty="0"/>
              <a:t>-9 </a:t>
            </a:r>
            <a:r>
              <a:rPr lang="de-DE" dirty="0" err="1"/>
              <a:t>Bl</a:t>
            </a:r>
            <a:r>
              <a:rPr lang="de-DE" dirty="0"/>
              <a:t> &gt; 12 %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Letzte Woche: 90 Omikron Fälle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Prognosen für die nächsten 20 Tage!</a:t>
            </a:r>
            <a:br>
              <a:rPr lang="de-DE" dirty="0"/>
            </a:br>
            <a:r>
              <a:rPr lang="de-DE" dirty="0"/>
              <a:t>Hierbei ist zu beachten, dass dies die Trends anzeigt wenn der jetzige Zustand und Trend sich fortsetzt (sprich keine Maßnahmen oder andere Effekte die nächsten Tage einsetzen).  Verlässlich sind also </a:t>
            </a:r>
            <a:r>
              <a:rPr lang="de-DE" dirty="0" err="1"/>
              <a:t>va</a:t>
            </a:r>
            <a:r>
              <a:rPr lang="de-DE" dirty="0"/>
              <a:t> eher die nächsten 10 (!) Tage der Prognose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18.01.2022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25319" y="729489"/>
            <a:ext cx="6396631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02.02.2022 werden </a:t>
            </a:r>
            <a:r>
              <a:rPr lang="de-DE" sz="1600" b="1" dirty="0"/>
              <a:t>2.307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Wendepunkt in der COVID-ITS-Belegung?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ITS-COVID-Neuaufnahmen mit </a:t>
            </a:r>
            <a:r>
              <a:rPr lang="de-DE" sz="1600" b="1" dirty="0"/>
              <a:t>+1.285 </a:t>
            </a:r>
            <a:r>
              <a:rPr lang="de-DE" sz="1600" dirty="0"/>
              <a:t>in den letzten 7 Tagen steigend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0D6CE16D-2489-4871-9F07-0812BB0AFCF6}"/>
              </a:ext>
            </a:extLst>
          </p:cNvPr>
          <p:cNvGrpSpPr/>
          <p:nvPr/>
        </p:nvGrpSpPr>
        <p:grpSpPr>
          <a:xfrm>
            <a:off x="-1" y="2322576"/>
            <a:ext cx="6799206" cy="4169302"/>
            <a:chOff x="-851830" y="2425162"/>
            <a:chExt cx="10125242" cy="3236014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8B209C2B-C649-47CF-9B15-0F2B88950A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51830" y="2425162"/>
              <a:ext cx="9898987" cy="3236014"/>
            </a:xfrm>
            <a:prstGeom prst="rect">
              <a:avLst/>
            </a:prstGeom>
          </p:spPr>
        </p:pic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D73E6659-02B7-4105-A782-708515D3013E}"/>
                </a:ext>
              </a:extLst>
            </p:cNvPr>
            <p:cNvSpPr txBox="1"/>
            <p:nvPr/>
          </p:nvSpPr>
          <p:spPr>
            <a:xfrm>
              <a:off x="2957983" y="2558099"/>
              <a:ext cx="77715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900" dirty="0">
                  <a:solidFill>
                    <a:srgbClr val="FF0000"/>
                  </a:solidFill>
                </a:rPr>
                <a:t>Lock-Down</a:t>
              </a: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78E05476-1B7D-42B7-B693-607D1AAFF78E}"/>
                </a:ext>
              </a:extLst>
            </p:cNvPr>
            <p:cNvSpPr txBox="1"/>
            <p:nvPr/>
          </p:nvSpPr>
          <p:spPr>
            <a:xfrm>
              <a:off x="2375117" y="2558099"/>
              <a:ext cx="77715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900" dirty="0">
                  <a:solidFill>
                    <a:srgbClr val="FF0000"/>
                  </a:solidFill>
                </a:rPr>
                <a:t>Lock-Down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DD94FA65-78BB-490E-93D3-A41CCE0BC88E}"/>
                </a:ext>
              </a:extLst>
            </p:cNvPr>
            <p:cNvSpPr txBox="1"/>
            <p:nvPr/>
          </p:nvSpPr>
          <p:spPr>
            <a:xfrm>
              <a:off x="3540846" y="2535871"/>
              <a:ext cx="963223" cy="214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schemeClr val="bg2">
                      <a:lumMod val="50000"/>
                    </a:schemeClr>
                  </a:solidFill>
                </a:rPr>
                <a:t>5.762</a:t>
              </a:r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21BC29F1-248A-43B5-91BB-6499CD29C5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49736" y="3841538"/>
              <a:ext cx="138827" cy="3872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5785B65B-14EA-4574-853C-A004843C0E4E}"/>
                </a:ext>
              </a:extLst>
            </p:cNvPr>
            <p:cNvSpPr txBox="1"/>
            <p:nvPr/>
          </p:nvSpPr>
          <p:spPr>
            <a:xfrm>
              <a:off x="8293815" y="4369511"/>
              <a:ext cx="979597" cy="2149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schemeClr val="bg2">
                      <a:lumMod val="50000"/>
                    </a:schemeClr>
                  </a:solidFill>
                </a:rPr>
                <a:t>2.307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2B232C93-224B-4269-9739-5BFFE43543E3}"/>
              </a:ext>
            </a:extLst>
          </p:cNvPr>
          <p:cNvGrpSpPr/>
          <p:nvPr/>
        </p:nvGrpSpPr>
        <p:grpSpPr>
          <a:xfrm>
            <a:off x="7070343" y="24102"/>
            <a:ext cx="4992702" cy="3311727"/>
            <a:chOff x="7709491" y="2192056"/>
            <a:chExt cx="4051302" cy="3827424"/>
          </a:xfrm>
        </p:grpSpPr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12522198-6521-40A9-9BBC-734A9B55D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09491" y="2516030"/>
              <a:ext cx="3979913" cy="3503450"/>
            </a:xfrm>
            <a:prstGeom prst="rect">
              <a:avLst/>
            </a:prstGeom>
          </p:spPr>
        </p:pic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4A28318D-B736-4639-8DFC-4670EAAD84D7}"/>
                </a:ext>
              </a:extLst>
            </p:cNvPr>
            <p:cNvSpPr txBox="1"/>
            <p:nvPr/>
          </p:nvSpPr>
          <p:spPr>
            <a:xfrm>
              <a:off x="7888454" y="2192056"/>
              <a:ext cx="38723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/>
                <a:t>Neuaufnahmen auf die ITS  </a:t>
              </a:r>
              <a:r>
                <a:rPr lang="de-DE" sz="1600" i="1" dirty="0"/>
                <a:t>(pro Tag)</a:t>
              </a:r>
            </a:p>
          </p:txBody>
        </p:sp>
      </p:grpSp>
      <p:pic>
        <p:nvPicPr>
          <p:cNvPr id="19" name="Grafik 18">
            <a:extLst>
              <a:ext uri="{FF2B5EF4-FFF2-40B4-BE49-F238E27FC236}">
                <a16:creationId xmlns:a16="http://schemas.microsoft.com/office/drawing/2014/main" id="{AA6C48BA-DBCA-4E42-9409-27AE09EA0D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1278" y="355371"/>
            <a:ext cx="2035688" cy="399681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F39C9099-BF65-4DF2-A139-B8119F923F8C}"/>
              </a:ext>
            </a:extLst>
          </p:cNvPr>
          <p:cNvGrpSpPr/>
          <p:nvPr/>
        </p:nvGrpSpPr>
        <p:grpSpPr>
          <a:xfrm>
            <a:off x="6977691" y="3568728"/>
            <a:ext cx="4985237" cy="3031404"/>
            <a:chOff x="6866751" y="3798692"/>
            <a:chExt cx="4743226" cy="2360775"/>
          </a:xfrm>
        </p:grpSpPr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F41C7F71-0D14-477C-8394-35D8EBDE8687}"/>
                </a:ext>
              </a:extLst>
            </p:cNvPr>
            <p:cNvGrpSpPr/>
            <p:nvPr/>
          </p:nvGrpSpPr>
          <p:grpSpPr>
            <a:xfrm>
              <a:off x="6866751" y="3798692"/>
              <a:ext cx="4743226" cy="2360775"/>
              <a:chOff x="6866751" y="3798692"/>
              <a:chExt cx="4743226" cy="2360775"/>
            </a:xfrm>
          </p:grpSpPr>
          <p:pic>
            <p:nvPicPr>
              <p:cNvPr id="13" name="Grafik 12">
                <a:extLst>
                  <a:ext uri="{FF2B5EF4-FFF2-40B4-BE49-F238E27FC236}">
                    <a16:creationId xmlns:a16="http://schemas.microsoft.com/office/drawing/2014/main" id="{70D57895-2534-437F-862C-3F1BA78B89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66751" y="3798692"/>
                <a:ext cx="4743226" cy="2360775"/>
              </a:xfrm>
              <a:prstGeom prst="rect">
                <a:avLst/>
              </a:prstGeom>
            </p:spPr>
          </p:pic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28FF8F73-83CA-48E9-861A-80890754CA04}"/>
                  </a:ext>
                </a:extLst>
              </p:cNvPr>
              <p:cNvSpPr/>
              <p:nvPr/>
            </p:nvSpPr>
            <p:spPr>
              <a:xfrm>
                <a:off x="9400983" y="3904303"/>
                <a:ext cx="100842" cy="171551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946F0B72-4A82-40C2-BB2A-0EDD91FAFB5F}"/>
                </a:ext>
              </a:extLst>
            </p:cNvPr>
            <p:cNvSpPr/>
            <p:nvPr/>
          </p:nvSpPr>
          <p:spPr>
            <a:xfrm>
              <a:off x="9453377" y="3934378"/>
              <a:ext cx="48448" cy="177996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7" name="Rechteck 16">
            <a:extLst>
              <a:ext uri="{FF2B5EF4-FFF2-40B4-BE49-F238E27FC236}">
                <a16:creationId xmlns:a16="http://schemas.microsoft.com/office/drawing/2014/main" id="{CC2D7C16-81BC-4749-8BCC-5C91C17F6EE5}"/>
              </a:ext>
            </a:extLst>
          </p:cNvPr>
          <p:cNvSpPr/>
          <p:nvPr/>
        </p:nvSpPr>
        <p:spPr>
          <a:xfrm>
            <a:off x="10346039" y="3854454"/>
            <a:ext cx="1717004" cy="2652709"/>
          </a:xfrm>
          <a:prstGeom prst="rect">
            <a:avLst/>
          </a:prstGeom>
          <a:noFill/>
          <a:ln w="190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74B06FD-8AA7-4883-9C4C-D108D83857F5}"/>
              </a:ext>
            </a:extLst>
          </p:cNvPr>
          <p:cNvSpPr/>
          <p:nvPr/>
        </p:nvSpPr>
        <p:spPr>
          <a:xfrm>
            <a:off x="11353800" y="1504060"/>
            <a:ext cx="666169" cy="8185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13870CF1-FA35-4F8A-8D6B-27BD542D99E2}"/>
              </a:ext>
            </a:extLst>
          </p:cNvPr>
          <p:cNvCxnSpPr>
            <a:cxnSpLocks/>
          </p:cNvCxnSpPr>
          <p:nvPr/>
        </p:nvCxnSpPr>
        <p:spPr>
          <a:xfrm flipH="1">
            <a:off x="11869704" y="4970766"/>
            <a:ext cx="93224" cy="4989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  <a:br>
              <a:rPr lang="de-DE" sz="2000" b="1" dirty="0">
                <a:latin typeface="+mj-lt"/>
              </a:rPr>
            </a:b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(* letzte 8 Wochen)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0" y="6518818"/>
            <a:ext cx="17104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 01.02.2022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469" y="50862"/>
            <a:ext cx="9580970" cy="6807138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DFA1662-5BDB-4999-B315-327CEC94A366}"/>
              </a:ext>
            </a:extLst>
          </p:cNvPr>
          <p:cNvCxnSpPr/>
          <p:nvPr/>
        </p:nvCxnSpPr>
        <p:spPr>
          <a:xfrm>
            <a:off x="2494072" y="215961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A9EE8BC-AAA1-4D1A-8099-5F9E6041C875}"/>
              </a:ext>
            </a:extLst>
          </p:cNvPr>
          <p:cNvCxnSpPr/>
          <p:nvPr/>
        </p:nvCxnSpPr>
        <p:spPr>
          <a:xfrm>
            <a:off x="2500422" y="2701435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F74A4D1-E367-4A07-8922-58E50DB7EEFB}"/>
              </a:ext>
            </a:extLst>
          </p:cNvPr>
          <p:cNvCxnSpPr/>
          <p:nvPr/>
        </p:nvCxnSpPr>
        <p:spPr>
          <a:xfrm>
            <a:off x="2508929" y="567966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BB99B30-B45A-43E8-9F22-BC419D03DAEF}"/>
              </a:ext>
            </a:extLst>
          </p:cNvPr>
          <p:cNvCxnSpPr/>
          <p:nvPr/>
        </p:nvCxnSpPr>
        <p:spPr>
          <a:xfrm>
            <a:off x="2500422" y="621374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63DC62E-BBA5-4F4B-935E-C76FAC1A4F62}"/>
              </a:ext>
            </a:extLst>
          </p:cNvPr>
          <p:cNvCxnSpPr>
            <a:cxnSpLocks/>
          </p:cNvCxnSpPr>
          <p:nvPr/>
        </p:nvCxnSpPr>
        <p:spPr>
          <a:xfrm>
            <a:off x="7440815" y="5673313"/>
            <a:ext cx="2617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1E29F48-54CB-4442-9B8B-9B8E2396DE5E}"/>
              </a:ext>
            </a:extLst>
          </p:cNvPr>
          <p:cNvCxnSpPr/>
          <p:nvPr/>
        </p:nvCxnSpPr>
        <p:spPr>
          <a:xfrm>
            <a:off x="7440815" y="217231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238F765-4C30-497C-A431-C7B014592D50}"/>
              </a:ext>
            </a:extLst>
          </p:cNvPr>
          <p:cNvCxnSpPr/>
          <p:nvPr/>
        </p:nvCxnSpPr>
        <p:spPr>
          <a:xfrm>
            <a:off x="7440815" y="2707785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8E386F-50D0-4F09-8916-2E3E200D047A}"/>
              </a:ext>
            </a:extLst>
          </p:cNvPr>
          <p:cNvCxnSpPr>
            <a:cxnSpLocks/>
          </p:cNvCxnSpPr>
          <p:nvPr/>
        </p:nvCxnSpPr>
        <p:spPr>
          <a:xfrm>
            <a:off x="7440815" y="6213741"/>
            <a:ext cx="27598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03C67FD-9063-4D12-85CE-3C89A290FDEE}"/>
              </a:ext>
            </a:extLst>
          </p:cNvPr>
          <p:cNvCxnSpPr/>
          <p:nvPr/>
        </p:nvCxnSpPr>
        <p:spPr>
          <a:xfrm>
            <a:off x="2436193" y="1691812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68CE20D2-4DFC-47FB-84B8-F1B49E61000B}"/>
              </a:ext>
            </a:extLst>
          </p:cNvPr>
          <p:cNvCxnSpPr/>
          <p:nvPr/>
        </p:nvCxnSpPr>
        <p:spPr>
          <a:xfrm>
            <a:off x="7440815" y="1698162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5C7C7245-EEFB-4027-9124-E0E5B7504237}"/>
              </a:ext>
            </a:extLst>
          </p:cNvPr>
          <p:cNvCxnSpPr>
            <a:cxnSpLocks/>
          </p:cNvCxnSpPr>
          <p:nvPr/>
        </p:nvCxnSpPr>
        <p:spPr>
          <a:xfrm>
            <a:off x="7440815" y="5190021"/>
            <a:ext cx="2617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AE766B01-DA6B-4ED6-AB3E-A7B98B476FAA}"/>
              </a:ext>
            </a:extLst>
          </p:cNvPr>
          <p:cNvCxnSpPr/>
          <p:nvPr/>
        </p:nvCxnSpPr>
        <p:spPr>
          <a:xfrm>
            <a:off x="2508929" y="518321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>
            <a:extLst>
              <a:ext uri="{FF2B5EF4-FFF2-40B4-BE49-F238E27FC236}">
                <a16:creationId xmlns:a16="http://schemas.microsoft.com/office/drawing/2014/main" id="{16FC748F-2CF4-4BE3-90E7-23B873998F02}"/>
              </a:ext>
            </a:extLst>
          </p:cNvPr>
          <p:cNvSpPr txBox="1"/>
          <p:nvPr/>
        </p:nvSpPr>
        <p:spPr>
          <a:xfrm>
            <a:off x="78216" y="245017"/>
            <a:ext cx="4032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Behandlungsbelegung COVID-19 nach Schweregrad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DAB5C1F-0255-48D6-AF98-58007963AB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9"/>
          <a:stretch/>
        </p:blipFill>
        <p:spPr>
          <a:xfrm>
            <a:off x="54414" y="1050032"/>
            <a:ext cx="3947135" cy="3771749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2C1AAD35-66B9-4512-8D5A-E4CF535B3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069" y="5022487"/>
            <a:ext cx="2271244" cy="1570961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F91BCEFA-82A1-4C30-B0FB-9804660CF2A2}"/>
              </a:ext>
            </a:extLst>
          </p:cNvPr>
          <p:cNvSpPr txBox="1"/>
          <p:nvPr/>
        </p:nvSpPr>
        <p:spPr>
          <a:xfrm>
            <a:off x="4677505" y="245017"/>
            <a:ext cx="283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Invasive Beatmungskapazität </a:t>
            </a:r>
            <a:br>
              <a:rPr lang="de-DE" sz="1600" b="1" dirty="0"/>
            </a:br>
            <a:r>
              <a:rPr lang="de-DE" sz="1600" b="1" dirty="0"/>
              <a:t>(belegt + frei)</a:t>
            </a: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30AB51CA-A813-48FA-9B57-39FC0BD8FA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7505" y="5252797"/>
            <a:ext cx="3305175" cy="89535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4427EEA5-263A-48DA-A93C-886335665A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2382" y="1157528"/>
            <a:ext cx="3847519" cy="3749145"/>
          </a:xfrm>
          <a:prstGeom prst="rect">
            <a:avLst/>
          </a:prstGeom>
        </p:spPr>
      </p:pic>
      <p:sp>
        <p:nvSpPr>
          <p:cNvPr id="25" name="Textfeld 24">
            <a:extLst>
              <a:ext uri="{FF2B5EF4-FFF2-40B4-BE49-F238E27FC236}">
                <a16:creationId xmlns:a16="http://schemas.microsoft.com/office/drawing/2014/main" id="{CFA5D4E8-45F3-448E-94C6-74BCEB614AA4}"/>
              </a:ext>
            </a:extLst>
          </p:cNvPr>
          <p:cNvSpPr txBox="1"/>
          <p:nvPr/>
        </p:nvSpPr>
        <p:spPr>
          <a:xfrm>
            <a:off x="8765066" y="245017"/>
            <a:ext cx="283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ECMO-Kapazität </a:t>
            </a:r>
            <a:br>
              <a:rPr lang="de-DE" sz="1600" b="1" dirty="0"/>
            </a:br>
            <a:r>
              <a:rPr lang="de-DE" sz="1600" b="1" dirty="0"/>
              <a:t>(belegt + frei)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1E3D2492-E136-40AC-B7E4-2FCDF79BE4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90067" y="1134924"/>
            <a:ext cx="3847519" cy="3771749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D40FECFE-F0C4-4FFB-B05E-9D147C55BC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5165" y="5248034"/>
            <a:ext cx="2809875" cy="904875"/>
          </a:xfrm>
          <a:prstGeom prst="rect">
            <a:avLst/>
          </a:prstGeom>
        </p:spPr>
      </p:pic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B5B3F5D4-50E0-4E12-95A3-DDF7FB2FE664}"/>
              </a:ext>
            </a:extLst>
          </p:cNvPr>
          <p:cNvCxnSpPr>
            <a:cxnSpLocks/>
          </p:cNvCxnSpPr>
          <p:nvPr/>
        </p:nvCxnSpPr>
        <p:spPr>
          <a:xfrm>
            <a:off x="3937394" y="2541864"/>
            <a:ext cx="1" cy="490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38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87F03C2E-F247-40E3-8C32-74DD6D0C08A3}"/>
              </a:ext>
            </a:extLst>
          </p:cNvPr>
          <p:cNvSpPr/>
          <p:nvPr/>
        </p:nvSpPr>
        <p:spPr>
          <a:xfrm>
            <a:off x="6804326" y="3535849"/>
            <a:ext cx="425708" cy="130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84683" y="167380"/>
            <a:ext cx="1857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Altersgruppen Entwicklung  </a:t>
            </a:r>
            <a:r>
              <a:rPr lang="de-DE" sz="1600" dirty="0"/>
              <a:t>(absolut)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191D896-5842-41DD-B7F6-58CC8D2E5276}"/>
              </a:ext>
            </a:extLst>
          </p:cNvPr>
          <p:cNvGrpSpPr/>
          <p:nvPr/>
        </p:nvGrpSpPr>
        <p:grpSpPr>
          <a:xfrm>
            <a:off x="84683" y="998377"/>
            <a:ext cx="1066800" cy="1827739"/>
            <a:chOff x="10971136" y="4392903"/>
            <a:chExt cx="1066800" cy="1827739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974DD230-A680-4DA1-B2C4-29776E49A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971136" y="4392903"/>
              <a:ext cx="1066800" cy="1827739"/>
            </a:xfrm>
            <a:prstGeom prst="rect">
              <a:avLst/>
            </a:prstGeom>
          </p:spPr>
        </p:pic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5CDE2F54-1E58-4209-8F9D-8B369EF3DA1D}"/>
                </a:ext>
              </a:extLst>
            </p:cNvPr>
            <p:cNvSpPr/>
            <p:nvPr/>
          </p:nvSpPr>
          <p:spPr>
            <a:xfrm>
              <a:off x="11037860" y="5844111"/>
              <a:ext cx="746215" cy="37653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A347C85B-F549-4B37-864E-84E2FFC79693}"/>
              </a:ext>
            </a:extLst>
          </p:cNvPr>
          <p:cNvGrpSpPr/>
          <p:nvPr/>
        </p:nvGrpSpPr>
        <p:grpSpPr>
          <a:xfrm>
            <a:off x="1535185" y="29251"/>
            <a:ext cx="5312294" cy="3227586"/>
            <a:chOff x="3354910" y="3460240"/>
            <a:chExt cx="4524301" cy="2765398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3BD18E34-70DE-445C-B52A-E82495D5B1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4910" y="3707133"/>
              <a:ext cx="4524301" cy="2518505"/>
            </a:xfrm>
            <a:prstGeom prst="rect">
              <a:avLst/>
            </a:prstGeom>
          </p:spPr>
        </p:pic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D2496697-2B49-460B-910E-C1C5C050A94D}"/>
                </a:ext>
              </a:extLst>
            </p:cNvPr>
            <p:cNvSpPr/>
            <p:nvPr/>
          </p:nvSpPr>
          <p:spPr>
            <a:xfrm>
              <a:off x="4994162" y="3460240"/>
              <a:ext cx="1492257" cy="167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pic>
        <p:nvPicPr>
          <p:cNvPr id="27" name="Grafik 26">
            <a:extLst>
              <a:ext uri="{FF2B5EF4-FFF2-40B4-BE49-F238E27FC236}">
                <a16:creationId xmlns:a16="http://schemas.microsoft.com/office/drawing/2014/main" id="{2929E22E-D7CA-442D-8875-38C07103C1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434" y="3831211"/>
            <a:ext cx="4799565" cy="2997538"/>
          </a:xfrm>
          <a:prstGeom prst="rect">
            <a:avLst/>
          </a:prstGeom>
        </p:spPr>
      </p:pic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8F8948CF-5E2A-437F-99B7-0A26D9055F37}"/>
              </a:ext>
            </a:extLst>
          </p:cNvPr>
          <p:cNvCxnSpPr>
            <a:cxnSpLocks/>
          </p:cNvCxnSpPr>
          <p:nvPr/>
        </p:nvCxnSpPr>
        <p:spPr>
          <a:xfrm flipV="1">
            <a:off x="6340290" y="5971190"/>
            <a:ext cx="910506" cy="434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fik 28">
            <a:extLst>
              <a:ext uri="{FF2B5EF4-FFF2-40B4-BE49-F238E27FC236}">
                <a16:creationId xmlns:a16="http://schemas.microsoft.com/office/drawing/2014/main" id="{D0C91470-D9DF-4A8A-BED2-AE393D76FF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9111" y="3831211"/>
            <a:ext cx="1255026" cy="1369119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8849CC19-2D6C-429D-95A6-76FCFF6044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308" y="4035810"/>
            <a:ext cx="4268472" cy="2717838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36" name="Textfeld 35">
            <a:extLst>
              <a:ext uri="{FF2B5EF4-FFF2-40B4-BE49-F238E27FC236}">
                <a16:creationId xmlns:a16="http://schemas.microsoft.com/office/drawing/2014/main" id="{1A320E27-2E2E-41D9-A986-9A8358EABCD0}"/>
              </a:ext>
            </a:extLst>
          </p:cNvPr>
          <p:cNvSpPr txBox="1"/>
          <p:nvPr/>
        </p:nvSpPr>
        <p:spPr>
          <a:xfrm>
            <a:off x="7304138" y="3666478"/>
            <a:ext cx="4799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Omikron ITS-Nachweise </a:t>
            </a:r>
            <a:r>
              <a:rPr lang="de-DE" sz="1100" i="1" dirty="0"/>
              <a:t>(Stand 01.02.22): </a:t>
            </a:r>
            <a:r>
              <a:rPr lang="de-DE" sz="1400" b="1" i="1" dirty="0">
                <a:solidFill>
                  <a:srgbClr val="00B050"/>
                </a:solidFill>
              </a:rPr>
              <a:t>204 </a:t>
            </a:r>
            <a:r>
              <a:rPr lang="de-DE" sz="1400" b="1" i="1" dirty="0">
                <a:solidFill>
                  <a:schemeClr val="accent4">
                    <a:lumMod val="75000"/>
                  </a:schemeClr>
                </a:solidFill>
              </a:rPr>
              <a:t>+ Unbekannte</a:t>
            </a:r>
            <a:endParaRPr lang="de-DE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649BEC0-50E9-4BCF-8C03-4593863471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896" y="496155"/>
            <a:ext cx="4692191" cy="253227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4DE3AA27-9868-4AD0-8EBC-22760808AA57}"/>
              </a:ext>
            </a:extLst>
          </p:cNvPr>
          <p:cNvCxnSpPr>
            <a:cxnSpLocks/>
          </p:cNvCxnSpPr>
          <p:nvPr/>
        </p:nvCxnSpPr>
        <p:spPr>
          <a:xfrm flipV="1">
            <a:off x="6759977" y="2796352"/>
            <a:ext cx="613919" cy="126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543499B8-02FB-49FA-A140-60A31A9067F1}"/>
              </a:ext>
            </a:extLst>
          </p:cNvPr>
          <p:cNvSpPr txBox="1"/>
          <p:nvPr/>
        </p:nvSpPr>
        <p:spPr>
          <a:xfrm>
            <a:off x="7210570" y="146104"/>
            <a:ext cx="284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0-17 u. 18-29 Jährige (zoom):</a:t>
            </a:r>
            <a:endParaRPr lang="de-DE" dirty="0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CF0A1950-EFB8-4DBC-A465-D4045EDC4BCE}"/>
              </a:ext>
            </a:extLst>
          </p:cNvPr>
          <p:cNvSpPr/>
          <p:nvPr/>
        </p:nvSpPr>
        <p:spPr>
          <a:xfrm>
            <a:off x="4994659" y="4664280"/>
            <a:ext cx="1101340" cy="2164470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8FFFDBB9-8168-4D48-9DA9-3E02BA068C92}"/>
              </a:ext>
            </a:extLst>
          </p:cNvPr>
          <p:cNvSpPr txBox="1"/>
          <p:nvPr/>
        </p:nvSpPr>
        <p:spPr>
          <a:xfrm>
            <a:off x="65228" y="3601163"/>
            <a:ext cx="1662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ITS-Belegung COVID-19-Pat.</a:t>
            </a:r>
            <a:br>
              <a:rPr lang="de-DE" sz="1600" dirty="0"/>
            </a:br>
            <a:r>
              <a:rPr lang="de-DE" sz="1600" dirty="0"/>
              <a:t>mit </a:t>
            </a:r>
            <a:r>
              <a:rPr lang="de-DE" sz="1600" b="1" dirty="0"/>
              <a:t>Nachweis Virusvarianten</a:t>
            </a:r>
            <a:br>
              <a:rPr lang="de-DE" sz="1600" dirty="0"/>
            </a:br>
            <a:endParaRPr lang="de-DE" sz="1600" dirty="0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ED854D2B-C1D2-4BF3-8B80-4E15B977C07E}"/>
              </a:ext>
            </a:extLst>
          </p:cNvPr>
          <p:cNvCxnSpPr>
            <a:cxnSpLocks/>
          </p:cNvCxnSpPr>
          <p:nvPr/>
        </p:nvCxnSpPr>
        <p:spPr>
          <a:xfrm flipH="1">
            <a:off x="6767275" y="1689885"/>
            <a:ext cx="249905" cy="335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82AD5AA1-BEBC-4C8C-B2CF-12DF0A8402DF}"/>
              </a:ext>
            </a:extLst>
          </p:cNvPr>
          <p:cNvCxnSpPr>
            <a:cxnSpLocks/>
          </p:cNvCxnSpPr>
          <p:nvPr/>
        </p:nvCxnSpPr>
        <p:spPr>
          <a:xfrm flipH="1">
            <a:off x="6759719" y="2075314"/>
            <a:ext cx="249905" cy="335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3" y="701445"/>
            <a:ext cx="7456087" cy="78129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201" y="474204"/>
            <a:ext cx="4084913" cy="2454129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16EFD64A-EEEE-4678-A624-A0550508B0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2" y="2255406"/>
            <a:ext cx="7456709" cy="451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Breitbild</PresentationFormat>
  <Paragraphs>32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515</cp:revision>
  <dcterms:created xsi:type="dcterms:W3CDTF">2021-01-13T08:46:29Z</dcterms:created>
  <dcterms:modified xsi:type="dcterms:W3CDTF">2022-02-02T10:56:56Z</dcterms:modified>
</cp:coreProperties>
</file>