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4" r:id="rId2"/>
    <p:sldId id="296" r:id="rId3"/>
    <p:sldId id="306" r:id="rId4"/>
    <p:sldId id="298" r:id="rId5"/>
    <p:sldId id="259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7" userDrawn="1">
          <p15:clr>
            <a:srgbClr val="A4A3A4"/>
          </p15:clr>
        </p15:guide>
        <p15:guide id="2" pos="47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59" autoAdjust="0"/>
    <p:restoredTop sz="96374" autoAdjust="0"/>
  </p:normalViewPr>
  <p:slideViewPr>
    <p:cSldViewPr snapToGrid="0">
      <p:cViewPr varScale="1">
        <p:scale>
          <a:sx n="114" d="100"/>
          <a:sy n="114" d="100"/>
        </p:scale>
        <p:origin x="810" y="114"/>
      </p:cViewPr>
      <p:guideLst>
        <p:guide orient="horz" pos="1207"/>
        <p:guide pos="47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FF886-B5B9-4FB6-9DED-CA36CEBFA13A}" type="datetimeFigureOut">
              <a:rPr lang="de-DE" smtClean="0"/>
              <a:t>18.01.2022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BF1B7-7312-4C12-9FDB-B436F86FEC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7192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Vorwoche Belegung: 2.639 (am 19.01)  -&gt; Abfall/startende Seitwärts-bewegung ITS-Belegung zu Vorwochen      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Vorwoche Aufnahmen:  +1.067 -&gt; Zunahme in der Neuaufnahmen 7-Tage-Anzahl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189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- 2 BL &gt; 20%</a:t>
            </a:r>
            <a:br>
              <a:rPr lang="de-DE" dirty="0"/>
            </a:br>
            <a:r>
              <a:rPr lang="de-DE" dirty="0"/>
              <a:t>-9 </a:t>
            </a:r>
            <a:r>
              <a:rPr lang="de-DE" dirty="0" err="1"/>
              <a:t>Bl</a:t>
            </a:r>
            <a:r>
              <a:rPr lang="de-DE" dirty="0"/>
              <a:t> &gt; 12 %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7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Letzte Woche: 90 Omikron Fälle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88709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Prognosen für die nächsten 20 Tage!</a:t>
            </a:r>
            <a:br>
              <a:rPr lang="de-DE" dirty="0"/>
            </a:br>
            <a:r>
              <a:rPr lang="de-DE" dirty="0"/>
              <a:t>Hierbei ist zu beachten, dass dies die Trends anzeigt wenn der jetzige Zustand und Trend sich fortsetzt (sprich keine Maßnahmen oder andere Effekte die nächsten Tage einsetzen).  Verlässlich sind also </a:t>
            </a:r>
            <a:r>
              <a:rPr lang="de-DE" dirty="0" err="1"/>
              <a:t>va</a:t>
            </a:r>
            <a:r>
              <a:rPr lang="de-DE" dirty="0"/>
              <a:t> eher die nächsten 10 (!) Tage der Prognose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3350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08EE7F-8910-46B5-BE98-A496C93F0C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7B58FB2-ABFA-4A6F-A909-F34B8299C2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1F2F51-BBD2-499F-8A10-847060A2D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18.01.2022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2CFC9E-2912-405A-AB43-0DBC08059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65EAAA-CC58-4642-8ACA-F216C4E0E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606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C112AA-580C-4879-9AEE-DD9A52F39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39E95D3-C1C0-4292-9609-C47D45791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F898EB-0538-4019-94E8-B58E7B2C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18.01.2022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DB0286-7D39-46A2-A013-45E8C4F00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1356B4-1FC4-47B0-96D8-05D1DD2D7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948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1A57E8E-AFA3-4EBD-A2FE-87851E44C6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A44117-F5BF-4A45-81EE-9D86F0424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AFDB7C-509B-4D2A-B6EE-8A5983289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18.01.2022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959C64-748D-4209-8F0E-6D397D23A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C62834-4146-417F-B68D-797D59C1C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0470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09.12.2020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COVID-19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609599" y="1155700"/>
            <a:ext cx="10790124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609600" y="692696"/>
            <a:ext cx="10790123" cy="609398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8959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CA41A7-C82C-485C-A6E7-F818540F1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AC3FA9-93CC-4EAA-A954-3AB575D12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351714-5F24-49D7-8507-664D3C3C3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18.01.2022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F9815B-A534-4466-B38F-D0D71767D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BD322E-3F36-422C-9ABE-EB688BBB2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433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413600-4E1E-40C0-82C9-21448B897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074DA3-A7ED-4F8A-A642-50EEBAB9B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04E298-96C9-457F-A92A-99998A568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18.01.2022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8C52C7-D2BB-4549-8722-5B1FAA58F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9E9D73-AD7D-4C90-860D-BC104449C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093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BDC607-5151-4291-AB2C-8823CBC0C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2B5E91-DA33-4805-AD44-3338F7F03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DD5363-0DBF-4E2A-A2AE-80A1117CB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3DA6B8A-2D4E-499C-A3F1-F5C5519AA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18.01.2022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F4EC31-BB70-47BF-B0E1-AD71E5804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1DFA81-F67E-479B-B10D-D07C65C1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38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23D2A0-84BD-4090-89BB-CEB2E0127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A544766-50B4-425F-8BD7-193938AB2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2ECFA2B-7812-4A47-BE46-29E4CE9614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F7741EE-5D5D-4D0A-8A82-E171BCD39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2F404E3-A8E2-4ED9-A8D4-2637B83FBD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AF663D6-5810-4966-B9F8-29422E88F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18.01.2022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903B110-3A29-4D4E-A872-37A190CE6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7DA7DD1-A6F1-4BBD-965E-157A10D44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82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B35408-8BBE-4465-9BCA-4BC705080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31A65A6-4FCC-4C0C-86D9-CC4B23C44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18.01.2022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18E6451-C646-47FE-83FC-419C87AFD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3453269-DC48-4AFE-B6A6-C92C018B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33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E063097-B30A-438C-ADB2-6257210A9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18.01.2022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CD54172-FF7A-4C34-85EE-4A9F35797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B812217-FD6D-47F4-BC1C-68A616116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5555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FAAAFB-7540-465F-BAC8-EECC5C113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F9E9B2-3025-4E8A-8BB5-C37A97DCB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496F8C8-A20A-481B-BC37-BAE75F94F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A3F5A58-DD47-4E3A-ADB8-73FA1D2E6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18.01.2022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8DECE1-932E-4BB5-BBB0-14E64889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10FEA2-37BE-4794-A018-75AF138BD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609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ECF580-F166-4BD5-9823-42BC77D12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AA8889B-CB81-4FAD-8505-62589B0EE1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7A35A1B-12E3-4A65-B7A6-54FDD99B4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9E38374-3FD4-40A3-AAD8-1E8A26A59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18.01.2022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CA814C7-8239-4EFE-81AE-DB08CA58F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E81DAF9-FAF6-45B7-B84E-47DBB606A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651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69F4455-75A6-4097-A78C-4DBC619D8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517C78-2FAA-489C-8932-1F768E0E3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841ADC-68B7-461E-BD1F-F512E550FF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34D07-CF14-49B9-9B67-E733C7E65F38}" type="datetimeFigureOut">
              <a:rPr lang="de-DE" smtClean="0"/>
              <a:t>18.01.2022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221EA0-13E1-4A1A-8CE5-4AB3C97A60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353BEB-A983-4FDB-AFC0-9648770A38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07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125319" y="729489"/>
            <a:ext cx="6396631" cy="1261345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de-DE" sz="1600" dirty="0"/>
              <a:t>Mit Stand 02.02.2022 werden </a:t>
            </a:r>
            <a:r>
              <a:rPr lang="de-DE" sz="1600" b="1" dirty="0"/>
              <a:t>2.307 </a:t>
            </a:r>
            <a:r>
              <a:rPr lang="de-DE" sz="1600" dirty="0"/>
              <a:t>COVID-19-Patient*innen auf Intensivstationen (der ca. 1.300 Akutkrankenhäuser) behandelt. 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Wendepunkt in der COVID-ITS-Belegung?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ITS-COVID-Neuaufnahmen mit </a:t>
            </a:r>
            <a:r>
              <a:rPr lang="de-DE" sz="1600" b="1" dirty="0"/>
              <a:t>+1.285 </a:t>
            </a:r>
            <a:r>
              <a:rPr lang="de-DE" sz="1600" dirty="0"/>
              <a:t>in den letzten 7 Tagen steigend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1</a:t>
            </a:fld>
            <a:endParaRPr lang="de-DE" dirty="0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58233" y="160408"/>
            <a:ext cx="7983646" cy="387798"/>
          </a:xfrm>
        </p:spPr>
        <p:txBody>
          <a:bodyPr/>
          <a:lstStyle/>
          <a:p>
            <a:r>
              <a:rPr lang="de-DE" sz="2800" dirty="0"/>
              <a:t>DIVI-Intensivregister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0D6CE16D-2489-4871-9F07-0812BB0AFCF6}"/>
              </a:ext>
            </a:extLst>
          </p:cNvPr>
          <p:cNvGrpSpPr/>
          <p:nvPr/>
        </p:nvGrpSpPr>
        <p:grpSpPr>
          <a:xfrm>
            <a:off x="-1" y="2322576"/>
            <a:ext cx="6799206" cy="4169302"/>
            <a:chOff x="-851830" y="2425162"/>
            <a:chExt cx="10125242" cy="3236014"/>
          </a:xfrm>
        </p:grpSpPr>
        <p:pic>
          <p:nvPicPr>
            <p:cNvPr id="12" name="Grafik 11">
              <a:extLst>
                <a:ext uri="{FF2B5EF4-FFF2-40B4-BE49-F238E27FC236}">
                  <a16:creationId xmlns:a16="http://schemas.microsoft.com/office/drawing/2014/main" id="{8B209C2B-C649-47CF-9B15-0F2B88950AA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851830" y="2425162"/>
              <a:ext cx="9898987" cy="3236014"/>
            </a:xfrm>
            <a:prstGeom prst="rect">
              <a:avLst/>
            </a:prstGeom>
          </p:spPr>
        </p:pic>
        <p:sp>
          <p:nvSpPr>
            <p:cNvPr id="26" name="Textfeld 25">
              <a:extLst>
                <a:ext uri="{FF2B5EF4-FFF2-40B4-BE49-F238E27FC236}">
                  <a16:creationId xmlns:a16="http://schemas.microsoft.com/office/drawing/2014/main" id="{D73E6659-02B7-4105-A782-708515D3013E}"/>
                </a:ext>
              </a:extLst>
            </p:cNvPr>
            <p:cNvSpPr txBox="1"/>
            <p:nvPr/>
          </p:nvSpPr>
          <p:spPr>
            <a:xfrm>
              <a:off x="2957983" y="2558099"/>
              <a:ext cx="77715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900" dirty="0">
                  <a:solidFill>
                    <a:srgbClr val="FF0000"/>
                  </a:solidFill>
                </a:rPr>
                <a:t>Lock-Down</a:t>
              </a:r>
            </a:p>
          </p:txBody>
        </p:sp>
        <p:sp>
          <p:nvSpPr>
            <p:cNvPr id="27" name="Textfeld 26">
              <a:extLst>
                <a:ext uri="{FF2B5EF4-FFF2-40B4-BE49-F238E27FC236}">
                  <a16:creationId xmlns:a16="http://schemas.microsoft.com/office/drawing/2014/main" id="{78E05476-1B7D-42B7-B693-607D1AAFF78E}"/>
                </a:ext>
              </a:extLst>
            </p:cNvPr>
            <p:cNvSpPr txBox="1"/>
            <p:nvPr/>
          </p:nvSpPr>
          <p:spPr>
            <a:xfrm>
              <a:off x="2375117" y="2558099"/>
              <a:ext cx="77715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900" dirty="0">
                  <a:solidFill>
                    <a:srgbClr val="FF0000"/>
                  </a:solidFill>
                </a:rPr>
                <a:t>Lock-Down</a:t>
              </a:r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DD94FA65-78BB-490E-93D3-A41CCE0BC88E}"/>
                </a:ext>
              </a:extLst>
            </p:cNvPr>
            <p:cNvSpPr txBox="1"/>
            <p:nvPr/>
          </p:nvSpPr>
          <p:spPr>
            <a:xfrm>
              <a:off x="3540846" y="2535871"/>
              <a:ext cx="963223" cy="2149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>
                  <a:solidFill>
                    <a:schemeClr val="bg2">
                      <a:lumMod val="50000"/>
                    </a:schemeClr>
                  </a:solidFill>
                </a:rPr>
                <a:t>5.762</a:t>
              </a:r>
            </a:p>
          </p:txBody>
        </p:sp>
        <p:cxnSp>
          <p:nvCxnSpPr>
            <p:cNvPr id="8" name="Gerade Verbindung mit Pfeil 7">
              <a:extLst>
                <a:ext uri="{FF2B5EF4-FFF2-40B4-BE49-F238E27FC236}">
                  <a16:creationId xmlns:a16="http://schemas.microsoft.com/office/drawing/2014/main" id="{21BC29F1-248A-43B5-91BB-6499CD29C5E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549736" y="3841538"/>
              <a:ext cx="138827" cy="38727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feld 17">
              <a:extLst>
                <a:ext uri="{FF2B5EF4-FFF2-40B4-BE49-F238E27FC236}">
                  <a16:creationId xmlns:a16="http://schemas.microsoft.com/office/drawing/2014/main" id="{5785B65B-14EA-4574-853C-A004843C0E4E}"/>
                </a:ext>
              </a:extLst>
            </p:cNvPr>
            <p:cNvSpPr txBox="1"/>
            <p:nvPr/>
          </p:nvSpPr>
          <p:spPr>
            <a:xfrm>
              <a:off x="8293815" y="4369511"/>
              <a:ext cx="979597" cy="2149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>
                  <a:solidFill>
                    <a:schemeClr val="bg2">
                      <a:lumMod val="50000"/>
                    </a:schemeClr>
                  </a:solidFill>
                </a:rPr>
                <a:t>2.307</a:t>
              </a:r>
            </a:p>
          </p:txBody>
        </p:sp>
      </p:grp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2B232C93-224B-4269-9739-5BFFE43543E3}"/>
              </a:ext>
            </a:extLst>
          </p:cNvPr>
          <p:cNvGrpSpPr/>
          <p:nvPr/>
        </p:nvGrpSpPr>
        <p:grpSpPr>
          <a:xfrm>
            <a:off x="7070343" y="24102"/>
            <a:ext cx="4992702" cy="3311727"/>
            <a:chOff x="7709491" y="2192056"/>
            <a:chExt cx="4051302" cy="3827424"/>
          </a:xfrm>
        </p:grpSpPr>
        <p:pic>
          <p:nvPicPr>
            <p:cNvPr id="9" name="Grafik 8">
              <a:extLst>
                <a:ext uri="{FF2B5EF4-FFF2-40B4-BE49-F238E27FC236}">
                  <a16:creationId xmlns:a16="http://schemas.microsoft.com/office/drawing/2014/main" id="{12522198-6521-40A9-9BBC-734A9B55D82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09491" y="2516030"/>
              <a:ext cx="3979913" cy="3503450"/>
            </a:xfrm>
            <a:prstGeom prst="rect">
              <a:avLst/>
            </a:prstGeom>
          </p:spPr>
        </p:pic>
        <p:sp>
          <p:nvSpPr>
            <p:cNvPr id="14" name="Textfeld 13">
              <a:extLst>
                <a:ext uri="{FF2B5EF4-FFF2-40B4-BE49-F238E27FC236}">
                  <a16:creationId xmlns:a16="http://schemas.microsoft.com/office/drawing/2014/main" id="{4A28318D-B736-4639-8DFC-4670EAAD84D7}"/>
                </a:ext>
              </a:extLst>
            </p:cNvPr>
            <p:cNvSpPr txBox="1"/>
            <p:nvPr/>
          </p:nvSpPr>
          <p:spPr>
            <a:xfrm>
              <a:off x="7888454" y="2192056"/>
              <a:ext cx="38723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600" b="1" dirty="0"/>
                <a:t>Neuaufnahmen auf die ITS  </a:t>
              </a:r>
              <a:r>
                <a:rPr lang="de-DE" sz="1600" i="1" dirty="0"/>
                <a:t>(pro Tag)</a:t>
              </a:r>
            </a:p>
          </p:txBody>
        </p:sp>
      </p:grpSp>
      <p:pic>
        <p:nvPicPr>
          <p:cNvPr id="19" name="Grafik 18">
            <a:extLst>
              <a:ext uri="{FF2B5EF4-FFF2-40B4-BE49-F238E27FC236}">
                <a16:creationId xmlns:a16="http://schemas.microsoft.com/office/drawing/2014/main" id="{AA6C48BA-DBCA-4E42-9409-27AE09EA0DD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41278" y="355371"/>
            <a:ext cx="2035688" cy="399681"/>
          </a:xfrm>
          <a:prstGeom prst="rect">
            <a:avLst/>
          </a:prstGeom>
        </p:spPr>
      </p:pic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F39C9099-BF65-4DF2-A139-B8119F923F8C}"/>
              </a:ext>
            </a:extLst>
          </p:cNvPr>
          <p:cNvGrpSpPr/>
          <p:nvPr/>
        </p:nvGrpSpPr>
        <p:grpSpPr>
          <a:xfrm>
            <a:off x="6977691" y="3568728"/>
            <a:ext cx="4985237" cy="3031404"/>
            <a:chOff x="6866751" y="3798692"/>
            <a:chExt cx="4743226" cy="2360775"/>
          </a:xfrm>
        </p:grpSpPr>
        <p:grpSp>
          <p:nvGrpSpPr>
            <p:cNvPr id="16" name="Gruppieren 15">
              <a:extLst>
                <a:ext uri="{FF2B5EF4-FFF2-40B4-BE49-F238E27FC236}">
                  <a16:creationId xmlns:a16="http://schemas.microsoft.com/office/drawing/2014/main" id="{F41C7F71-0D14-477C-8394-35D8EBDE8687}"/>
                </a:ext>
              </a:extLst>
            </p:cNvPr>
            <p:cNvGrpSpPr/>
            <p:nvPr/>
          </p:nvGrpSpPr>
          <p:grpSpPr>
            <a:xfrm>
              <a:off x="6866751" y="3798692"/>
              <a:ext cx="4743226" cy="2360775"/>
              <a:chOff x="6866751" y="3798692"/>
              <a:chExt cx="4743226" cy="2360775"/>
            </a:xfrm>
          </p:grpSpPr>
          <p:pic>
            <p:nvPicPr>
              <p:cNvPr id="13" name="Grafik 12">
                <a:extLst>
                  <a:ext uri="{FF2B5EF4-FFF2-40B4-BE49-F238E27FC236}">
                    <a16:creationId xmlns:a16="http://schemas.microsoft.com/office/drawing/2014/main" id="{70D57895-2534-437F-862C-3F1BA78B89D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866751" y="3798692"/>
                <a:ext cx="4743226" cy="2360775"/>
              </a:xfrm>
              <a:prstGeom prst="rect">
                <a:avLst/>
              </a:prstGeom>
            </p:spPr>
          </p:pic>
          <p:sp>
            <p:nvSpPr>
              <p:cNvPr id="15" name="Rechteck 14">
                <a:extLst>
                  <a:ext uri="{FF2B5EF4-FFF2-40B4-BE49-F238E27FC236}">
                    <a16:creationId xmlns:a16="http://schemas.microsoft.com/office/drawing/2014/main" id="{28FF8F73-83CA-48E9-861A-80890754CA04}"/>
                  </a:ext>
                </a:extLst>
              </p:cNvPr>
              <p:cNvSpPr/>
              <p:nvPr/>
            </p:nvSpPr>
            <p:spPr>
              <a:xfrm>
                <a:off x="9400983" y="3904303"/>
                <a:ext cx="100842" cy="171551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20" name="Rechteck 19">
              <a:extLst>
                <a:ext uri="{FF2B5EF4-FFF2-40B4-BE49-F238E27FC236}">
                  <a16:creationId xmlns:a16="http://schemas.microsoft.com/office/drawing/2014/main" id="{946F0B72-4A82-40C2-BB2A-0EDD91FAFB5F}"/>
                </a:ext>
              </a:extLst>
            </p:cNvPr>
            <p:cNvSpPr/>
            <p:nvPr/>
          </p:nvSpPr>
          <p:spPr>
            <a:xfrm>
              <a:off x="9453377" y="3934378"/>
              <a:ext cx="48448" cy="177996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7" name="Rechteck 16">
            <a:extLst>
              <a:ext uri="{FF2B5EF4-FFF2-40B4-BE49-F238E27FC236}">
                <a16:creationId xmlns:a16="http://schemas.microsoft.com/office/drawing/2014/main" id="{CC2D7C16-81BC-4749-8BCC-5C91C17F6EE5}"/>
              </a:ext>
            </a:extLst>
          </p:cNvPr>
          <p:cNvSpPr/>
          <p:nvPr/>
        </p:nvSpPr>
        <p:spPr>
          <a:xfrm>
            <a:off x="10346039" y="3854454"/>
            <a:ext cx="1717004" cy="2652709"/>
          </a:xfrm>
          <a:prstGeom prst="rect">
            <a:avLst/>
          </a:prstGeom>
          <a:noFill/>
          <a:ln w="19050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374B06FD-8AA7-4883-9C4C-D108D83857F5}"/>
              </a:ext>
            </a:extLst>
          </p:cNvPr>
          <p:cNvSpPr/>
          <p:nvPr/>
        </p:nvSpPr>
        <p:spPr>
          <a:xfrm>
            <a:off x="11353800" y="1504060"/>
            <a:ext cx="666169" cy="8185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3" name="Gerade Verbindung mit Pfeil 22">
            <a:extLst>
              <a:ext uri="{FF2B5EF4-FFF2-40B4-BE49-F238E27FC236}">
                <a16:creationId xmlns:a16="http://schemas.microsoft.com/office/drawing/2014/main" id="{13870CF1-FA35-4F8A-8D6B-27BD542D99E2}"/>
              </a:ext>
            </a:extLst>
          </p:cNvPr>
          <p:cNvCxnSpPr>
            <a:cxnSpLocks/>
          </p:cNvCxnSpPr>
          <p:nvPr/>
        </p:nvCxnSpPr>
        <p:spPr>
          <a:xfrm flipH="1">
            <a:off x="11869704" y="4970766"/>
            <a:ext cx="93224" cy="4989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450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3B4ADC84-E69C-48C0-A0C8-E3B81A78DC55}"/>
              </a:ext>
            </a:extLst>
          </p:cNvPr>
          <p:cNvSpPr txBox="1"/>
          <p:nvPr/>
        </p:nvSpPr>
        <p:spPr>
          <a:xfrm>
            <a:off x="119473" y="148045"/>
            <a:ext cx="170932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latin typeface="+mj-lt"/>
              </a:rPr>
              <a:t>Anteil der COVID-19-Patient*innen an der Gesamtzahl betreibbarer </a:t>
            </a:r>
            <a:br>
              <a:rPr lang="de-DE" sz="2000" b="1" dirty="0">
                <a:latin typeface="+mj-lt"/>
              </a:rPr>
            </a:br>
            <a:r>
              <a:rPr lang="de-DE" sz="2000" b="1" dirty="0">
                <a:latin typeface="+mj-lt"/>
              </a:rPr>
              <a:t>ITS-Betten </a:t>
            </a:r>
            <a:br>
              <a:rPr lang="de-DE" sz="2000" b="1" dirty="0">
                <a:latin typeface="+mj-lt"/>
              </a:rPr>
            </a:br>
            <a:r>
              <a:rPr lang="de-DE" sz="1400" b="1" dirty="0">
                <a:solidFill>
                  <a:schemeClr val="bg1">
                    <a:lumMod val="65000"/>
                  </a:schemeClr>
                </a:solidFill>
                <a:latin typeface="+mj-lt"/>
              </a:rPr>
              <a:t>(* letzte 8 Wochen)</a:t>
            </a:r>
            <a:endParaRPr lang="de-DE" sz="2000" b="1" dirty="0">
              <a:solidFill>
                <a:schemeClr val="bg1">
                  <a:lumMod val="65000"/>
                </a:schemeClr>
              </a:solidFill>
              <a:latin typeface="+mj-lt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BC6B324-7386-4982-97A9-CBF160342B9A}"/>
              </a:ext>
            </a:extLst>
          </p:cNvPr>
          <p:cNvSpPr txBox="1"/>
          <p:nvPr/>
        </p:nvSpPr>
        <p:spPr>
          <a:xfrm>
            <a:off x="0" y="6518818"/>
            <a:ext cx="171044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189"/>
            <a:r>
              <a:rPr lang="de-DE" sz="1050" dirty="0">
                <a:solidFill>
                  <a:prstClr val="black"/>
                </a:solidFill>
                <a:latin typeface="Calibri"/>
              </a:rPr>
              <a:t>Datenstand:  01.02.2022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6BEC7B37-7AF6-4380-803F-2A0F49757E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469" y="50862"/>
            <a:ext cx="9580970" cy="6807138"/>
          </a:xfrm>
          <a:prstGeom prst="rect">
            <a:avLst/>
          </a:prstGeom>
        </p:spPr>
      </p:pic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CDFA1662-5BDB-4999-B315-327CEC94A366}"/>
              </a:ext>
            </a:extLst>
          </p:cNvPr>
          <p:cNvCxnSpPr/>
          <p:nvPr/>
        </p:nvCxnSpPr>
        <p:spPr>
          <a:xfrm>
            <a:off x="2494072" y="2159613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AA9EE8BC-AAA1-4D1A-8099-5F9E6041C875}"/>
              </a:ext>
            </a:extLst>
          </p:cNvPr>
          <p:cNvCxnSpPr/>
          <p:nvPr/>
        </p:nvCxnSpPr>
        <p:spPr>
          <a:xfrm>
            <a:off x="2500422" y="2701435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2F74A4D1-E367-4A07-8922-58E50DB7EEFB}"/>
              </a:ext>
            </a:extLst>
          </p:cNvPr>
          <p:cNvCxnSpPr/>
          <p:nvPr/>
        </p:nvCxnSpPr>
        <p:spPr>
          <a:xfrm>
            <a:off x="2508929" y="5679663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BBB99B30-B45A-43E8-9F22-BC419D03DAEF}"/>
              </a:ext>
            </a:extLst>
          </p:cNvPr>
          <p:cNvCxnSpPr/>
          <p:nvPr/>
        </p:nvCxnSpPr>
        <p:spPr>
          <a:xfrm>
            <a:off x="2500422" y="6213741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A63DC62E-BBA5-4F4B-935E-C76FAC1A4F62}"/>
              </a:ext>
            </a:extLst>
          </p:cNvPr>
          <p:cNvCxnSpPr>
            <a:cxnSpLocks/>
          </p:cNvCxnSpPr>
          <p:nvPr/>
        </p:nvCxnSpPr>
        <p:spPr>
          <a:xfrm>
            <a:off x="7440815" y="5673313"/>
            <a:ext cx="261796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21E29F48-54CB-4442-9B8B-9B8E2396DE5E}"/>
              </a:ext>
            </a:extLst>
          </p:cNvPr>
          <p:cNvCxnSpPr/>
          <p:nvPr/>
        </p:nvCxnSpPr>
        <p:spPr>
          <a:xfrm>
            <a:off x="7440815" y="2172313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1238F765-4C30-497C-A431-C7B014592D50}"/>
              </a:ext>
            </a:extLst>
          </p:cNvPr>
          <p:cNvCxnSpPr/>
          <p:nvPr/>
        </p:nvCxnSpPr>
        <p:spPr>
          <a:xfrm>
            <a:off x="7440815" y="2707785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AF8E386F-50D0-4F09-8916-2E3E200D047A}"/>
              </a:ext>
            </a:extLst>
          </p:cNvPr>
          <p:cNvCxnSpPr>
            <a:cxnSpLocks/>
          </p:cNvCxnSpPr>
          <p:nvPr/>
        </p:nvCxnSpPr>
        <p:spPr>
          <a:xfrm>
            <a:off x="7440815" y="6213741"/>
            <a:ext cx="2759826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403C67FD-9063-4D12-85CE-3C89A290FDEE}"/>
              </a:ext>
            </a:extLst>
          </p:cNvPr>
          <p:cNvCxnSpPr/>
          <p:nvPr/>
        </p:nvCxnSpPr>
        <p:spPr>
          <a:xfrm>
            <a:off x="2436193" y="1691812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68CE20D2-4DFC-47FB-84B8-F1B49E61000B}"/>
              </a:ext>
            </a:extLst>
          </p:cNvPr>
          <p:cNvCxnSpPr/>
          <p:nvPr/>
        </p:nvCxnSpPr>
        <p:spPr>
          <a:xfrm>
            <a:off x="7440815" y="1698162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5C7C7245-EEFB-4027-9124-E0E5B7504237}"/>
              </a:ext>
            </a:extLst>
          </p:cNvPr>
          <p:cNvCxnSpPr>
            <a:cxnSpLocks/>
          </p:cNvCxnSpPr>
          <p:nvPr/>
        </p:nvCxnSpPr>
        <p:spPr>
          <a:xfrm>
            <a:off x="7440815" y="5190021"/>
            <a:ext cx="261796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AE766B01-DA6B-4ED6-AB3E-A7B98B476FAA}"/>
              </a:ext>
            </a:extLst>
          </p:cNvPr>
          <p:cNvCxnSpPr/>
          <p:nvPr/>
        </p:nvCxnSpPr>
        <p:spPr>
          <a:xfrm>
            <a:off x="2508929" y="5183213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2901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feld 14">
            <a:extLst>
              <a:ext uri="{FF2B5EF4-FFF2-40B4-BE49-F238E27FC236}">
                <a16:creationId xmlns:a16="http://schemas.microsoft.com/office/drawing/2014/main" id="{16FC748F-2CF4-4BE3-90E7-23B873998F02}"/>
              </a:ext>
            </a:extLst>
          </p:cNvPr>
          <p:cNvSpPr txBox="1"/>
          <p:nvPr/>
        </p:nvSpPr>
        <p:spPr>
          <a:xfrm>
            <a:off x="78216" y="245017"/>
            <a:ext cx="40323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Behandlungsbelegung COVID-19 nach Schweregrad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BDAB5C1F-0255-48D6-AF98-58007963AB2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9"/>
          <a:stretch/>
        </p:blipFill>
        <p:spPr>
          <a:xfrm>
            <a:off x="54414" y="1050032"/>
            <a:ext cx="3947135" cy="3771749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2C1AAD35-66B9-4512-8D5A-E4CF535B36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069" y="5022487"/>
            <a:ext cx="2271244" cy="1570961"/>
          </a:xfrm>
          <a:prstGeom prst="rect">
            <a:avLst/>
          </a:prstGeom>
        </p:spPr>
      </p:pic>
      <p:sp>
        <p:nvSpPr>
          <p:cNvPr id="23" name="Textfeld 22">
            <a:extLst>
              <a:ext uri="{FF2B5EF4-FFF2-40B4-BE49-F238E27FC236}">
                <a16:creationId xmlns:a16="http://schemas.microsoft.com/office/drawing/2014/main" id="{F91BCEFA-82A1-4C30-B0FB-9804660CF2A2}"/>
              </a:ext>
            </a:extLst>
          </p:cNvPr>
          <p:cNvSpPr txBox="1"/>
          <p:nvPr/>
        </p:nvSpPr>
        <p:spPr>
          <a:xfrm>
            <a:off x="4677505" y="245017"/>
            <a:ext cx="28369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Invasive Beatmungskapazität </a:t>
            </a:r>
            <a:br>
              <a:rPr lang="de-DE" sz="1600" b="1" dirty="0"/>
            </a:br>
            <a:r>
              <a:rPr lang="de-DE" sz="1600" b="1" dirty="0"/>
              <a:t>(belegt + frei)</a:t>
            </a:r>
          </a:p>
        </p:txBody>
      </p:sp>
      <p:pic>
        <p:nvPicPr>
          <p:cNvPr id="24" name="Grafik 23">
            <a:extLst>
              <a:ext uri="{FF2B5EF4-FFF2-40B4-BE49-F238E27FC236}">
                <a16:creationId xmlns:a16="http://schemas.microsoft.com/office/drawing/2014/main" id="{30AB51CA-A813-48FA-9B57-39FC0BD8FA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7505" y="5252797"/>
            <a:ext cx="3305175" cy="895350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4427EEA5-263A-48DA-A93C-886335665A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72382" y="1157528"/>
            <a:ext cx="3847519" cy="3749145"/>
          </a:xfrm>
          <a:prstGeom prst="rect">
            <a:avLst/>
          </a:prstGeom>
        </p:spPr>
      </p:pic>
      <p:sp>
        <p:nvSpPr>
          <p:cNvPr id="25" name="Textfeld 24">
            <a:extLst>
              <a:ext uri="{FF2B5EF4-FFF2-40B4-BE49-F238E27FC236}">
                <a16:creationId xmlns:a16="http://schemas.microsoft.com/office/drawing/2014/main" id="{CFA5D4E8-45F3-448E-94C6-74BCEB614AA4}"/>
              </a:ext>
            </a:extLst>
          </p:cNvPr>
          <p:cNvSpPr txBox="1"/>
          <p:nvPr/>
        </p:nvSpPr>
        <p:spPr>
          <a:xfrm>
            <a:off x="8765066" y="245017"/>
            <a:ext cx="28369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ECMO-Kapazität </a:t>
            </a:r>
            <a:br>
              <a:rPr lang="de-DE" sz="1600" b="1" dirty="0"/>
            </a:br>
            <a:r>
              <a:rPr lang="de-DE" sz="1600" b="1" dirty="0"/>
              <a:t>(belegt + frei)</a:t>
            </a: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1E3D2492-E136-40AC-B7E4-2FCDF79BE4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90067" y="1134924"/>
            <a:ext cx="3847519" cy="3771749"/>
          </a:xfrm>
          <a:prstGeom prst="rect">
            <a:avLst/>
          </a:prstGeom>
        </p:spPr>
      </p:pic>
      <p:pic>
        <p:nvPicPr>
          <p:cNvPr id="20" name="Grafik 19">
            <a:extLst>
              <a:ext uri="{FF2B5EF4-FFF2-40B4-BE49-F238E27FC236}">
                <a16:creationId xmlns:a16="http://schemas.microsoft.com/office/drawing/2014/main" id="{D40FECFE-F0C4-4FFB-B05E-9D147C55BC2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75165" y="5248034"/>
            <a:ext cx="2809875" cy="904875"/>
          </a:xfrm>
          <a:prstGeom prst="rect">
            <a:avLst/>
          </a:prstGeom>
        </p:spPr>
      </p:pic>
      <p:cxnSp>
        <p:nvCxnSpPr>
          <p:cNvPr id="29" name="Gerade Verbindung mit Pfeil 28">
            <a:extLst>
              <a:ext uri="{FF2B5EF4-FFF2-40B4-BE49-F238E27FC236}">
                <a16:creationId xmlns:a16="http://schemas.microsoft.com/office/drawing/2014/main" id="{B5B3F5D4-50E0-4E12-95A3-DDF7FB2FE664}"/>
              </a:ext>
            </a:extLst>
          </p:cNvPr>
          <p:cNvCxnSpPr>
            <a:cxnSpLocks/>
          </p:cNvCxnSpPr>
          <p:nvPr/>
        </p:nvCxnSpPr>
        <p:spPr>
          <a:xfrm>
            <a:off x="3937394" y="2541864"/>
            <a:ext cx="1" cy="4902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8387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>
            <a:extLst>
              <a:ext uri="{FF2B5EF4-FFF2-40B4-BE49-F238E27FC236}">
                <a16:creationId xmlns:a16="http://schemas.microsoft.com/office/drawing/2014/main" id="{87F03C2E-F247-40E3-8C32-74DD6D0C08A3}"/>
              </a:ext>
            </a:extLst>
          </p:cNvPr>
          <p:cNvSpPr/>
          <p:nvPr/>
        </p:nvSpPr>
        <p:spPr>
          <a:xfrm>
            <a:off x="6804326" y="3535849"/>
            <a:ext cx="425708" cy="1306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6E5DBD5B-F586-4CFC-96F1-BC191D90A6EA}"/>
              </a:ext>
            </a:extLst>
          </p:cNvPr>
          <p:cNvSpPr txBox="1"/>
          <p:nvPr/>
        </p:nvSpPr>
        <p:spPr>
          <a:xfrm>
            <a:off x="84683" y="167380"/>
            <a:ext cx="18577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Altersgruppen Entwicklung  </a:t>
            </a:r>
            <a:r>
              <a:rPr lang="de-DE" sz="1600" dirty="0"/>
              <a:t>(absolut)</a:t>
            </a: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6191D896-5842-41DD-B7F6-58CC8D2E5276}"/>
              </a:ext>
            </a:extLst>
          </p:cNvPr>
          <p:cNvGrpSpPr/>
          <p:nvPr/>
        </p:nvGrpSpPr>
        <p:grpSpPr>
          <a:xfrm>
            <a:off x="84683" y="998377"/>
            <a:ext cx="1066800" cy="1827739"/>
            <a:chOff x="10971136" y="4392903"/>
            <a:chExt cx="1066800" cy="1827739"/>
          </a:xfrm>
        </p:grpSpPr>
        <p:pic>
          <p:nvPicPr>
            <p:cNvPr id="14" name="Grafik 13">
              <a:extLst>
                <a:ext uri="{FF2B5EF4-FFF2-40B4-BE49-F238E27FC236}">
                  <a16:creationId xmlns:a16="http://schemas.microsoft.com/office/drawing/2014/main" id="{974DD230-A680-4DA1-B2C4-29776E49A2B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971136" y="4392903"/>
              <a:ext cx="1066800" cy="1827739"/>
            </a:xfrm>
            <a:prstGeom prst="rect">
              <a:avLst/>
            </a:prstGeom>
          </p:spPr>
        </p:pic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5CDE2F54-1E58-4209-8F9D-8B369EF3DA1D}"/>
                </a:ext>
              </a:extLst>
            </p:cNvPr>
            <p:cNvSpPr/>
            <p:nvPr/>
          </p:nvSpPr>
          <p:spPr>
            <a:xfrm>
              <a:off x="11037860" y="5844111"/>
              <a:ext cx="746215" cy="37653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A347C85B-F549-4B37-864E-84E2FFC79693}"/>
              </a:ext>
            </a:extLst>
          </p:cNvPr>
          <p:cNvGrpSpPr/>
          <p:nvPr/>
        </p:nvGrpSpPr>
        <p:grpSpPr>
          <a:xfrm>
            <a:off x="1535185" y="29251"/>
            <a:ext cx="5312294" cy="3227586"/>
            <a:chOff x="3354910" y="3460240"/>
            <a:chExt cx="4524301" cy="2765398"/>
          </a:xfrm>
        </p:grpSpPr>
        <p:pic>
          <p:nvPicPr>
            <p:cNvPr id="5" name="Grafik 4">
              <a:extLst>
                <a:ext uri="{FF2B5EF4-FFF2-40B4-BE49-F238E27FC236}">
                  <a16:creationId xmlns:a16="http://schemas.microsoft.com/office/drawing/2014/main" id="{3BD18E34-70DE-445C-B52A-E82495D5B14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54910" y="3707133"/>
              <a:ext cx="4524301" cy="2518505"/>
            </a:xfrm>
            <a:prstGeom prst="rect">
              <a:avLst/>
            </a:prstGeom>
          </p:spPr>
        </p:pic>
        <p:sp>
          <p:nvSpPr>
            <p:cNvPr id="25" name="Rechteck 24">
              <a:extLst>
                <a:ext uri="{FF2B5EF4-FFF2-40B4-BE49-F238E27FC236}">
                  <a16:creationId xmlns:a16="http://schemas.microsoft.com/office/drawing/2014/main" id="{D2496697-2B49-460B-910E-C1C5C050A94D}"/>
                </a:ext>
              </a:extLst>
            </p:cNvPr>
            <p:cNvSpPr/>
            <p:nvPr/>
          </p:nvSpPr>
          <p:spPr>
            <a:xfrm>
              <a:off x="4994162" y="3460240"/>
              <a:ext cx="1492257" cy="16749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pic>
        <p:nvPicPr>
          <p:cNvPr id="27" name="Grafik 26">
            <a:extLst>
              <a:ext uri="{FF2B5EF4-FFF2-40B4-BE49-F238E27FC236}">
                <a16:creationId xmlns:a16="http://schemas.microsoft.com/office/drawing/2014/main" id="{2929E22E-D7CA-442D-8875-38C07103C12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6434" y="3831211"/>
            <a:ext cx="4799565" cy="2997538"/>
          </a:xfrm>
          <a:prstGeom prst="rect">
            <a:avLst/>
          </a:prstGeom>
        </p:spPr>
      </p:pic>
      <p:cxnSp>
        <p:nvCxnSpPr>
          <p:cNvPr id="30" name="Gerade Verbindung mit Pfeil 29">
            <a:extLst>
              <a:ext uri="{FF2B5EF4-FFF2-40B4-BE49-F238E27FC236}">
                <a16:creationId xmlns:a16="http://schemas.microsoft.com/office/drawing/2014/main" id="{8F8948CF-5E2A-437F-99B7-0A26D9055F37}"/>
              </a:ext>
            </a:extLst>
          </p:cNvPr>
          <p:cNvCxnSpPr>
            <a:cxnSpLocks/>
          </p:cNvCxnSpPr>
          <p:nvPr/>
        </p:nvCxnSpPr>
        <p:spPr>
          <a:xfrm flipV="1">
            <a:off x="6340290" y="5971190"/>
            <a:ext cx="910506" cy="4343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Grafik 28">
            <a:extLst>
              <a:ext uri="{FF2B5EF4-FFF2-40B4-BE49-F238E27FC236}">
                <a16:creationId xmlns:a16="http://schemas.microsoft.com/office/drawing/2014/main" id="{D0C91470-D9DF-4A8A-BED2-AE393D76FF1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49111" y="3831211"/>
            <a:ext cx="1255026" cy="1369119"/>
          </a:xfrm>
          <a:prstGeom prst="rect">
            <a:avLst/>
          </a:prstGeom>
        </p:spPr>
      </p:pic>
      <p:pic>
        <p:nvPicPr>
          <p:cNvPr id="33" name="Grafik 32">
            <a:extLst>
              <a:ext uri="{FF2B5EF4-FFF2-40B4-BE49-F238E27FC236}">
                <a16:creationId xmlns:a16="http://schemas.microsoft.com/office/drawing/2014/main" id="{8849CC19-2D6C-429D-95A6-76FCFF6044B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5308" y="4035810"/>
            <a:ext cx="4268472" cy="2717838"/>
          </a:xfrm>
          <a:prstGeom prst="rect">
            <a:avLst/>
          </a:prstGeom>
          <a:ln>
            <a:solidFill>
              <a:schemeClr val="tx2"/>
            </a:solidFill>
          </a:ln>
        </p:spPr>
      </p:pic>
      <p:sp>
        <p:nvSpPr>
          <p:cNvPr id="36" name="Textfeld 35">
            <a:extLst>
              <a:ext uri="{FF2B5EF4-FFF2-40B4-BE49-F238E27FC236}">
                <a16:creationId xmlns:a16="http://schemas.microsoft.com/office/drawing/2014/main" id="{1A320E27-2E2E-41D9-A986-9A8358EABCD0}"/>
              </a:ext>
            </a:extLst>
          </p:cNvPr>
          <p:cNvSpPr txBox="1"/>
          <p:nvPr/>
        </p:nvSpPr>
        <p:spPr>
          <a:xfrm>
            <a:off x="7304138" y="3666478"/>
            <a:ext cx="4799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Omikron ITS-Nachweise </a:t>
            </a:r>
            <a:r>
              <a:rPr lang="de-DE" sz="1100" i="1" dirty="0"/>
              <a:t>(Stand 01.02.22): </a:t>
            </a:r>
            <a:r>
              <a:rPr lang="de-DE" sz="1400" b="1" i="1" dirty="0">
                <a:solidFill>
                  <a:srgbClr val="00B050"/>
                </a:solidFill>
              </a:rPr>
              <a:t>204 </a:t>
            </a:r>
            <a:r>
              <a:rPr lang="de-DE" sz="1400" b="1" i="1" dirty="0">
                <a:solidFill>
                  <a:schemeClr val="accent4">
                    <a:lumMod val="75000"/>
                  </a:schemeClr>
                </a:solidFill>
              </a:rPr>
              <a:t>+ Unbekannte</a:t>
            </a:r>
            <a:endParaRPr lang="de-DE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8649BEC0-50E9-4BCF-8C03-45938634719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3896" y="496155"/>
            <a:ext cx="4692191" cy="253227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4DE3AA27-9868-4AD0-8EBC-22760808AA57}"/>
              </a:ext>
            </a:extLst>
          </p:cNvPr>
          <p:cNvCxnSpPr>
            <a:cxnSpLocks/>
          </p:cNvCxnSpPr>
          <p:nvPr/>
        </p:nvCxnSpPr>
        <p:spPr>
          <a:xfrm flipV="1">
            <a:off x="6759977" y="2796352"/>
            <a:ext cx="613919" cy="1269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feld 6">
            <a:extLst>
              <a:ext uri="{FF2B5EF4-FFF2-40B4-BE49-F238E27FC236}">
                <a16:creationId xmlns:a16="http://schemas.microsoft.com/office/drawing/2014/main" id="{543499B8-02FB-49FA-A140-60A31A9067F1}"/>
              </a:ext>
            </a:extLst>
          </p:cNvPr>
          <p:cNvSpPr txBox="1"/>
          <p:nvPr/>
        </p:nvSpPr>
        <p:spPr>
          <a:xfrm>
            <a:off x="7210570" y="146104"/>
            <a:ext cx="284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0-17 u. 18-29 Jährige (zoom):</a:t>
            </a:r>
            <a:endParaRPr lang="de-DE" dirty="0"/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CF0A1950-EFB8-4DBC-A465-D4045EDC4BCE}"/>
              </a:ext>
            </a:extLst>
          </p:cNvPr>
          <p:cNvSpPr/>
          <p:nvPr/>
        </p:nvSpPr>
        <p:spPr>
          <a:xfrm>
            <a:off x="4994659" y="4664280"/>
            <a:ext cx="1101340" cy="2164470"/>
          </a:xfrm>
          <a:prstGeom prst="rect">
            <a:avLst/>
          </a:prstGeom>
          <a:noFill/>
          <a:ln w="19050">
            <a:solidFill>
              <a:schemeClr val="bg1">
                <a:lumMod val="7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8FFFDBB9-8168-4D48-9DA9-3E02BA068C92}"/>
              </a:ext>
            </a:extLst>
          </p:cNvPr>
          <p:cNvSpPr txBox="1"/>
          <p:nvPr/>
        </p:nvSpPr>
        <p:spPr>
          <a:xfrm>
            <a:off x="65228" y="3601163"/>
            <a:ext cx="16629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ITS-Belegung COVID-19-Pat.</a:t>
            </a:r>
            <a:br>
              <a:rPr lang="de-DE" sz="1600" dirty="0"/>
            </a:br>
            <a:r>
              <a:rPr lang="de-DE" sz="1600" dirty="0"/>
              <a:t>mit </a:t>
            </a:r>
            <a:r>
              <a:rPr lang="de-DE" sz="1600" b="1" dirty="0"/>
              <a:t>Nachweis Virusvarianten</a:t>
            </a:r>
            <a:br>
              <a:rPr lang="de-DE" sz="1600" dirty="0"/>
            </a:br>
            <a:endParaRPr lang="de-DE" sz="1600" dirty="0"/>
          </a:p>
        </p:txBody>
      </p:sp>
      <p:cxnSp>
        <p:nvCxnSpPr>
          <p:cNvPr id="23" name="Gerade Verbindung mit Pfeil 22">
            <a:extLst>
              <a:ext uri="{FF2B5EF4-FFF2-40B4-BE49-F238E27FC236}">
                <a16:creationId xmlns:a16="http://schemas.microsoft.com/office/drawing/2014/main" id="{ED854D2B-C1D2-4BF3-8B80-4E15B977C07E}"/>
              </a:ext>
            </a:extLst>
          </p:cNvPr>
          <p:cNvCxnSpPr>
            <a:cxnSpLocks/>
          </p:cNvCxnSpPr>
          <p:nvPr/>
        </p:nvCxnSpPr>
        <p:spPr>
          <a:xfrm flipH="1">
            <a:off x="6767275" y="1689885"/>
            <a:ext cx="249905" cy="3356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mit Pfeil 30">
            <a:extLst>
              <a:ext uri="{FF2B5EF4-FFF2-40B4-BE49-F238E27FC236}">
                <a16:creationId xmlns:a16="http://schemas.microsoft.com/office/drawing/2014/main" id="{82AD5AA1-BEBC-4C8C-B2CF-12DF0A8402DF}"/>
              </a:ext>
            </a:extLst>
          </p:cNvPr>
          <p:cNvCxnSpPr>
            <a:cxnSpLocks/>
          </p:cNvCxnSpPr>
          <p:nvPr/>
        </p:nvCxnSpPr>
        <p:spPr>
          <a:xfrm flipH="1">
            <a:off x="6759719" y="2075314"/>
            <a:ext cx="249905" cy="3356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6641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B14323FE-0245-4C7B-83CD-E6C9908F9391}"/>
              </a:ext>
            </a:extLst>
          </p:cNvPr>
          <p:cNvSpPr txBox="1">
            <a:spLocks/>
          </p:cNvSpPr>
          <p:nvPr/>
        </p:nvSpPr>
        <p:spPr>
          <a:xfrm>
            <a:off x="59378" y="0"/>
            <a:ext cx="12085122" cy="5631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400" b="1" dirty="0">
                <a:solidFill>
                  <a:srgbClr val="0070C0"/>
                </a:solidFill>
              </a:rPr>
              <a:t> </a:t>
            </a:r>
            <a:r>
              <a:rPr lang="de-DE" sz="2400" b="1" dirty="0" err="1">
                <a:solidFill>
                  <a:srgbClr val="0070C0"/>
                </a:solidFill>
              </a:rPr>
              <a:t>SPoCK</a:t>
            </a:r>
            <a:r>
              <a:rPr lang="de-DE" sz="2400" b="1" dirty="0">
                <a:solidFill>
                  <a:srgbClr val="0070C0"/>
                </a:solidFill>
              </a:rPr>
              <a:t>: Prognosen intensivpflichtiger COVID-19-Patient*innen</a:t>
            </a:r>
            <a:endParaRPr lang="de-DE" sz="2400" dirty="0">
              <a:solidFill>
                <a:srgbClr val="0070C0"/>
              </a:solidFill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6D316A3-AAC9-4090-A57A-7FD12D8B0A41}"/>
              </a:ext>
            </a:extLst>
          </p:cNvPr>
          <p:cNvSpPr txBox="1"/>
          <p:nvPr/>
        </p:nvSpPr>
        <p:spPr>
          <a:xfrm>
            <a:off x="181886" y="1893169"/>
            <a:ext cx="5334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Länder (nach Kleeblättern) mit Kapazitäts-Prognosen: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293051AC-CDBB-4F45-A416-A1763C928651}"/>
              </a:ext>
            </a:extLst>
          </p:cNvPr>
          <p:cNvSpPr/>
          <p:nvPr/>
        </p:nvSpPr>
        <p:spPr>
          <a:xfrm>
            <a:off x="5710844" y="1387921"/>
            <a:ext cx="1678706" cy="1346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BB67F89-C932-455D-A624-9369B62AD9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93" y="701445"/>
            <a:ext cx="7456087" cy="781298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632F46F8-91F6-44BC-9FD1-30BA5CABA547}"/>
              </a:ext>
            </a:extLst>
          </p:cNvPr>
          <p:cNvSpPr txBox="1"/>
          <p:nvPr/>
        </p:nvSpPr>
        <p:spPr>
          <a:xfrm>
            <a:off x="8085923" y="135650"/>
            <a:ext cx="13727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Deutschland</a:t>
            </a:r>
          </a:p>
        </p:txBody>
      </p:sp>
      <p:pic>
        <p:nvPicPr>
          <p:cNvPr id="27" name="Grafik 26">
            <a:extLst>
              <a:ext uri="{FF2B5EF4-FFF2-40B4-BE49-F238E27FC236}">
                <a16:creationId xmlns:a16="http://schemas.microsoft.com/office/drawing/2014/main" id="{B5BB7390-FD8F-488E-96F7-13B9597D65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69350" y="3017299"/>
            <a:ext cx="2956717" cy="379460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72D84F85-3FF1-40EF-9A5C-17EA3996C8E2}"/>
              </a:ext>
            </a:extLst>
          </p:cNvPr>
          <p:cNvSpPr txBox="1"/>
          <p:nvPr/>
        </p:nvSpPr>
        <p:spPr>
          <a:xfrm>
            <a:off x="10815043" y="5114586"/>
            <a:ext cx="1626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Kleeblatt Zuordnungen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76C3AAA-C578-41FA-8266-F4AEC06CD4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5201" y="474204"/>
            <a:ext cx="4084913" cy="2454129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16EFD64A-EEEE-4678-A624-A0550508B0D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82" y="2255406"/>
            <a:ext cx="7456709" cy="4510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5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236</Words>
  <Application>Microsoft Office PowerPoint</Application>
  <PresentationFormat>Breitbild</PresentationFormat>
  <Paragraphs>32</Paragraphs>
  <Slides>5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DIVI-Intensivregister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Infektionssituation in Schulen</dc:title>
  <dc:creator>Lehfeld, Ann-Sophie</dc:creator>
  <cp:lastModifiedBy>Fischer, Martina</cp:lastModifiedBy>
  <cp:revision>515</cp:revision>
  <dcterms:created xsi:type="dcterms:W3CDTF">2021-01-13T08:46:29Z</dcterms:created>
  <dcterms:modified xsi:type="dcterms:W3CDTF">2022-02-02T10:56:56Z</dcterms:modified>
</cp:coreProperties>
</file>