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1" r:id="rId3"/>
    <p:sldId id="259" r:id="rId4"/>
    <p:sldId id="262" r:id="rId5"/>
    <p:sldId id="263" r:id="rId6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ieversc" initials="CSI" lastIdx="1" clrIdx="0">
    <p:extLst>
      <p:ext uri="{19B8F6BF-5375-455C-9EA6-DF929625EA0E}">
        <p15:presenceInfo xmlns:p15="http://schemas.microsoft.com/office/powerpoint/2012/main" userId="sieversc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commentAuthors" Target="commentAuthor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8AA48F3-C37E-4269-A012-A34DD08A44E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48B1316-5043-4825-B88F-E185B16A2F6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D4C1F84-2C00-4AC0-B0C0-98653AC4FF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DFE6C40E-966A-494B-8653-E29EAFDB4B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D0071185-2F65-4ED0-B3D3-2B39BECB8A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82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3C9A72B-0910-4E08-9C8B-4ECF679820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D6B0A4E-2F2B-40DA-AF91-936B31370F5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BA413EC-B582-41FF-8175-5AE15B49F4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CB0E7A3-EE0F-40CC-8102-EFDF040556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C2348EBC-6367-4D93-A17E-161B8C8ADE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239781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B5F40909-17B3-4D92-B5FC-2D5185F6FC9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9138789-0AAC-472E-B3E5-185F645117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9642F0C-5961-4575-982E-28C2AB11F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66C3A8B-7941-4BC6-8157-AF213521A4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FBAE75E-13A8-42A5-B1CC-D388DE38D5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05427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2AAB17-8C5E-4E16-9662-4C266D32A84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F7DA9E2-1836-4AE2-8123-9BBB2517849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F3397DF-FD99-4ED9-9D1D-0659F416564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C954AE-7834-4904-9117-6D382162CD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A7E8DB5-4104-4A1D-9665-5B0003F68F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59048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AB8AF95-7EB6-40C3-88FC-21B377C135D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979C7A33-9363-48BC-B36B-FB2BDAAC620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A97696EF-29E5-44B7-82E1-3041044DB1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0A0F7F2A-8507-4250-A8E5-04F3F699E1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6A83E6E-2C3C-4B60-B7C9-D5B9756ECD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564394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D375F8C-6658-44F5-A580-DF003D1617F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303AE77E-0647-4CF6-955E-188DCA90642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C5D27280-3631-47CD-B008-89303540AB8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6DAD44E4-FC65-4CC0-9E85-0B73743720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876895A0-FE98-4A64-BB15-13BB2799DD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9806E933-2D06-4320-BD5A-F934CDCA5AE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1201466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809AA10-6134-4F98-9E64-071A99B078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B4B3AD63-C3C0-4C5C-9008-96C9DCC03A5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4668C989-3FC7-4FD7-8679-8CD637862F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DA5BE6C7-516B-43BC-86DE-94EDDD4E6C0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D7E6714-118D-475A-A3CD-CE1C5D9CDA6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0F2882C9-E0DB-46E2-BB0A-0B65ED33E8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0A240DC-122E-4D59-AE04-B506D65093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806D5B37-BCD3-43FD-AC8D-33B7D1B08C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543263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ABF2C83-2355-4806-96B9-91D64F7C30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AD310B0D-83D1-4AB6-991C-7159B4D417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989C784D-71C9-4180-97EA-9FAC37BDCE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F1AF83DC-4C66-42AC-A37C-9FC15A4DE6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3640202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0008525E-2EED-434A-ACA4-50760FDAF2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4C445798-349C-4B50-B667-9CD50C93805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6B66E97B-4DED-4277-A7A5-189E105855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6471970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862AE2C-B765-4696-BA9C-CF90CB63514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A1C11A1B-9DC0-4D0C-A61E-BB42B4B265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21724770-1AD1-48D2-B65B-7A5F2BCB76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316A81E6-E4E9-4E68-99A6-FC0121CEA9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DAAB3AD-DA0E-4C10-8CFA-3F6882B84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73902018-C9AC-4FCC-8BFA-30F43E239C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355654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0D59300-70BD-4FE6-A02B-C7603123F8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3E80F367-A546-46DB-B8B0-B66ACBF7214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0B3BF1E4-400F-444E-B6D5-31D968CE4D6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0BD50AE2-583E-4769-ACBE-9F9CBD3AE9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34C146D3-62EB-4009-B973-A8605B2ABA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183FFFCC-2376-4BA6-B25E-D0EE22F947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8336483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096BECD8-67DD-4D69-88CD-C6C8F610EA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31BC0CC2-0E98-43D1-8135-609988A411D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C2B29F7-5F8C-4BB1-A825-0AB3B1B1D04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18D5D54-2B93-4FB8-B7E0-0C7EB140D273}" type="datetimeFigureOut">
              <a:rPr lang="de-DE" smtClean="0"/>
              <a:t>02.02.2022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3CE05EFC-E8CC-4C1E-B39F-5794676D85A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5D0E8CF-ABC9-481D-A87B-A59305C0218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AF7FD9-8D18-40D9-84C5-BE2F54FB4708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9450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tif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5531E25-6009-4301-98AE-933AC753625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de-DE" dirty="0"/>
              <a:t>Vergleich der Krankheitsschwere Omikron-Delta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6FC83187-198E-4206-9402-D4BF82E71E62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e-DE" dirty="0"/>
              <a:t>Alexander Ullrich, Benedikt Zacher, Claudia Sievers, Matthias an der Heiden, Stefan Kröger</a:t>
            </a:r>
          </a:p>
        </p:txBody>
      </p:sp>
    </p:spTree>
    <p:extLst>
      <p:ext uri="{BB962C8B-B14F-4D97-AF65-F5344CB8AC3E}">
        <p14:creationId xmlns:p14="http://schemas.microsoft.com/office/powerpoint/2010/main" val="207326943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EFFE0CCA-051B-403F-BE5A-3660CBDFAD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Verwendete Daten und Analysen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1B70A7AF-2409-4E42-BBD2-5D56C969DAB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0254"/>
            <a:ext cx="10313020" cy="4732476"/>
          </a:xfrm>
        </p:spPr>
        <p:txBody>
          <a:bodyPr>
            <a:normAutofit/>
          </a:bodyPr>
          <a:lstStyle/>
          <a:p>
            <a:r>
              <a:rPr lang="de-DE" dirty="0"/>
              <a:t>Fälle mit Meldedatum zwischen 01.11.21, MW 44 und 17.01.22, MW 02 aus dem repräsentativen Laborsample (Stichprobe) der IMS-Genomsequenzen (Datenstand 01.02.2022)</a:t>
            </a:r>
          </a:p>
          <a:p>
            <a:r>
              <a:rPr lang="de-DE" dirty="0"/>
              <a:t>33,577 Delta und 6,025 Omikron Fälle</a:t>
            </a:r>
          </a:p>
          <a:p>
            <a:endParaRPr lang="de-DE" dirty="0"/>
          </a:p>
          <a:p>
            <a:r>
              <a:rPr lang="de-DE" dirty="0"/>
              <a:t>Berechnung des Anteils von Hospitalisierungen adjustiert nach Impfstatus und Alter</a:t>
            </a:r>
          </a:p>
          <a:p>
            <a:pPr lvl="1"/>
            <a:r>
              <a:rPr lang="de-DE" dirty="0"/>
              <a:t>Angaben vollständig bei 37% der Fälle</a:t>
            </a:r>
          </a:p>
          <a:p>
            <a:endParaRPr lang="de-DE" dirty="0"/>
          </a:p>
        </p:txBody>
      </p:sp>
      <p:sp>
        <p:nvSpPr>
          <p:cNvPr id="5" name="Textfeld 4">
            <a:extLst>
              <a:ext uri="{FF2B5EF4-FFF2-40B4-BE49-F238E27FC236}">
                <a16:creationId xmlns:a16="http://schemas.microsoft.com/office/drawing/2014/main" id="{28D933C4-C2EC-427E-8EC9-6F4FBFD3CEF2}"/>
              </a:ext>
            </a:extLst>
          </p:cNvPr>
          <p:cNvSpPr txBox="1"/>
          <p:nvPr/>
        </p:nvSpPr>
        <p:spPr>
          <a:xfrm>
            <a:off x="7370955" y="4482769"/>
            <a:ext cx="4683512" cy="2262158"/>
          </a:xfrm>
          <a:prstGeom prst="rect">
            <a:avLst/>
          </a:prstGeom>
          <a:noFill/>
          <a:ln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>
              <a:spcAft>
                <a:spcPts val="600"/>
              </a:spcAft>
            </a:pPr>
            <a:r>
              <a:rPr lang="de-DE" dirty="0"/>
              <a:t>Limitationen:</a:t>
            </a:r>
          </a:p>
          <a:p>
            <a:pPr>
              <a:spcAft>
                <a:spcPts val="600"/>
              </a:spcAft>
            </a:pPr>
            <a:r>
              <a:rPr lang="de-DE" dirty="0"/>
              <a:t>Vollständigkeit abhängig von Auftreten neuer VOC und Gesamtinzidenz</a:t>
            </a:r>
          </a:p>
          <a:p>
            <a:pPr>
              <a:spcAft>
                <a:spcPts val="600"/>
              </a:spcAft>
            </a:pPr>
            <a:r>
              <a:rPr lang="de-DE" dirty="0" err="1"/>
              <a:t>Peakzeiten</a:t>
            </a:r>
            <a:r>
              <a:rPr lang="de-DE" dirty="0"/>
              <a:t> für VOC in Phasen unterschiedlicher Immunisierung oder </a:t>
            </a:r>
            <a:r>
              <a:rPr lang="de-DE" dirty="0" err="1"/>
              <a:t>Seroprävalenz</a:t>
            </a:r>
            <a:endParaRPr lang="de-DE" dirty="0"/>
          </a:p>
          <a:p>
            <a:pPr>
              <a:spcAft>
                <a:spcPts val="600"/>
              </a:spcAft>
            </a:pPr>
            <a:r>
              <a:rPr lang="de-DE" dirty="0"/>
              <a:t>Stichproben aus der IMS nur kleiner Teil der Gesamtfälle</a:t>
            </a:r>
          </a:p>
        </p:txBody>
      </p:sp>
    </p:spTree>
    <p:extLst>
      <p:ext uri="{BB962C8B-B14F-4D97-AF65-F5344CB8AC3E}">
        <p14:creationId xmlns:p14="http://schemas.microsoft.com/office/powerpoint/2010/main" val="41257264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8AF8C0B-A906-4BAD-8782-E0D183739F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Hospitalisierung</a:t>
            </a:r>
            <a:br>
              <a:rPr lang="de-DE" dirty="0"/>
            </a:br>
            <a:r>
              <a:rPr lang="de-DE" dirty="0"/>
              <a:t>+ </a:t>
            </a:r>
            <a:r>
              <a:rPr lang="de-DE" dirty="0" err="1"/>
              <a:t>adj</a:t>
            </a:r>
            <a:r>
              <a:rPr lang="de-DE" dirty="0"/>
              <a:t> OR</a:t>
            </a:r>
          </a:p>
        </p:txBody>
      </p:sp>
      <p:pic>
        <p:nvPicPr>
          <p:cNvPr id="6" name="Inhaltsplatzhalter 5">
            <a:extLst>
              <a:ext uri="{FF2B5EF4-FFF2-40B4-BE49-F238E27FC236}">
                <a16:creationId xmlns:a16="http://schemas.microsoft.com/office/drawing/2014/main" id="{19FC108B-BA7E-41EB-8FD5-3947C1128C3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387854" y="290833"/>
            <a:ext cx="6060015" cy="6492875"/>
          </a:xfrm>
        </p:spPr>
      </p:pic>
      <p:graphicFrame>
        <p:nvGraphicFramePr>
          <p:cNvPr id="4" name="Tabelle 3">
            <a:extLst>
              <a:ext uri="{FF2B5EF4-FFF2-40B4-BE49-F238E27FC236}">
                <a16:creationId xmlns:a16="http://schemas.microsoft.com/office/drawing/2014/main" id="{18AB84AC-AB0B-4353-A55D-E263298E154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1669393"/>
              </p:ext>
            </p:extLst>
          </p:nvPr>
        </p:nvGraphicFramePr>
        <p:xfrm>
          <a:off x="147782" y="3688715"/>
          <a:ext cx="4584584" cy="280416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661516">
                  <a:extLst>
                    <a:ext uri="{9D8B030D-6E8A-4147-A177-3AD203B41FA5}">
                      <a16:colId xmlns:a16="http://schemas.microsoft.com/office/drawing/2014/main" val="1013144894"/>
                    </a:ext>
                  </a:extLst>
                </a:gridCol>
                <a:gridCol w="1264709">
                  <a:extLst>
                    <a:ext uri="{9D8B030D-6E8A-4147-A177-3AD203B41FA5}">
                      <a16:colId xmlns:a16="http://schemas.microsoft.com/office/drawing/2014/main" val="1399144057"/>
                    </a:ext>
                  </a:extLst>
                </a:gridCol>
                <a:gridCol w="1319752">
                  <a:extLst>
                    <a:ext uri="{9D8B030D-6E8A-4147-A177-3AD203B41FA5}">
                      <a16:colId xmlns:a16="http://schemas.microsoft.com/office/drawing/2014/main" val="2598181583"/>
                    </a:ext>
                  </a:extLst>
                </a:gridCol>
                <a:gridCol w="1338607">
                  <a:extLst>
                    <a:ext uri="{9D8B030D-6E8A-4147-A177-3AD203B41FA5}">
                      <a16:colId xmlns:a16="http://schemas.microsoft.com/office/drawing/2014/main" val="37814210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de-D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de-DE" sz="1400" dirty="0" err="1"/>
                        <a:t>Auffrisch</a:t>
                      </a:r>
                      <a:r>
                        <a:rPr lang="de-DE" sz="1400" dirty="0"/>
                        <a:t>-impfung</a:t>
                      </a:r>
                      <a:endParaRPr lang="de-DE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kern="1200" dirty="0"/>
                        <a:t>Grund-immunisiert</a:t>
                      </a:r>
                      <a:endParaRPr lang="de-D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400" kern="1200" dirty="0"/>
                        <a:t>Ungeimpft</a:t>
                      </a:r>
                      <a:endParaRPr lang="de-DE" sz="1400" b="1" kern="1200" dirty="0">
                        <a:solidFill>
                          <a:schemeClr val="lt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44597149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0 – 4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0,39 (0,02-2,00)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903420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5-14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endParaRPr lang="de-DE" sz="20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1,16 (0,18-4,06)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37015417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15 – 34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0,21 (0,01-5,45)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0,64 (0,18-1,78)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1,03 (0,31-2,58)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23841164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35 – 59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0,16 (0,01-1,26)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0,46 (0,16-1,04)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0,17 (0,03-0,55)*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564909578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60 – 79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0,17 (0,04-0,53)**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0,4 (0,14-0,9)*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>
                          <a:effectLst/>
                        </a:rPr>
                        <a:t>0,19 (0,01-0,94)</a:t>
                      </a:r>
                      <a:endParaRPr lang="de-DE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13232468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80+ </a:t>
                      </a:r>
                    </a:p>
                    <a:p>
                      <a:pPr marL="72000" algn="l" fontAlgn="b"/>
                      <a:r>
                        <a:rPr lang="de-DE" sz="1200" u="none" strike="noStrike" dirty="0">
                          <a:effectLst/>
                        </a:rPr>
                        <a:t>-Jährige</a:t>
                      </a:r>
                      <a:endParaRPr lang="de-DE" sz="12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0,06 (0-0,41)***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0,45 (0,07-1,79)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de-DE" sz="1200" u="none" strike="noStrike" dirty="0">
                          <a:effectLst/>
                        </a:rPr>
                        <a:t>0,68 (0,09-4,2)</a:t>
                      </a:r>
                      <a:endParaRPr lang="de-DE" sz="12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7620" marR="7620" marT="7620" marB="0" anchor="ctr"/>
                </a:tc>
                <a:extLst>
                  <a:ext uri="{0D108BD9-81ED-4DB2-BD59-A6C34878D82A}">
                    <a16:rowId xmlns:a16="http://schemas.microsoft.com/office/drawing/2014/main" val="133918025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094634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0303D-4C83-4C7E-93FA-AC6667B98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3495261" cy="4087605"/>
          </a:xfrm>
        </p:spPr>
        <p:txBody>
          <a:bodyPr>
            <a:normAutofit fontScale="90000"/>
          </a:bodyPr>
          <a:lstStyle/>
          <a:p>
            <a:r>
              <a:rPr lang="de-DE" dirty="0"/>
              <a:t>Vergleich </a:t>
            </a:r>
            <a:r>
              <a:rPr lang="de-DE" dirty="0" err="1"/>
              <a:t>adjusted</a:t>
            </a:r>
            <a:r>
              <a:rPr lang="de-DE" dirty="0"/>
              <a:t> OR  IMS Stichprobe vs. </a:t>
            </a:r>
            <a:br>
              <a:rPr lang="de-DE" dirty="0"/>
            </a:br>
            <a:r>
              <a:rPr lang="de-DE" dirty="0"/>
              <a:t>alle IfSG-VOC-Daten im Zeitraum</a:t>
            </a:r>
            <a:br>
              <a:rPr lang="de-DE" dirty="0"/>
            </a:br>
            <a:r>
              <a:rPr lang="de-DE" sz="2200" dirty="0">
                <a:solidFill>
                  <a:srgbClr val="FF0000"/>
                </a:solidFill>
              </a:rPr>
              <a:t>	</a:t>
            </a:r>
            <a:endParaRPr lang="de-DE" dirty="0"/>
          </a:p>
        </p:txBody>
      </p:sp>
      <p:pic>
        <p:nvPicPr>
          <p:cNvPr id="7" name="Grafik 6">
            <a:extLst>
              <a:ext uri="{FF2B5EF4-FFF2-40B4-BE49-F238E27FC236}">
                <a16:creationId xmlns:a16="http://schemas.microsoft.com/office/drawing/2014/main" id="{BEF7BCB6-0332-4A1C-9DBC-07FBC5D3798C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082212" y="0"/>
            <a:ext cx="64008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09008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8B0303D-4C83-4C7E-93FA-AC6667B9867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8460" y="285614"/>
            <a:ext cx="3839817" cy="3252718"/>
          </a:xfrm>
        </p:spPr>
        <p:txBody>
          <a:bodyPr>
            <a:normAutofit fontScale="90000"/>
          </a:bodyPr>
          <a:lstStyle/>
          <a:p>
            <a:r>
              <a:rPr lang="de-DE" dirty="0"/>
              <a:t>ITS bei hospitalisierten Fällen in IfSG-VOC-Daten (MW 44- MW02)</a:t>
            </a:r>
          </a:p>
        </p:txBody>
      </p:sp>
      <p:pic>
        <p:nvPicPr>
          <p:cNvPr id="6" name="Grafik 5">
            <a:extLst>
              <a:ext uri="{FF2B5EF4-FFF2-40B4-BE49-F238E27FC236}">
                <a16:creationId xmlns:a16="http://schemas.microsoft.com/office/drawing/2014/main" id="{8ABE127F-872C-4140-93B6-9EE0FF29453A}"/>
              </a:ext>
            </a:extLst>
          </p:cNvPr>
          <p:cNvPicPr>
            <a:picLocks noChangeAspect="1"/>
          </p:cNvPicPr>
          <p:nvPr/>
        </p:nvPicPr>
        <p:blipFill>
          <a:blip r:embed="rId2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4884024" y="551985"/>
            <a:ext cx="5754029" cy="575402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0127748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217</Words>
  <Application>Microsoft Office PowerPoint</Application>
  <PresentationFormat>Breitbild</PresentationFormat>
  <Paragraphs>44</Paragraphs>
  <Slides>5</Slides>
  <Notes>0</Notes>
  <HiddenSlides>1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Office</vt:lpstr>
      <vt:lpstr>Vergleich der Krankheitsschwere Omikron-Delta</vt:lpstr>
      <vt:lpstr>Verwendete Daten und Analysen</vt:lpstr>
      <vt:lpstr>Hospitalisierung + adj OR</vt:lpstr>
      <vt:lpstr>Vergleich adjusted OR  IMS Stichprobe vs.  alle IfSG-VOC-Daten im Zeitraum  </vt:lpstr>
      <vt:lpstr>ITS bei hospitalisierten Fällen in IfSG-VOC-Daten (MW 44- MW02)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sieversc</dc:creator>
  <cp:lastModifiedBy>Zacher, Benedikt</cp:lastModifiedBy>
  <cp:revision>24</cp:revision>
  <dcterms:created xsi:type="dcterms:W3CDTF">2022-01-31T10:15:21Z</dcterms:created>
  <dcterms:modified xsi:type="dcterms:W3CDTF">2022-02-02T09:48:40Z</dcterms:modified>
</cp:coreProperties>
</file>