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807" r:id="rId4"/>
    <p:sldId id="808" r:id="rId5"/>
    <p:sldId id="809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0202.2021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70449"/>
              </p:ext>
            </p:extLst>
          </p:nvPr>
        </p:nvGraphicFramePr>
        <p:xfrm>
          <a:off x="171039" y="896872"/>
          <a:ext cx="5032485" cy="230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165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C79FEF98-AB3C-45B4-9818-42C52BC9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367" y="2151993"/>
            <a:ext cx="3654594" cy="26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63B46D9-0A4F-479E-B63B-854144AB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80378"/>
              </p:ext>
            </p:extLst>
          </p:nvPr>
        </p:nvGraphicFramePr>
        <p:xfrm>
          <a:off x="466227" y="858519"/>
          <a:ext cx="4105773" cy="228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182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869631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  <a:gridCol w="747706">
                  <a:extLst>
                    <a:ext uri="{9D8B030D-6E8A-4147-A177-3AD203B41FA5}">
                      <a16:colId xmlns:a16="http://schemas.microsoft.com/office/drawing/2014/main" val="986281576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B.1.1.529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22354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62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425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6708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9,7%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21,9%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52,7%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67,1%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82,8%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89,2%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ADA77EB7-4D6E-4F74-86B1-53E77EE7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46767"/>
            <a:ext cx="5253665" cy="20390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3765167-55E9-49E7-BE73-7515595CD77A}"/>
              </a:ext>
            </a:extLst>
          </p:cNvPr>
          <p:cNvSpPr txBox="1"/>
          <p:nvPr/>
        </p:nvSpPr>
        <p:spPr>
          <a:xfrm>
            <a:off x="6089983" y="628904"/>
            <a:ext cx="277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IfSG-Daten – Omikron Fälle </a:t>
            </a:r>
            <a:br>
              <a:rPr lang="de-DE" dirty="0"/>
            </a:br>
            <a:r>
              <a:rPr lang="de-DE" dirty="0"/>
              <a:t>(Verdacht oder Nachweis)</a:t>
            </a:r>
          </a:p>
        </p:txBody>
      </p:sp>
      <p:pic>
        <p:nvPicPr>
          <p:cNvPr id="7" name="Picture 2" descr="Abbildung 1: Anzahl der übermittelten Fälle pro Meldewoche. Der graue Bereich markiert den Zeitraum mit besonders großer Unsicherheit. Für diesen Bereich wird mit einer hohen Anzahl an Neu- und Nachmeldungen gerechnet.">
            <a:extLst>
              <a:ext uri="{FF2B5EF4-FFF2-40B4-BE49-F238E27FC236}">
                <a16:creationId xmlns:a16="http://schemas.microsoft.com/office/drawing/2014/main" id="{E43B66EF-B814-4FB4-9FD7-C9406E5D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45" y="1201253"/>
            <a:ext cx="3080620" cy="30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9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4E0D3A-A72E-4EA7-9747-48711B62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C3677F-92A6-433D-887A-EFC97E94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28A75D-CFD1-47AA-B948-17EAFB18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IfSG-Daten zu Omikron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4A28E7A-07CE-42A1-B9F2-9D643F7C685C}"/>
              </a:ext>
            </a:extLst>
          </p:cNvPr>
          <p:cNvGrpSpPr/>
          <p:nvPr/>
        </p:nvGrpSpPr>
        <p:grpSpPr>
          <a:xfrm>
            <a:off x="4736738" y="995549"/>
            <a:ext cx="3955126" cy="3744465"/>
            <a:chOff x="5676900" y="1203854"/>
            <a:chExt cx="3662157" cy="34671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46A9AA6-CCC3-4F26-A963-C3483959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1203854"/>
              <a:ext cx="3467100" cy="346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2487107-DBA2-482C-8A8F-0A62C617028C}"/>
                </a:ext>
              </a:extLst>
            </p:cNvPr>
            <p:cNvSpPr txBox="1"/>
            <p:nvPr/>
          </p:nvSpPr>
          <p:spPr>
            <a:xfrm>
              <a:off x="6104470" y="3955686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3,6 %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26A1A71-AFAE-480E-917B-B2E8CDD3F4FE}"/>
                </a:ext>
              </a:extLst>
            </p:cNvPr>
            <p:cNvSpPr txBox="1"/>
            <p:nvPr/>
          </p:nvSpPr>
          <p:spPr>
            <a:xfrm>
              <a:off x="6498169" y="3955686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16,7 %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5D0B33D-C5CF-43FE-86AD-A4EB068A3F25}"/>
                </a:ext>
              </a:extLst>
            </p:cNvPr>
            <p:cNvSpPr txBox="1"/>
            <p:nvPr/>
          </p:nvSpPr>
          <p:spPr>
            <a:xfrm>
              <a:off x="6969980" y="3955686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38 %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D17D45B-C69C-4222-B11E-74B55863152C}"/>
                </a:ext>
              </a:extLst>
            </p:cNvPr>
            <p:cNvSpPr txBox="1"/>
            <p:nvPr/>
          </p:nvSpPr>
          <p:spPr>
            <a:xfrm>
              <a:off x="7330022" y="3955686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33,6 %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B514913-FF52-4336-8D0F-C1A571598FBD}"/>
                </a:ext>
              </a:extLst>
            </p:cNvPr>
            <p:cNvSpPr txBox="1"/>
            <p:nvPr/>
          </p:nvSpPr>
          <p:spPr>
            <a:xfrm>
              <a:off x="7821620" y="3955686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6,5%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F2C49B4-CF81-4972-AB33-DA74729FB07A}"/>
                </a:ext>
              </a:extLst>
            </p:cNvPr>
            <p:cNvSpPr txBox="1"/>
            <p:nvPr/>
          </p:nvSpPr>
          <p:spPr>
            <a:xfrm>
              <a:off x="8232464" y="3955686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1,5 %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098ACAA-BBA9-4166-8D0D-9F859CEE8B5F}"/>
                </a:ext>
              </a:extLst>
            </p:cNvPr>
            <p:cNvSpPr txBox="1"/>
            <p:nvPr/>
          </p:nvSpPr>
          <p:spPr>
            <a:xfrm>
              <a:off x="8649027" y="3959533"/>
              <a:ext cx="6900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0,1 %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AB4E7B-66E3-40AA-81F5-D4A036A4F6D2}"/>
              </a:ext>
            </a:extLst>
          </p:cNvPr>
          <p:cNvGrpSpPr/>
          <p:nvPr/>
        </p:nvGrpSpPr>
        <p:grpSpPr>
          <a:xfrm>
            <a:off x="457200" y="1206959"/>
            <a:ext cx="3200400" cy="3560303"/>
            <a:chOff x="208353" y="2037684"/>
            <a:chExt cx="2764982" cy="272958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D678988-DF59-41CA-97A8-BAD48893D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53" y="2037684"/>
              <a:ext cx="2729580" cy="272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65870D5-B442-40EC-9667-E6FBD277D85A}"/>
                </a:ext>
              </a:extLst>
            </p:cNvPr>
            <p:cNvSpPr txBox="1"/>
            <p:nvPr/>
          </p:nvSpPr>
          <p:spPr>
            <a:xfrm>
              <a:off x="664152" y="2317834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32,1%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5B9E831-E4A7-40CC-A778-F01C71CA5488}"/>
                </a:ext>
              </a:extLst>
            </p:cNvPr>
            <p:cNvSpPr txBox="1"/>
            <p:nvPr/>
          </p:nvSpPr>
          <p:spPr>
            <a:xfrm>
              <a:off x="1140673" y="3655364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12,1 %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5DBED9C-327A-4019-96C0-6876F9100E51}"/>
                </a:ext>
              </a:extLst>
            </p:cNvPr>
            <p:cNvSpPr txBox="1"/>
            <p:nvPr/>
          </p:nvSpPr>
          <p:spPr>
            <a:xfrm>
              <a:off x="1735217" y="2440945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33,3 %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2440295-7326-4A32-A77E-5E91E94B010D}"/>
                </a:ext>
              </a:extLst>
            </p:cNvPr>
            <p:cNvSpPr txBox="1"/>
            <p:nvPr/>
          </p:nvSpPr>
          <p:spPr>
            <a:xfrm>
              <a:off x="2283305" y="2975011"/>
              <a:ext cx="690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22,5 %</a:t>
              </a:r>
            </a:p>
          </p:txBody>
        </p:sp>
      </p:grp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F944940D-1D1B-4C9A-B47F-3C29515144DD}"/>
              </a:ext>
            </a:extLst>
          </p:cNvPr>
          <p:cNvSpPr/>
          <p:nvPr/>
        </p:nvSpPr>
        <p:spPr>
          <a:xfrm rot="10800000">
            <a:off x="5815130" y="2570653"/>
            <a:ext cx="205041" cy="28253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35D760D8-1A58-4D61-9B1F-22E8ACE1C025}"/>
              </a:ext>
            </a:extLst>
          </p:cNvPr>
          <p:cNvSpPr/>
          <p:nvPr/>
        </p:nvSpPr>
        <p:spPr>
          <a:xfrm>
            <a:off x="6266419" y="854279"/>
            <a:ext cx="205041" cy="28253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3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31F359-1B23-47BB-B01F-27DCBDC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F3C21F-EA5F-4E8E-9B69-E0EAEE17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DE2354-E3E4-4B7B-A5CF-0276B95F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7" y="2306337"/>
            <a:ext cx="7983646" cy="714291"/>
          </a:xfrm>
        </p:spPr>
        <p:txBody>
          <a:bodyPr/>
          <a:lstStyle/>
          <a:p>
            <a:r>
              <a:rPr lang="de-DE" dirty="0"/>
              <a:t>Vergleich Schwere: Delta vs. Omikron ...</a:t>
            </a:r>
          </a:p>
        </p:txBody>
      </p:sp>
    </p:spTree>
    <p:extLst>
      <p:ext uri="{BB962C8B-B14F-4D97-AF65-F5344CB8AC3E}">
        <p14:creationId xmlns:p14="http://schemas.microsoft.com/office/powerpoint/2010/main" val="201318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Bildschirmpräsentation (16:9)</PresentationFormat>
  <Paragraphs>144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Omikron</vt:lpstr>
      <vt:lpstr>IfSG-Daten zu Omikron</vt:lpstr>
      <vt:lpstr>Vergleich Schwere: Delta vs. Omikron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865</cp:revision>
  <dcterms:created xsi:type="dcterms:W3CDTF">2015-11-02T12:29:13Z</dcterms:created>
  <dcterms:modified xsi:type="dcterms:W3CDTF">2022-02-02T09:59:08Z</dcterms:modified>
</cp:coreProperties>
</file>