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588" r:id="rId3"/>
    <p:sldId id="1013" r:id="rId4"/>
    <p:sldId id="578" r:id="rId5"/>
    <p:sldId id="1011" r:id="rId6"/>
    <p:sldId id="655" r:id="rId7"/>
    <p:sldId id="656" r:id="rId8"/>
    <p:sldId id="1012" r:id="rId9"/>
    <p:sldId id="662" r:id="rId10"/>
    <p:sldId id="657" r:id="rId11"/>
    <p:sldId id="667" r:id="rId12"/>
    <p:sldId id="638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1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EC7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75147" autoAdjust="0"/>
  </p:normalViewPr>
  <p:slideViewPr>
    <p:cSldViewPr snapToGrid="0" snapToObjects="1">
      <p:cViewPr varScale="1">
        <p:scale>
          <a:sx n="98" d="100"/>
          <a:sy n="98" d="100"/>
        </p:scale>
        <p:origin x="1842" y="7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46% (KW 3: 42%)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61% (KW 3: 53%)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Vergleich COVID-SARI, COVID-SARI mit Intensivbehandlungen, und verstorbene COVID-SARI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none" dirty="0"/>
              <a:t>Kitas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Seit Jahresbeginn sehr rascher Anstieg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In KW 2 mit bisher 422 Ausbrüchen pro Woche neues Höchstniveau erreicht 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0-5 seit etwa Mitte Dez relativ konstant bei 63%; Anteil AG 15+ konstant bei etwa 25%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u="none" dirty="0"/>
              <a:t>Ausbruchsgröße: Durchschnitt = 6, Median = 4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 dirty="0"/>
              <a:t>etwa 17% der Ausbrüche mit &gt;= 10 Fällen/Ausbruch</a:t>
            </a:r>
          </a:p>
          <a:p>
            <a:pPr marL="0" indent="0">
              <a:buFontTx/>
              <a:buNone/>
            </a:pPr>
            <a:endParaRPr lang="de-DE" b="0" u="none" dirty="0"/>
          </a:p>
          <a:p>
            <a:pPr marL="0" indent="0">
              <a:buFontTx/>
              <a:buNone/>
            </a:pPr>
            <a:r>
              <a:rPr lang="de-DE" b="1" u="none" dirty="0"/>
              <a:t>Schulen</a:t>
            </a: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Ausbruchshäufigkeit nimmt ebenfalls zu 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6-10 nahm nach Jahreswechsel wieder deutlich auf 55% zu (AG 11-14: 30%, AG 15-20: 13%; AG 21+; 3%)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u="none" dirty="0"/>
              <a:t>Ausbruchsgröße: Durchschnitt = 5, Median = 3;  (Durchschnitt in BB, ST und SN mit 9-11 </a:t>
            </a:r>
            <a:r>
              <a:rPr lang="de-DE" b="0" u="none"/>
              <a:t>Fällen höher)</a:t>
            </a:r>
            <a:endParaRPr lang="de-DE" b="0" u="none" dirty="0"/>
          </a:p>
          <a:p>
            <a:pPr marL="628650" lvl="1" indent="-171450">
              <a:buFontTx/>
              <a:buChar char="-"/>
            </a:pPr>
            <a:r>
              <a:rPr lang="de-DE" b="0" u="none" dirty="0"/>
              <a:t>etwa 9% der Ausbrüche mit &gt;= 10 Fällen/Ausbruch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KW4 gesunken</a:t>
            </a:r>
            <a:r>
              <a:rPr lang="de-DE"/>
              <a:t>, Anstieg </a:t>
            </a:r>
            <a:r>
              <a:rPr lang="de-DE" dirty="0"/>
              <a:t>hat sich zunächst nicht fortgesetzt, dadurch Nähe zur Werten vor der Pandemie nicht </a:t>
            </a:r>
            <a:r>
              <a:rPr lang="de-DE"/>
              <a:t>mehr gegeben (in KW 4). 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Durch Rückgang auch bei Kindern nicht mehr im Wertebereich wie vor der Pandemie.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relativ stabil geblieben: in KW 4: 1.470 (Vorwoche: 1.450)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höher als letztes Jahr, Im Bereich der vorpandemischen Saisons, Ausnahme 0-4J.: Dort liegt die KI aktuell nicht ganz so hoch wie vor </a:t>
            </a:r>
            <a:r>
              <a:rPr lang="de-DE"/>
              <a:t>der Pandemie 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 in KW 3/2022 unter vor-pandemischen Niveau; 10 Influenza-Fälle in aktueller KW (vorher/in 2021 zwischen 1-6 pro Woche); betroffene AG: alle U80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Leichter Rückgang in AG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 bis 4 Jahre sowie 80 Jahre und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Weitestgehend stabil in allen anderen AG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\Vorsaisons_allVWD_S5.png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 in KW 3/2022 unter vor-pandemischen Niveau; 10 Influenza-Fälle in aktueller KW (vorher/in 2021 zwischen 1-6 pro Woche); betroffene AG: alle U80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Leichter Rückgang in AG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 bis 4 Jahre sowie 80 Jahre und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Weitestgehend stabil in allen anderen AG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COVID-SARI Hospitalisierungsinzidenz: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Stabil geblieben, Wert für KW 4/2022: 5,0 /100.000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Hospitalisierungsinzidenz für AG 0-4  in den vergangenen Wochen sowohl in Meldedaten als auch ICOSARI höher als in vorherigen Wellen (KW 4/2022: 4 COVID-SARI je 100T);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Momentan AG 0-4 Altersgruppe mit der höchsten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Hosp.Inzidenz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nach Altersgruppen 60 Jahre und älter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; Anstieg in AG 80+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Deutlicher Rückgang der SARI-Intensivpatienten in AG 35 bis 79 seit Jahresbeginn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1.2.2022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21" y="3967406"/>
            <a:ext cx="7690560" cy="28198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46" y="661003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1.2.2022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4.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25637" y="158022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46%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38962" y="1761622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49251" y="459661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61%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931730" y="4797841"/>
            <a:ext cx="773885" cy="586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035175" y="4540734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4" y="518227"/>
            <a:ext cx="3530545" cy="211832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Vgl. Winter 2020/21 und 2021/22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1.2.2022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4083148" y="563526"/>
            <a:ext cx="256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2021/22: KW 44 - KW 2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8227"/>
            <a:ext cx="3530545" cy="211832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492403" y="579031"/>
            <a:ext cx="293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2020/21: KW 45 - KW 1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74" y="2491801"/>
            <a:ext cx="3530125" cy="21180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3" y="2511304"/>
            <a:ext cx="3530545" cy="21183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9594C8-560C-433E-84DD-3233683E1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" y="4524137"/>
            <a:ext cx="3530125" cy="2118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375" y="4524889"/>
            <a:ext cx="3530125" cy="21180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C0A3C2A-2020-4A05-A02D-2AB33EA1693B}"/>
              </a:ext>
            </a:extLst>
          </p:cNvPr>
          <p:cNvSpPr txBox="1"/>
          <p:nvPr/>
        </p:nvSpPr>
        <p:spPr>
          <a:xfrm>
            <a:off x="649666" y="2534081"/>
            <a:ext cx="13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5E872B-48A8-4CEA-B1F3-0FA21AFC5406}"/>
              </a:ext>
            </a:extLst>
          </p:cNvPr>
          <p:cNvSpPr txBox="1"/>
          <p:nvPr/>
        </p:nvSpPr>
        <p:spPr>
          <a:xfrm>
            <a:off x="564825" y="4523228"/>
            <a:ext cx="103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93BB8-D336-4790-8C88-D02F364999CA}"/>
              </a:ext>
            </a:extLst>
          </p:cNvPr>
          <p:cNvSpPr txBox="1"/>
          <p:nvPr/>
        </p:nvSpPr>
        <p:spPr>
          <a:xfrm>
            <a:off x="4126757" y="2539639"/>
            <a:ext cx="108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1145AC-8EE7-4231-AF3F-2C53D64A837E}"/>
              </a:ext>
            </a:extLst>
          </p:cNvPr>
          <p:cNvSpPr txBox="1"/>
          <p:nvPr/>
        </p:nvSpPr>
        <p:spPr>
          <a:xfrm>
            <a:off x="4064119" y="4549683"/>
            <a:ext cx="101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7099662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952960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7030251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07777"/>
          </a:xfrm>
        </p:spPr>
        <p:txBody>
          <a:bodyPr/>
          <a:lstStyle/>
          <a:p>
            <a:r>
              <a:rPr lang="de-DE" sz="2000" dirty="0"/>
              <a:t>Ausbrüche in Kindergärten/Horte (n=7.112), letzten 4 Wo = 1.004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1.2.2022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217107" y="3651281"/>
            <a:ext cx="633268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Ausbrüche in Schulen (n=11.172), letzten 4 Wo = 1.566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64F69D1-A8B2-4ECF-8650-A5482AE40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0" y="788865"/>
            <a:ext cx="5700254" cy="27556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62D0A7F-9488-4350-B7E2-BC09DC825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245" y="3959058"/>
            <a:ext cx="5663675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02.02.2022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67D0BE-CB27-49EA-B7A9-FAE0831F8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27" y="859616"/>
            <a:ext cx="8401016" cy="275563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DF545D7-6FB2-45F3-98BD-A103B3D22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86" y="684633"/>
            <a:ext cx="2446317" cy="147039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4C523B5-6C7C-4DF4-A3E7-024EDB52D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27" y="3671531"/>
            <a:ext cx="8413209" cy="275563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C06B01D-040D-4454-A61B-C9D5AEA7D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985" y="4278744"/>
            <a:ext cx="2446318" cy="147039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8DD8BF7-8AD3-4D28-B6D1-F726D276C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6979" y="688330"/>
            <a:ext cx="2446317" cy="14703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731805C-545B-4434-A114-D3F0826840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4838" y="684449"/>
            <a:ext cx="487722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02.02.2022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A584F8-4326-43DB-A30E-B606806BFCD5}"/>
              </a:ext>
            </a:extLst>
          </p:cNvPr>
          <p:cNvSpPr txBox="1"/>
          <p:nvPr/>
        </p:nvSpPr>
        <p:spPr>
          <a:xfrm>
            <a:off x="7427977" y="5306148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PIV-4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3D5D94A-0D71-424B-8EA3-1E7F19E7E0E9}"/>
              </a:ext>
            </a:extLst>
          </p:cNvPr>
          <p:cNvSpPr txBox="1"/>
          <p:nvPr/>
        </p:nvSpPr>
        <p:spPr>
          <a:xfrm>
            <a:off x="4697413" y="850391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738DA4-7299-488E-9B02-EAA10763E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5" y="1175101"/>
            <a:ext cx="8718567" cy="220402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8EF49B3-B39F-4AC3-9D9F-25CCF954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85" y="3548039"/>
            <a:ext cx="8718567" cy="22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1.2.2022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185469" y="929926"/>
            <a:ext cx="33148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4. KW 2022 </a:t>
            </a:r>
            <a:r>
              <a:rPr lang="de-DE" dirty="0">
                <a:highlight>
                  <a:srgbClr val="FFFFFF"/>
                </a:highlight>
              </a:rPr>
              <a:t>bei </a:t>
            </a:r>
            <a:r>
              <a:rPr lang="de-DE" dirty="0"/>
              <a:t>4.800 ARE pro 100.000 Einwohner.</a:t>
            </a:r>
          </a:p>
          <a:p>
            <a:endParaRPr lang="de-DE" sz="800" dirty="0"/>
          </a:p>
          <a:p>
            <a:r>
              <a:rPr lang="de-DE" dirty="0"/>
              <a:t>Entspricht einer Gesamtzahl von knapp</a:t>
            </a:r>
            <a:r>
              <a:rPr lang="de-DE" b="1" dirty="0"/>
              <a:t> vier Millionen </a:t>
            </a:r>
            <a:r>
              <a:rPr lang="de-DE" b="1" dirty="0">
                <a:highlight>
                  <a:srgbClr val="FFFFFF"/>
                </a:highlight>
              </a:rPr>
              <a:t>ARE in D, unabhängig </a:t>
            </a:r>
            <a:r>
              <a:rPr lang="de-DE" b="1" dirty="0"/>
              <a:t>von einem Arztbesuch</a:t>
            </a:r>
            <a:br>
              <a:rPr lang="de-DE" b="1" dirty="0"/>
            </a:br>
            <a:r>
              <a:rPr lang="de-DE" dirty="0"/>
              <a:t>(3. KW: knapp 4,2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3911739"/>
            <a:ext cx="3314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3. KW 2022:</a:t>
            </a:r>
          </a:p>
          <a:p>
            <a:r>
              <a:rPr lang="de-DE" dirty="0"/>
              <a:t>Bei den Kindern gesunken, bei den Erwachsenen leicht gestiegen (betrifft hauptsächlich jüngere Erwachsene (15 bis 34 J.)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335F048-767B-49AD-96E8-D8A29C487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516"/>
          <a:stretch/>
        </p:blipFill>
        <p:spPr>
          <a:xfrm>
            <a:off x="359394" y="848866"/>
            <a:ext cx="4500000" cy="2734024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59" y="1018020"/>
            <a:ext cx="1031980" cy="749888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49" y="5694571"/>
            <a:ext cx="3960000" cy="513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DD4C0CA-35E3-4F70-983E-E7566E033A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516"/>
          <a:stretch/>
        </p:blipFill>
        <p:spPr>
          <a:xfrm>
            <a:off x="381693" y="3752044"/>
            <a:ext cx="4500000" cy="27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4.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1.2.2022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367D7C-ACA8-497B-8C93-60FBF9C1B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85" y="3846556"/>
            <a:ext cx="4308954" cy="260789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4836A29-B79E-4E8F-B394-42CA0AC5447E}"/>
              </a:ext>
            </a:extLst>
          </p:cNvPr>
          <p:cNvSpPr txBox="1"/>
          <p:nvPr/>
        </p:nvSpPr>
        <p:spPr>
          <a:xfrm>
            <a:off x="1393890" y="3518094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Baden-Württemberg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01B91BA-5000-48C5-93DE-26639731B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839" y="3842339"/>
            <a:ext cx="4115926" cy="249106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BE8279B-ECCC-485A-9DF2-626854B3A50B}"/>
              </a:ext>
            </a:extLst>
          </p:cNvPr>
          <p:cNvSpPr txBox="1"/>
          <p:nvPr/>
        </p:nvSpPr>
        <p:spPr>
          <a:xfrm>
            <a:off x="5524036" y="3511915"/>
            <a:ext cx="295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Hamburg/Schleswig-Hollstein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E21D1BB-6C16-454E-B8A2-25EB1BB4A3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31042" r="1161" b="2402"/>
          <a:stretch/>
        </p:blipFill>
        <p:spPr bwMode="auto">
          <a:xfrm>
            <a:off x="525704" y="1316346"/>
            <a:ext cx="5040000" cy="2204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30480" y="1219782"/>
            <a:ext cx="308591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r>
              <a:rPr lang="de-DE" dirty="0">
                <a:highlight>
                  <a:srgbClr val="FFFFFF"/>
                </a:highlight>
              </a:rPr>
              <a:t>. KW 2022: </a:t>
            </a:r>
            <a:r>
              <a:rPr lang="de-DE" dirty="0"/>
              <a:t>höher als letztes Jahr, im Bereich der Saisons vor der Pandemie</a:t>
            </a:r>
          </a:p>
          <a:p>
            <a:br>
              <a:rPr lang="de-DE" sz="900" dirty="0"/>
            </a:br>
            <a:r>
              <a:rPr lang="de-DE" dirty="0"/>
              <a:t>Rund 1.470 Arzt­konsul­ta­tionen wegen ARE pro 100.000 EW </a:t>
            </a:r>
            <a:r>
              <a:rPr lang="de-DE" b="1" dirty="0"/>
              <a:t>(=ca. 1,2 </a:t>
            </a:r>
            <a:r>
              <a:rPr lang="de-DE" b="1" dirty="0" err="1"/>
              <a:t>Mio</a:t>
            </a:r>
            <a:r>
              <a:rPr lang="de-DE" b="1" dirty="0"/>
              <a:t> Arzt­besuche wegen ARE in D</a:t>
            </a:r>
            <a:r>
              <a:rPr lang="de-DE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1.2.2022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4" y="1842809"/>
            <a:ext cx="7891899" cy="3156760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4. KW 2022</a:t>
            </a:r>
          </a:p>
          <a:p>
            <a:r>
              <a:rPr lang="de-DE" dirty="0"/>
              <a:t>Rund 380 Arzt­besuche ARE mit COVID-Diagnose /100.000 EW</a:t>
            </a:r>
            <a:br>
              <a:rPr lang="de-DE" dirty="0"/>
            </a:br>
            <a:r>
              <a:rPr lang="de-DE" dirty="0"/>
              <a:t> (=</a:t>
            </a:r>
            <a:r>
              <a:rPr lang="de-DE" b="1" dirty="0"/>
              <a:t>Gesamtzahl von rund 320.000 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3" y="1055280"/>
            <a:ext cx="4248000" cy="21239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3" y="2888816"/>
            <a:ext cx="4248000" cy="212399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183" y="4722440"/>
            <a:ext cx="4248000" cy="212399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5" y="1055280"/>
            <a:ext cx="4248000" cy="212399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045" y="2888816"/>
            <a:ext cx="4248000" cy="212399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5" y="4722440"/>
            <a:ext cx="4248000" cy="212399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520545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4. KW 2022</a:t>
            </a:r>
          </a:p>
        </p:txBody>
      </p:sp>
    </p:spTree>
    <p:extLst>
      <p:ext uri="{BB962C8B-B14F-4D97-AF65-F5344CB8AC3E}">
        <p14:creationId xmlns:p14="http://schemas.microsoft.com/office/powerpoint/2010/main" val="25781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1.2.2022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4" y="3615559"/>
            <a:ext cx="7463780" cy="29855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744285"/>
            <a:ext cx="7292360" cy="29169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ABB137-3248-49DB-92E3-007636F19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5" y="3637201"/>
            <a:ext cx="7463780" cy="29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1.2.2022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416547" y="1255920"/>
            <a:ext cx="115752" cy="75300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12%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529423" y="1195551"/>
            <a:ext cx="77857" cy="517088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70 %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529423" y="4997149"/>
            <a:ext cx="135375" cy="496007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329969" y="4669687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51 %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529423" y="3102014"/>
            <a:ext cx="77857" cy="515696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95859" y="2810885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45 %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4.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1.2.2022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36"/>
          <a:stretch/>
        </p:blipFill>
        <p:spPr>
          <a:xfrm>
            <a:off x="0" y="3032415"/>
            <a:ext cx="9144000" cy="332347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5" y="753707"/>
            <a:ext cx="5853465" cy="234138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7" y="934892"/>
            <a:ext cx="3117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5,0 COVID-SARI pro 100.000</a:t>
            </a:r>
          </a:p>
          <a:p>
            <a:endParaRPr lang="de-DE" dirty="0"/>
          </a:p>
          <a:p>
            <a:r>
              <a:rPr lang="de-DE" dirty="0"/>
              <a:t>Entspricht ca. </a:t>
            </a:r>
            <a:r>
              <a:rPr lang="de-DE" b="1" dirty="0"/>
              <a:t>4.200</a:t>
            </a:r>
            <a:r>
              <a:rPr lang="de-DE" dirty="0"/>
              <a:t> neuen Krankenhausaufnahmen wegen COVID-SARI in D.</a:t>
            </a:r>
            <a:endParaRPr lang="en-US" sz="14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AEFAF80-B227-4C07-8DCB-7E18EA6B3DD1}"/>
              </a:ext>
            </a:extLst>
          </p:cNvPr>
          <p:cNvSpPr/>
          <p:nvPr/>
        </p:nvSpPr>
        <p:spPr>
          <a:xfrm>
            <a:off x="2945826" y="3650298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17F7AC-56DE-4436-99FF-6DAA3A0F6F77}"/>
              </a:ext>
            </a:extLst>
          </p:cNvPr>
          <p:cNvSpPr txBox="1"/>
          <p:nvPr/>
        </p:nvSpPr>
        <p:spPr>
          <a:xfrm>
            <a:off x="2898354" y="3223421"/>
            <a:ext cx="954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4/100T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614440" y="5035037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32061" y="4636916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24/100T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F526B4B-CF98-4B87-B225-8E083DC512EB}"/>
              </a:ext>
            </a:extLst>
          </p:cNvPr>
          <p:cNvSpPr/>
          <p:nvPr/>
        </p:nvSpPr>
        <p:spPr>
          <a:xfrm>
            <a:off x="5738616" y="5001834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4BFC712-C8CE-4274-BBD4-018626704A6E}"/>
              </a:ext>
            </a:extLst>
          </p:cNvPr>
          <p:cNvSpPr txBox="1"/>
          <p:nvPr/>
        </p:nvSpPr>
        <p:spPr>
          <a:xfrm>
            <a:off x="5738616" y="4732573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7/100T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4.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1.2.2022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1151</Words>
  <Application>Microsoft Office PowerPoint</Application>
  <PresentationFormat>Bildschirmpräsentation (4:3)</PresentationFormat>
  <Paragraphs>143</Paragraphs>
  <Slides>14</Slides>
  <Notes>13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1.2.2022</vt:lpstr>
      <vt:lpstr>GrippeWeb bis zur 4. KW 2022 </vt:lpstr>
      <vt:lpstr>Arbeitsgemeinschaft Influenza ARE-Konsultationen / 100.000 Einwohner bis zur 4. KW 2022</vt:lpstr>
      <vt:lpstr>Arbeitsgemeinschaft Influenza - SEEDARE ARE-Konsultationen mit COVID-Diagnose / 100.000 Einwohner </vt:lpstr>
      <vt:lpstr>SEEDARE – ARE mit COVID-19 Konsultationen in Altersgruppen bis zur 4.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(n=7.112), letzten 4 Wo = 1.004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2967</cp:revision>
  <cp:lastPrinted>2020-05-13T06:04:10Z</cp:lastPrinted>
  <dcterms:created xsi:type="dcterms:W3CDTF">2015-11-02T12:29:13Z</dcterms:created>
  <dcterms:modified xsi:type="dcterms:W3CDTF">2022-02-02T09:05:52Z</dcterms:modified>
</cp:coreProperties>
</file>