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2" r:id="rId3"/>
    <p:sldId id="385" r:id="rId4"/>
    <p:sldId id="388" r:id="rId5"/>
    <p:sldId id="387" r:id="rId6"/>
    <p:sldId id="389" r:id="rId7"/>
  </p:sldIdLst>
  <p:sldSz cx="9144000" cy="5143500" type="screen16x9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91B16EA-880B-4E20-996B-FB073F8EB1FD}">
          <p14:sldIdLst>
            <p14:sldId id="262"/>
            <p14:sldId id="385"/>
            <p14:sldId id="388"/>
            <p14:sldId id="387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s, Sieglinde" initials="" lastIdx="0" clrIdx="0"/>
  <p:cmAuthor id="1" name="Wilkes, Sieglinde" initials="WS" lastIdx="3" clrIdx="1"/>
  <p:cmAuthor id="2" name="Weiß, Sabrina" initials="WS" lastIdx="1" clrIdx="2">
    <p:extLst>
      <p:ext uri="{19B8F6BF-5375-455C-9EA6-DF929625EA0E}">
        <p15:presenceInfo xmlns:p15="http://schemas.microsoft.com/office/powerpoint/2012/main" userId="Weiß, Sabrina" providerId="None"/>
      </p:ext>
    </p:extLst>
  </p:cmAuthor>
  <p:cmAuthor id="3" name="Laußmann, Jadrana" initials="LJ" lastIdx="2" clrIdx="3">
    <p:extLst>
      <p:ext uri="{19B8F6BF-5375-455C-9EA6-DF929625EA0E}">
        <p15:presenceInfo xmlns:p15="http://schemas.microsoft.com/office/powerpoint/2012/main" userId="Laußmann, Jadr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6EC7"/>
    <a:srgbClr val="96B0F1"/>
    <a:srgbClr val="C0C0C0"/>
    <a:srgbClr val="4D8AD2"/>
    <a:srgbClr val="80A5DC"/>
    <a:srgbClr val="338BD2"/>
    <a:srgbClr val="66A8DD"/>
    <a:srgbClr val="367BB8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2" autoAdjust="0"/>
    <p:restoredTop sz="80769" autoAdjust="0"/>
  </p:normalViewPr>
  <p:slideViewPr>
    <p:cSldViewPr snapToGrid="0" snapToObjects="1">
      <p:cViewPr varScale="1">
        <p:scale>
          <a:sx n="68" d="100"/>
          <a:sy n="68" d="100"/>
        </p:scale>
        <p:origin x="1368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2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0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08980"/>
            <a:ext cx="2944283" cy="495300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0"/>
            <a:ext cx="2944283" cy="495300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0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9" tIns="45649" rIns="91299" bIns="4564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2"/>
            <a:ext cx="5435600" cy="4457700"/>
          </a:xfrm>
          <a:prstGeom prst="rect">
            <a:avLst/>
          </a:prstGeom>
        </p:spPr>
        <p:txBody>
          <a:bodyPr vert="horz" lIns="91299" tIns="45649" rIns="91299" bIns="4564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08980"/>
            <a:ext cx="2944283" cy="495300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0"/>
            <a:ext cx="2944283" cy="495300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RKI = Robert Koch Institut</a:t>
            </a:r>
          </a:p>
          <a:p>
            <a:r>
              <a:rPr lang="de-DE" dirty="0"/>
              <a:t>WHO = World Health Organisation</a:t>
            </a:r>
          </a:p>
          <a:p>
            <a:r>
              <a:rPr lang="de-DE" dirty="0"/>
              <a:t>EMT = Emergency Medical Teams</a:t>
            </a:r>
          </a:p>
          <a:p>
            <a:r>
              <a:rPr lang="de-DE" dirty="0"/>
              <a:t>GOARN = Global </a:t>
            </a:r>
            <a:r>
              <a:rPr lang="de-DE" dirty="0" err="1"/>
              <a:t>Outbreak</a:t>
            </a:r>
            <a:r>
              <a:rPr lang="de-DE" dirty="0"/>
              <a:t> and Response Network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57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RKI = Robert Koch Institut</a:t>
            </a:r>
          </a:p>
          <a:p>
            <a:r>
              <a:rPr lang="de-DE" dirty="0"/>
              <a:t>WHO = World Health Organisation</a:t>
            </a:r>
          </a:p>
          <a:p>
            <a:r>
              <a:rPr lang="de-DE" dirty="0"/>
              <a:t>EMT = Emergency Medical Teams</a:t>
            </a:r>
          </a:p>
          <a:p>
            <a:r>
              <a:rPr lang="de-DE" dirty="0"/>
              <a:t>GOARN = Global </a:t>
            </a:r>
            <a:r>
              <a:rPr lang="de-DE" dirty="0" err="1"/>
              <a:t>Outbreak</a:t>
            </a:r>
            <a:r>
              <a:rPr lang="de-DE" dirty="0"/>
              <a:t> and Response Network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59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2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89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14.12.2018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14.12.2018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09.12.2019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Aktuelles aus dem RKI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09.12.2019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Aktuelles aus dem RKI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09.12.2019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Aktuelles aus dem RKI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09.12.2019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Aktuelles aus dem RKI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09.12.2019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Aktuelles aus dem RKI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</p:sldLayoutIdLst>
  <p:hf hd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Laborunterstützung im Westbalkan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Sabrina Weiß, ZIG4</a:t>
            </a:r>
          </a:p>
          <a:p>
            <a:r>
              <a:rPr lang="de-DE" dirty="0"/>
              <a:t>Krisenstab 04.02.2022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085094-C440-462C-BF77-B677C1EC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1992AF1-19C0-412C-90F0-6BB5229247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9497"/>
            <a:ext cx="6039523" cy="35538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800" b="1" dirty="0"/>
              <a:t>Sept 2020</a:t>
            </a:r>
            <a:endParaRPr lang="de-DE" sz="1800" dirty="0"/>
          </a:p>
          <a:p>
            <a:pPr>
              <a:lnSpc>
                <a:spcPts val="1700"/>
              </a:lnSpc>
            </a:pPr>
            <a:r>
              <a:rPr lang="de-DE" sz="1800" dirty="0"/>
              <a:t>Gemeinsame Implementierungsmission von RKI, WHO, EMT und GOARN zur Unterstützung in den Bereichen, Epidemiologie und Surveillance,  Labordiagnostik, Infektionsprävention und -kontrolle, klinisches Management und Risikokommunikation </a:t>
            </a:r>
          </a:p>
          <a:p>
            <a:pPr>
              <a:lnSpc>
                <a:spcPts val="1700"/>
              </a:lnSpc>
            </a:pPr>
            <a:endParaRPr lang="de-DE" sz="1800" dirty="0"/>
          </a:p>
          <a:p>
            <a:pPr>
              <a:lnSpc>
                <a:spcPts val="1700"/>
              </a:lnSpc>
            </a:pPr>
            <a:r>
              <a:rPr lang="de-DE" sz="1800" b="1" dirty="0"/>
              <a:t>Grundlagentraining zusammen mit WHO zu Probentransport, Biosicherheit, Probeninaktivierung und SARS-CoV-2 PCR-Testung</a:t>
            </a:r>
            <a:endParaRPr lang="de-DE" sz="1600" b="1" dirty="0"/>
          </a:p>
          <a:p>
            <a:pPr marL="628650" lvl="1">
              <a:lnSpc>
                <a:spcPts val="1300"/>
              </a:lnSpc>
              <a:buSzPct val="80000"/>
              <a:buFont typeface="Wingdings" panose="05000000000000000000" pitchFamily="2" charset="2"/>
              <a:buChar char="Ø"/>
            </a:pPr>
            <a:r>
              <a:rPr lang="de-DE" dirty="0"/>
              <a:t>4 Tage / 6 Regionen / 12 Teilnehmer </a:t>
            </a:r>
          </a:p>
          <a:p>
            <a:pPr marL="342900" lvl="1" indent="-342900">
              <a:lnSpc>
                <a:spcPts val="1700"/>
              </a:lnSpc>
              <a:buSzPct val="80000"/>
            </a:pPr>
            <a:endParaRPr lang="de-DE" dirty="0"/>
          </a:p>
          <a:p>
            <a:pPr marL="342900" lvl="1" indent="-342900">
              <a:lnSpc>
                <a:spcPts val="1700"/>
              </a:lnSpc>
              <a:buSzPct val="80000"/>
            </a:pPr>
            <a:r>
              <a:rPr lang="de-DE" dirty="0"/>
              <a:t>Besuch der Regionallabore, Planung und Beratungsgespräche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44C340-9492-40BB-9287-4CD2F36B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199"/>
            <a:ext cx="7983646" cy="282129"/>
          </a:xfrm>
        </p:spPr>
        <p:txBody>
          <a:bodyPr/>
          <a:lstStyle/>
          <a:p>
            <a:r>
              <a:rPr lang="de-DE" dirty="0"/>
              <a:t>COVID-19-Unterstützung Republik Kosovo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3F35D67-1F99-4810-A7AE-6DC3EC551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978" y="2927043"/>
            <a:ext cx="2208439" cy="16563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nhaltsplatzhalter 21">
            <a:extLst>
              <a:ext uri="{FF2B5EF4-FFF2-40B4-BE49-F238E27FC236}">
                <a16:creationId xmlns:a16="http://schemas.microsoft.com/office/drawing/2014/main" id="{A4D0E101-327F-455A-A148-F380C1BBF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979" y="1159497"/>
            <a:ext cx="2208439" cy="165633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785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085094-C440-462C-BF77-B677C1EC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1992AF1-19C0-412C-90F0-6BB5229247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272619"/>
            <a:ext cx="4680409" cy="4118778"/>
          </a:xfrm>
        </p:spPr>
        <p:txBody>
          <a:bodyPr>
            <a:normAutofit/>
          </a:bodyPr>
          <a:lstStyle/>
          <a:p>
            <a:pPr marL="0" indent="0">
              <a:lnSpc>
                <a:spcPts val="1700"/>
              </a:lnSpc>
              <a:buNone/>
            </a:pPr>
            <a:r>
              <a:rPr lang="de-DE" sz="1800" b="1" dirty="0"/>
              <a:t>Jan 2021</a:t>
            </a:r>
            <a:endParaRPr lang="de-DE" sz="1800" dirty="0"/>
          </a:p>
          <a:p>
            <a:pPr>
              <a:lnSpc>
                <a:spcPts val="1700"/>
              </a:lnSpc>
            </a:pPr>
            <a:r>
              <a:rPr lang="de-DE" sz="1800" dirty="0"/>
              <a:t>RKI Mission Labordiagnostik</a:t>
            </a:r>
          </a:p>
          <a:p>
            <a:pPr>
              <a:lnSpc>
                <a:spcPts val="1700"/>
              </a:lnSpc>
            </a:pPr>
            <a:r>
              <a:rPr lang="de-DE" sz="1800" b="1" dirty="0"/>
              <a:t>Aufbau von 5 Regionallaboren zur molekularen Diagnostik und Implementierung der SARS-CoV-2 PCR Diagnostik</a:t>
            </a:r>
          </a:p>
          <a:p>
            <a:pPr marL="628650" lvl="1">
              <a:lnSpc>
                <a:spcPts val="1300"/>
              </a:lnSpc>
              <a:buSzPct val="80000"/>
              <a:buFont typeface="Wingdings" panose="05000000000000000000" pitchFamily="2" charset="2"/>
              <a:buChar char="Ø"/>
            </a:pPr>
            <a:r>
              <a:rPr lang="de-DE" dirty="0"/>
              <a:t>10 Tage / 5 Regionen / je 6-10 Teilnehmer</a:t>
            </a:r>
            <a:endParaRPr lang="de-DE" b="1" dirty="0"/>
          </a:p>
          <a:p>
            <a:pPr marL="0" indent="0">
              <a:lnSpc>
                <a:spcPts val="1700"/>
              </a:lnSpc>
              <a:buNone/>
            </a:pPr>
            <a:endParaRPr lang="de-DE" sz="1800" b="1" dirty="0"/>
          </a:p>
          <a:p>
            <a:pPr marL="0" indent="0">
              <a:lnSpc>
                <a:spcPts val="1700"/>
              </a:lnSpc>
              <a:buNone/>
            </a:pPr>
            <a:endParaRPr lang="de-DE" sz="1800" b="1" dirty="0"/>
          </a:p>
          <a:p>
            <a:pPr marL="0" indent="0">
              <a:lnSpc>
                <a:spcPts val="1700"/>
              </a:lnSpc>
              <a:buNone/>
            </a:pPr>
            <a:r>
              <a:rPr lang="de-DE" sz="1800" b="1" dirty="0"/>
              <a:t>März 2022</a:t>
            </a:r>
          </a:p>
          <a:p>
            <a:pPr>
              <a:lnSpc>
                <a:spcPts val="1700"/>
              </a:lnSpc>
            </a:pPr>
            <a:r>
              <a:rPr lang="de-DE" sz="1800" dirty="0"/>
              <a:t>NGS Training zur Genomsequenzierung (</a:t>
            </a:r>
            <a:r>
              <a:rPr lang="de-DE" sz="1800" dirty="0" err="1"/>
              <a:t>Illumina</a:t>
            </a:r>
            <a:r>
              <a:rPr lang="de-DE" sz="1800" dirty="0"/>
              <a:t> </a:t>
            </a:r>
            <a:r>
              <a:rPr lang="de-DE" sz="1800" dirty="0" err="1"/>
              <a:t>miSeq</a:t>
            </a:r>
            <a:r>
              <a:rPr lang="de-DE" sz="1800" dirty="0"/>
              <a:t>)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44C340-9492-40BB-9287-4CD2F36B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199"/>
            <a:ext cx="7983646" cy="282129"/>
          </a:xfrm>
        </p:spPr>
        <p:txBody>
          <a:bodyPr/>
          <a:lstStyle/>
          <a:p>
            <a:r>
              <a:rPr lang="de-DE" dirty="0"/>
              <a:t>Laboraufbau Republik Kosovo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27FB97-6589-4BA2-A1FB-954FC210E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359" y="889275"/>
            <a:ext cx="2451752" cy="1838814"/>
          </a:xfrm>
          <a:prstGeom prst="rect">
            <a:avLst/>
          </a:prstGeom>
        </p:spPr>
      </p:pic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DC4AF9B0-2FA9-461D-ADC8-7AFE985A49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94" t="15154" b="5543"/>
          <a:stretch/>
        </p:blipFill>
        <p:spPr>
          <a:xfrm rot="5400000">
            <a:off x="7167982" y="1876916"/>
            <a:ext cx="1838815" cy="13484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E5C56ED-34BD-4E33-9FF7-E187A9374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359" y="2955950"/>
            <a:ext cx="2242559" cy="16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7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085094-C440-462C-BF77-B677C1EC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1992AF1-19C0-412C-90F0-6BB5229247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340" y="2351528"/>
            <a:ext cx="8298076" cy="2383971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de-DE" sz="2100" dirty="0"/>
          </a:p>
          <a:p>
            <a:pPr>
              <a:tabLst>
                <a:tab pos="2960688" algn="l"/>
              </a:tabLst>
            </a:pPr>
            <a:r>
              <a:rPr lang="de-DE" sz="1800" b="1" dirty="0"/>
              <a:t>Implementierung der SARS-CoV-2 </a:t>
            </a:r>
            <a:r>
              <a:rPr lang="de-DE" sz="1800" b="1" dirty="0" err="1"/>
              <a:t>Typisierungs</a:t>
            </a:r>
            <a:r>
              <a:rPr lang="de-DE" sz="1800" b="1" dirty="0"/>
              <a:t> PCR </a:t>
            </a:r>
            <a:r>
              <a:rPr lang="en-US" sz="1800" dirty="0"/>
              <a:t>am </a:t>
            </a:r>
            <a:r>
              <a:rPr lang="en-US" sz="1800" dirty="0" err="1"/>
              <a:t>Nationalen</a:t>
            </a:r>
            <a:r>
              <a:rPr lang="en-US" sz="1800" dirty="0"/>
              <a:t> Public Health Labor in Podgorica und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Regionallabor</a:t>
            </a:r>
            <a:r>
              <a:rPr lang="en-US" sz="1800" dirty="0"/>
              <a:t> am Clinical Centre in Kotor (</a:t>
            </a:r>
            <a:r>
              <a:rPr lang="en-US" sz="1800" dirty="0" err="1"/>
              <a:t>Tourismusregion</a:t>
            </a:r>
            <a:r>
              <a:rPr lang="en-US" sz="1800" dirty="0"/>
              <a:t> an der </a:t>
            </a:r>
            <a:r>
              <a:rPr lang="en-US" sz="1800" dirty="0" err="1"/>
              <a:t>Küste</a:t>
            </a:r>
            <a:r>
              <a:rPr lang="en-US" sz="1800" dirty="0"/>
              <a:t>)</a:t>
            </a:r>
          </a:p>
          <a:p>
            <a:pPr>
              <a:tabLst>
                <a:tab pos="2960688" algn="l"/>
              </a:tabLst>
            </a:pPr>
            <a:r>
              <a:rPr lang="de-DE" sz="1800" dirty="0"/>
              <a:t>Beratungen zum Aufbau eines zusätzlichen Regionallabors am Clinical </a:t>
            </a:r>
            <a:r>
              <a:rPr lang="de-DE" sz="1800" dirty="0" err="1"/>
              <a:t>Centre</a:t>
            </a:r>
            <a:r>
              <a:rPr lang="de-DE" sz="1800" dirty="0"/>
              <a:t> in </a:t>
            </a:r>
            <a:r>
              <a:rPr lang="de-DE" sz="1800" dirty="0" err="1"/>
              <a:t>Berane</a:t>
            </a:r>
            <a:r>
              <a:rPr lang="de-DE" sz="1800" dirty="0"/>
              <a:t> (Nordosten)</a:t>
            </a:r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9FAB71-3B42-4354-B9D1-524AB92ADF9D}"/>
              </a:ext>
            </a:extLst>
          </p:cNvPr>
          <p:cNvSpPr txBox="1"/>
          <p:nvPr/>
        </p:nvSpPr>
        <p:spPr>
          <a:xfrm>
            <a:off x="374584" y="1038577"/>
            <a:ext cx="6243032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32"/>
              </a:spcBef>
              <a:buClr>
                <a:srgbClr val="006EC7"/>
              </a:buClr>
              <a:tabLst>
                <a:tab pos="2960688" algn="l"/>
              </a:tabLst>
            </a:pPr>
            <a:r>
              <a:rPr lang="de-DE" b="1" dirty="0"/>
              <a:t>April &amp; Mai 2021 </a:t>
            </a:r>
          </a:p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tabLst>
                <a:tab pos="2960688" algn="l"/>
              </a:tabLst>
            </a:pPr>
            <a:r>
              <a:rPr lang="de-DE" dirty="0"/>
              <a:t>Gemeinsame Missionen von RKI, WHO, Charité, St. Joseph Krankenhaus zur Unterstützung in den Bereichen, Epidemiologie und Surveillance,  Labordiagnostik, Infektionsprävention und –</a:t>
            </a:r>
            <a:r>
              <a:rPr lang="de-DE" dirty="0" err="1"/>
              <a:t>kontrolle</a:t>
            </a:r>
            <a:r>
              <a:rPr lang="de-DE" dirty="0"/>
              <a:t>, klinisches Management und beim Aufbau eines epidemiologischen Lagezentrums</a:t>
            </a:r>
          </a:p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tabLst>
                <a:tab pos="2960688" algn="l"/>
              </a:tabLst>
            </a:pPr>
            <a:r>
              <a:rPr lang="de-DE" dirty="0"/>
              <a:t>Intra-Action Review</a:t>
            </a:r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D3BB2D55-CD46-4ACA-9413-76C92D8F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199"/>
            <a:ext cx="7983646" cy="282129"/>
          </a:xfrm>
        </p:spPr>
        <p:txBody>
          <a:bodyPr/>
          <a:lstStyle/>
          <a:p>
            <a:r>
              <a:rPr lang="de-DE" dirty="0"/>
              <a:t>COVID-19-Unterstützung Montenegro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C2B88D-893F-4FB4-852F-DC3B48E62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16" y="1198416"/>
            <a:ext cx="2328817" cy="165215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883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085094-C440-462C-BF77-B677C1EC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D3BB2D55-CD46-4ACA-9413-76C92D8F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199"/>
            <a:ext cx="7983646" cy="282129"/>
          </a:xfrm>
        </p:spPr>
        <p:txBody>
          <a:bodyPr/>
          <a:lstStyle/>
          <a:p>
            <a:r>
              <a:rPr lang="de-DE" dirty="0"/>
              <a:t>Laborunterstützung Montenegro und </a:t>
            </a:r>
            <a:r>
              <a:rPr lang="de-DE" dirty="0" err="1"/>
              <a:t>Nordmazedonien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6BE44C-D29B-4660-9A7D-CE245E0637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38577"/>
            <a:ext cx="5755064" cy="3759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2960688" algn="l"/>
              </a:tabLst>
            </a:pPr>
            <a:r>
              <a:rPr lang="de-DE" sz="1800" b="1" dirty="0"/>
              <a:t>August 2021</a:t>
            </a:r>
          </a:p>
          <a:p>
            <a:pPr marL="446088">
              <a:tabLst>
                <a:tab pos="2960688" algn="l"/>
              </a:tabLst>
            </a:pPr>
            <a:r>
              <a:rPr lang="en-US" sz="1800" dirty="0" err="1"/>
              <a:t>Implementierung</a:t>
            </a:r>
            <a:r>
              <a:rPr lang="en-US" sz="1800" dirty="0"/>
              <a:t> von </a:t>
            </a:r>
            <a:r>
              <a:rPr lang="en-US" sz="1800" b="1" dirty="0" err="1"/>
              <a:t>Genomsequenzierung</a:t>
            </a:r>
            <a:r>
              <a:rPr lang="en-US" sz="1800" dirty="0"/>
              <a:t> am </a:t>
            </a:r>
            <a:r>
              <a:rPr lang="en-US" sz="1800" dirty="0" err="1"/>
              <a:t>Nationalen</a:t>
            </a:r>
            <a:r>
              <a:rPr lang="en-US" sz="1800" dirty="0"/>
              <a:t> Public Health Labor in Podgorica</a:t>
            </a:r>
          </a:p>
          <a:p>
            <a:pPr marL="446088">
              <a:tabLst>
                <a:tab pos="2960688" algn="l"/>
              </a:tabLst>
            </a:pPr>
            <a:endParaRPr lang="en-US" sz="1000" b="1" dirty="0"/>
          </a:p>
          <a:p>
            <a:pPr marL="0" indent="0">
              <a:buNone/>
              <a:tabLst>
                <a:tab pos="2960688" algn="l"/>
              </a:tabLst>
            </a:pPr>
            <a:r>
              <a:rPr lang="en-US" sz="1800" b="1" dirty="0" err="1"/>
              <a:t>Februar</a:t>
            </a:r>
            <a:r>
              <a:rPr lang="en-US" sz="1800" b="1" dirty="0"/>
              <a:t> 2022</a:t>
            </a:r>
          </a:p>
          <a:p>
            <a:pPr marL="446088">
              <a:tabLst>
                <a:tab pos="2960688" algn="l"/>
              </a:tabLst>
            </a:pPr>
            <a:r>
              <a:rPr lang="en-US" sz="1800" dirty="0"/>
              <a:t>Aufbau des </a:t>
            </a:r>
            <a:r>
              <a:rPr lang="en-US" sz="1800" dirty="0" err="1"/>
              <a:t>Regionallabors</a:t>
            </a:r>
            <a:r>
              <a:rPr lang="en-US" sz="1800" dirty="0"/>
              <a:t> und Training von </a:t>
            </a:r>
            <a:r>
              <a:rPr lang="en-US" sz="1800" dirty="0" err="1"/>
              <a:t>Mitarbeiter:innen</a:t>
            </a:r>
            <a:r>
              <a:rPr lang="en-US" sz="1800" dirty="0"/>
              <a:t> in PCR </a:t>
            </a:r>
            <a:r>
              <a:rPr lang="en-US" sz="1800" dirty="0" err="1"/>
              <a:t>Diagnostik</a:t>
            </a:r>
            <a:r>
              <a:rPr lang="en-US" sz="1800" dirty="0"/>
              <a:t> in </a:t>
            </a:r>
            <a:r>
              <a:rPr lang="en-US" sz="1800" dirty="0" err="1"/>
              <a:t>Vorbereitung</a:t>
            </a:r>
            <a:r>
              <a:rPr lang="en-US" sz="1800" dirty="0"/>
              <a:t> des </a:t>
            </a:r>
            <a:r>
              <a:rPr lang="en-US" sz="1800" dirty="0" err="1"/>
              <a:t>neuen</a:t>
            </a:r>
            <a:r>
              <a:rPr lang="en-US" sz="1800" dirty="0"/>
              <a:t> </a:t>
            </a:r>
            <a:r>
              <a:rPr lang="en-US" sz="1800" dirty="0" err="1"/>
              <a:t>Regionallabors</a:t>
            </a:r>
            <a:r>
              <a:rPr lang="en-US" sz="1800" dirty="0"/>
              <a:t> in </a:t>
            </a:r>
            <a:r>
              <a:rPr lang="en-US" sz="1800" dirty="0" err="1"/>
              <a:t>Berane</a:t>
            </a:r>
            <a:endParaRPr lang="en-US" sz="1800" dirty="0"/>
          </a:p>
          <a:p>
            <a:pPr marL="446088">
              <a:tabLst>
                <a:tab pos="2960688" algn="l"/>
              </a:tabLst>
            </a:pPr>
            <a:endParaRPr lang="en-US" sz="1000" dirty="0"/>
          </a:p>
          <a:p>
            <a:pPr marL="0" indent="0">
              <a:buNone/>
              <a:tabLst>
                <a:tab pos="2960688" algn="l"/>
              </a:tabLst>
            </a:pPr>
            <a:r>
              <a:rPr lang="en-US" sz="1800" b="1" dirty="0" err="1"/>
              <a:t>Frühjahr</a:t>
            </a:r>
            <a:r>
              <a:rPr lang="en-US" sz="1800" b="1" dirty="0"/>
              <a:t> 2022</a:t>
            </a:r>
          </a:p>
          <a:p>
            <a:pPr marL="446088">
              <a:tabLst>
                <a:tab pos="2960688" algn="l"/>
              </a:tabLst>
            </a:pPr>
            <a:r>
              <a:rPr lang="de-DE" sz="1800" dirty="0"/>
              <a:t>Summerschool Datenanalyse und Bioinformatik (WALTON)</a:t>
            </a:r>
          </a:p>
          <a:p>
            <a:pPr marL="446088">
              <a:tabLst>
                <a:tab pos="2960688" algn="l"/>
              </a:tabLst>
            </a:pPr>
            <a:endParaRPr lang="de-DE" sz="1100" dirty="0"/>
          </a:p>
          <a:p>
            <a:pPr marL="0" indent="0">
              <a:buNone/>
              <a:tabLst>
                <a:tab pos="2960688" algn="l"/>
              </a:tabLst>
            </a:pPr>
            <a:r>
              <a:rPr lang="de-DE" sz="1800" b="1" dirty="0"/>
              <a:t>Dezember 2021</a:t>
            </a:r>
          </a:p>
          <a:p>
            <a:pPr marL="388938" indent="-285750">
              <a:tabLst>
                <a:tab pos="2960688" algn="l"/>
              </a:tabLst>
            </a:pPr>
            <a:r>
              <a:rPr lang="de-DE" sz="1800" dirty="0"/>
              <a:t>Unterstützung WHO Training zu </a:t>
            </a:r>
            <a:r>
              <a:rPr lang="de-DE" sz="1800" dirty="0" err="1"/>
              <a:t>Biosafety</a:t>
            </a:r>
            <a:r>
              <a:rPr lang="de-DE" sz="1800" dirty="0"/>
              <a:t>, </a:t>
            </a:r>
            <a:r>
              <a:rPr lang="de-DE" sz="1800" dirty="0" err="1"/>
              <a:t>Biosecurity</a:t>
            </a:r>
            <a:r>
              <a:rPr lang="de-DE" sz="1800" dirty="0"/>
              <a:t> und Risk Assessment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3FFBA9F-1AA7-433C-BE46-4C0D9B2E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45" r="14975"/>
          <a:stretch/>
        </p:blipFill>
        <p:spPr>
          <a:xfrm>
            <a:off x="6295096" y="1003955"/>
            <a:ext cx="2391704" cy="164675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63549DE-4EC6-43C6-A245-394766F2D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05" y="2782078"/>
            <a:ext cx="2357885" cy="17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edit="true" text="2019_12_09_ZIG_WB_Bericht_Praes"/>
    <f:field ref="objsubject" par="" edit="true" text=""/>
    <f:field ref="objcreatedby" par="" text="Laußmann, Jadrana"/>
    <f:field ref="objcreatedat" par="" text="02.12.2019 14:24:44"/>
    <f:field ref="objchangedby" par="" text="Laußmann, Jadrana"/>
    <f:field ref="objmodifiedat" par="" text="02.12.2019 15:16:07"/>
    <f:field ref="doc_FSCFOLIO_1_1001_FieldDocumentNumber" par="" text="1"/>
    <f:field ref="doc_FSCFOLIO_1_1001_FieldSubject" par="" edit="true" text=""/>
    <f:field ref="FSCFOLIO_1_1001_FieldCurrentUser" par="" text="Jadrana Laußmann"/>
    <f:field ref="CCAPRECONFIG_15_1001_Objektname" par="" edit="true" text="2019_12_09_ZIG_WB_Bericht_Praes"/>
    <f:field ref="DEPRECONFIG_15_1001_Objektname" par="" edit="true" text="2019_12_09_ZIG_WB_Bericht_Praes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DEPRECONFIG_15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Bildschirmpräsentation (16:9)</PresentationFormat>
  <Paragraphs>57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Laborunterstützung im Westbalkan </vt:lpstr>
      <vt:lpstr>COVID-19-Unterstützung Republik Kosovo</vt:lpstr>
      <vt:lpstr>Laboraufbau Republik Kosovo</vt:lpstr>
      <vt:lpstr>COVID-19-Unterstützung Montenegro </vt:lpstr>
      <vt:lpstr>Laborunterstützung Montenegro und Nordmazedonien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Weiß, Sabrina</cp:lastModifiedBy>
  <cp:revision>987</cp:revision>
  <cp:lastPrinted>2019-11-28T10:18:41Z</cp:lastPrinted>
  <dcterms:created xsi:type="dcterms:W3CDTF">2015-11-02T12:29:13Z</dcterms:created>
  <dcterms:modified xsi:type="dcterms:W3CDTF">2022-02-04T09:13:33Z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RKICFG@15.1700:CashSign">
    <vt:lpwstr/>
  </property>
  <property fmtid="{D5CDD505-2E9C-101B-9397-08002B2CF9AE}" pid="3" name="FSC#RKICFG@15.1700:InvoiceNumber">
    <vt:lpwstr/>
  </property>
  <property fmtid="{D5CDD505-2E9C-101B-9397-08002B2CF9AE}" pid="4" name="FSC#RKICFG@15.1700:InvoiceAmount">
    <vt:lpwstr/>
  </property>
  <property fmtid="{D5CDD505-2E9C-101B-9397-08002B2CF9AE}" pid="5" name="FSC#RKICFG@15.1700:MachOrderNr">
    <vt:lpwstr/>
  </property>
  <property fmtid="{D5CDD505-2E9C-101B-9397-08002B2CF9AE}" pid="6" name="FSC#RKICFG@15.1700:1stAddrSubOrg">
    <vt:lpwstr/>
  </property>
  <property fmtid="{D5CDD505-2E9C-101B-9397-08002B2CF9AE}" pid="7" name="FSC#RKICFG@15.1700:1stAddrSubOrgShort">
    <vt:lpwstr/>
  </property>
  <property fmtid="{D5CDD505-2E9C-101B-9397-08002B2CF9AE}" pid="8" name="FSC#RKICFG@15.1700:AuthorTitle">
    <vt:lpwstr/>
  </property>
  <property fmtid="{D5CDD505-2E9C-101B-9397-08002B2CF9AE}" pid="9" name="FSC#RKICFG@15.1700:AuthorFirstname">
    <vt:lpwstr/>
  </property>
  <property fmtid="{D5CDD505-2E9C-101B-9397-08002B2CF9AE}" pid="10" name="FSC#RKICFG@15.1700:AuthorSurname">
    <vt:lpwstr/>
  </property>
  <property fmtid="{D5CDD505-2E9C-101B-9397-08002B2CF9AE}" pid="11" name="FSC#RKICFG@15.1700:AuthorFunction">
    <vt:lpwstr/>
  </property>
  <property fmtid="{D5CDD505-2E9C-101B-9397-08002B2CF9AE}" pid="12" name="FSC#RKICFG@15.1700:AuthorPhone">
    <vt:lpwstr/>
  </property>
  <property fmtid="{D5CDD505-2E9C-101B-9397-08002B2CF9AE}" pid="13" name="FSC#RKICFG@15.1700:AuthorProfession">
    <vt:lpwstr/>
  </property>
  <property fmtid="{D5CDD505-2E9C-101B-9397-08002B2CF9AE}" pid="14" name="FSC#RKICFG@15.1700:AuthorEMail">
    <vt:lpwstr/>
  </property>
  <property fmtid="{D5CDD505-2E9C-101B-9397-08002B2CF9AE}" pid="15" name="FSC#RKICFG@15.1700:OwnerGroupShortName">
    <vt:lpwstr/>
  </property>
  <property fmtid="{D5CDD505-2E9C-101B-9397-08002B2CF9AE}" pid="16" name="FSC#RKICFG@15.1700:OwnerGroupLongName">
    <vt:lpwstr/>
  </property>
  <property fmtid="{D5CDD505-2E9C-101B-9397-08002B2CF9AE}" pid="17" name="FSC#RKICFG@15.1700:ProjectNumber">
    <vt:lpwstr/>
  </property>
  <property fmtid="{D5CDD505-2E9C-101B-9397-08002B2CF9AE}" pid="18" name="FSC#RKICFG@15.1700:chargenumberexternalsource">
    <vt:lpwstr/>
  </property>
  <property fmtid="{D5CDD505-2E9C-101B-9397-08002B2CF9AE}" pid="19" name="FSC#RKICFG@15.1700:proposalnumber">
    <vt:lpwstr/>
  </property>
  <property fmtid="{D5CDD505-2E9C-101B-9397-08002B2CF9AE}" pid="20" name="FSC#RKICFG@15.1700:DecisionAndIncAttachments">
    <vt:lpwstr/>
  </property>
  <property fmtid="{D5CDD505-2E9C-101B-9397-08002B2CF9AE}" pid="21" name="FSC#BFARMPEICFG@15.1700:Subject">
    <vt:lpwstr/>
  </property>
  <property fmtid="{D5CDD505-2E9C-101B-9397-08002B2CF9AE}" pid="22" name="FSC#BFARMPEICFG@15.1700:AttachmentCount">
    <vt:lpwstr>0</vt:lpwstr>
  </property>
  <property fmtid="{D5CDD505-2E9C-101B-9397-08002B2CF9AE}" pid="23" name="FSC#BFARMPEICFG@15.1700:Author">
    <vt:lpwstr/>
  </property>
  <property fmtid="{D5CDD505-2E9C-101B-9397-08002B2CF9AE}" pid="24" name="FSC#BFARMPEICFG@15.1700:AuthorSurname">
    <vt:lpwstr/>
  </property>
  <property fmtid="{D5CDD505-2E9C-101B-9397-08002B2CF9AE}" pid="25" name="FSC#BFARMPEICFG@15.1700:AuthorMail">
    <vt:lpwstr/>
  </property>
  <property fmtid="{D5CDD505-2E9C-101B-9397-08002B2CF9AE}" pid="26" name="FSC#BFARMPEICFG@15.1700:AuthorCCMail">
    <vt:lpwstr/>
  </property>
  <property fmtid="{D5CDD505-2E9C-101B-9397-08002B2CF9AE}" pid="27" name="FSC#BFARMPEICFG@15.1700:AuthorPhone">
    <vt:lpwstr/>
  </property>
  <property fmtid="{D5CDD505-2E9C-101B-9397-08002B2CF9AE}" pid="28" name="FSC#BFARMPEICFG@15.1700:AuthorFax">
    <vt:lpwstr/>
  </property>
  <property fmtid="{D5CDD505-2E9C-101B-9397-08002B2CF9AE}" pid="29" name="FSC#BFARMPEICFG@15.1700:CreatedAt">
    <vt:lpwstr/>
  </property>
  <property fmtid="{D5CDD505-2E9C-101B-9397-08002B2CF9AE}" pid="30" name="FSC#BFARMPEICFG@15.1700:CreatedAtDE">
    <vt:lpwstr/>
  </property>
  <property fmtid="{D5CDD505-2E9C-101B-9397-08002B2CF9AE}" pid="31" name="FSC#BFARMPEICFG@15.1700:CreatedAtEN">
    <vt:lpwstr/>
  </property>
  <property fmtid="{D5CDD505-2E9C-101B-9397-08002B2CF9AE}" pid="32" name="FSC#BFARMPEICFG@15.1700:FirstFinalSignProcedure">
    <vt:lpwstr/>
  </property>
  <property fmtid="{D5CDD505-2E9C-101B-9397-08002B2CF9AE}" pid="33" name="FSC#BFARMPEICFG@15.1700:FirstFinalSignProcedureDate">
    <vt:lpwstr/>
  </property>
  <property fmtid="{D5CDD505-2E9C-101B-9397-08002B2CF9AE}" pid="34" name="FSC#BFARMPEICFG@15.1700:DocumentName">
    <vt:lpwstr/>
  </property>
  <property fmtid="{D5CDD505-2E9C-101B-9397-08002B2CF9AE}" pid="35" name="FSC#BFARMPEICFG@15.1700:DocumentFileReference">
    <vt:lpwstr/>
  </property>
  <property fmtid="{D5CDD505-2E9C-101B-9397-08002B2CF9AE}" pid="36" name="FSC#BFARMPEICFG@15.1700:DocumentShortDescription">
    <vt:lpwstr/>
  </property>
  <property fmtid="{D5CDD505-2E9C-101B-9397-08002B2CF9AE}" pid="37" name="FSC#BFARMPEICFG@15.1700:ProcedureName">
    <vt:lpwstr/>
  </property>
  <property fmtid="{D5CDD505-2E9C-101B-9397-08002B2CF9AE}" pid="38" name="FSC#BFARMPEICFG@15.1700:ProcedureFileReference">
    <vt:lpwstr/>
  </property>
  <property fmtid="{D5CDD505-2E9C-101B-9397-08002B2CF9AE}" pid="39" name="FSC#BFARMPEICFG@15.1700:ProcedureShortDescription">
    <vt:lpwstr/>
  </property>
  <property fmtid="{D5CDD505-2E9C-101B-9397-08002B2CF9AE}" pid="40" name="FSC#BFARMPEICFG@15.1700:OEHead">
    <vt:lpwstr/>
  </property>
  <property fmtid="{D5CDD505-2E9C-101B-9397-08002B2CF9AE}" pid="41" name="FSC#BFARMPEICFG@15.1700:OEHeadPhone">
    <vt:lpwstr/>
  </property>
  <property fmtid="{D5CDD505-2E9C-101B-9397-08002B2CF9AE}" pid="42" name="FSC#BFARMPEICFG@15.1700:OEShortName">
    <vt:lpwstr/>
  </property>
  <property fmtid="{D5CDD505-2E9C-101B-9397-08002B2CF9AE}" pid="43" name="FSC#BFARMPEICFG@15.1700:OrgBankAccSendTo">
    <vt:lpwstr/>
  </property>
  <property fmtid="{D5CDD505-2E9C-101B-9397-08002B2CF9AE}" pid="44" name="FSC#BFARMPEICFG@15.1700:OrgBankAccBank">
    <vt:lpwstr/>
  </property>
  <property fmtid="{D5CDD505-2E9C-101B-9397-08002B2CF9AE}" pid="45" name="FSC#BFARMPEICFG@15.1700:OrgBankAccID">
    <vt:lpwstr/>
  </property>
  <property fmtid="{D5CDD505-2E9C-101B-9397-08002B2CF9AE}" pid="46" name="FSC#BFARMPEICFG@15.1700:OrgBankAccAccount">
    <vt:lpwstr/>
  </property>
  <property fmtid="{D5CDD505-2E9C-101B-9397-08002B2CF9AE}" pid="47" name="FSC#BFARMPEICFG@15.1700:OrgBankAccIBAN">
    <vt:lpwstr/>
  </property>
  <property fmtid="{D5CDD505-2E9C-101B-9397-08002B2CF9AE}" pid="48" name="FSC#BFARMPEICFG@15.1700:OrgBankAccBIC">
    <vt:lpwstr/>
  </property>
  <property fmtid="{D5CDD505-2E9C-101B-9397-08002B2CF9AE}" pid="49" name="FSC#BFARMPEICFG@15.1700:OrgName">
    <vt:lpwstr/>
  </property>
  <property fmtid="{D5CDD505-2E9C-101B-9397-08002B2CF9AE}" pid="50" name="FSC#BFARMPEICFG@15.1700:OrgShortName">
    <vt:lpwstr/>
  </property>
  <property fmtid="{D5CDD505-2E9C-101B-9397-08002B2CF9AE}" pid="51" name="FSC#BFARMPEICFG@15.1700:OrgNote">
    <vt:lpwstr/>
  </property>
  <property fmtid="{D5CDD505-2E9C-101B-9397-08002B2CF9AE}" pid="52" name="FSC#BFARMPEICFG@15.1700:OrgStreet">
    <vt:lpwstr/>
  </property>
  <property fmtid="{D5CDD505-2E9C-101B-9397-08002B2CF9AE}" pid="53" name="FSC#BFARMPEICFG@15.1700:OrgZIP">
    <vt:lpwstr/>
  </property>
  <property fmtid="{D5CDD505-2E9C-101B-9397-08002B2CF9AE}" pid="54" name="FSC#BFARMPEICFG@15.1700:OrgCity">
    <vt:lpwstr/>
  </property>
  <property fmtid="{D5CDD505-2E9C-101B-9397-08002B2CF9AE}" pid="55" name="FSC#BFARMPEICFG@15.1700:OrgStreetDeliver">
    <vt:lpwstr/>
  </property>
  <property fmtid="{D5CDD505-2E9C-101B-9397-08002B2CF9AE}" pid="56" name="FSC#BFARMPEICFG@15.1700:OrgPostboxDeliver">
    <vt:lpwstr/>
  </property>
  <property fmtid="{D5CDD505-2E9C-101B-9397-08002B2CF9AE}" pid="57" name="FSC#BFARMPEICFG@15.1700:OrgZIPDeliver">
    <vt:lpwstr/>
  </property>
  <property fmtid="{D5CDD505-2E9C-101B-9397-08002B2CF9AE}" pid="58" name="FSC#BFARMPEICFG@15.1700:OrgCityDeliver">
    <vt:lpwstr/>
  </property>
  <property fmtid="{D5CDD505-2E9C-101B-9397-08002B2CF9AE}" pid="59" name="FSC#BFARMPEICFG@15.1700:OrgPhone">
    <vt:lpwstr/>
  </property>
  <property fmtid="{D5CDD505-2E9C-101B-9397-08002B2CF9AE}" pid="60" name="FSC#BFARMPEICFG@15.1700:OrgFax">
    <vt:lpwstr/>
  </property>
  <property fmtid="{D5CDD505-2E9C-101B-9397-08002B2CF9AE}" pid="61" name="FSC#BFARMPEICFG@15.1700:OrgWWW">
    <vt:lpwstr/>
  </property>
  <property fmtid="{D5CDD505-2E9C-101B-9397-08002B2CF9AE}" pid="62" name="FSC#BFARMPEICFG@15.1700:OwnerSurname">
    <vt:lpwstr/>
  </property>
  <property fmtid="{D5CDD505-2E9C-101B-9397-08002B2CF9AE}" pid="63" name="FSC#BFARMPEICFG@15.1700:OwnerMail">
    <vt:lpwstr/>
  </property>
  <property fmtid="{D5CDD505-2E9C-101B-9397-08002B2CF9AE}" pid="64" name="FSC#BFARMPEICFG@15.1700:OwnerPhone">
    <vt:lpwstr/>
  </property>
  <property fmtid="{D5CDD505-2E9C-101B-9397-08002B2CF9AE}" pid="65" name="FSC#BFARMPEICFG@15.1700:OwnerFax">
    <vt:lpwstr/>
  </property>
  <property fmtid="{D5CDD505-2E9C-101B-9397-08002B2CF9AE}" pid="66" name="FSC#BFARMPEICFG@15.1700:HandoutList">
    <vt:lpwstr/>
  </property>
  <property fmtid="{D5CDD505-2E9C-101B-9397-08002B2CF9AE}" pid="67" name="FSC#BFARMPEICFG@15.1700:ProcedureParticipants">
    <vt:lpwstr/>
  </property>
  <property fmtid="{D5CDD505-2E9C-101B-9397-08002B2CF9AE}" pid="68" name="FSC#BFARMPEICFG@15.1700:OutgoingReporters">
    <vt:lpwstr/>
  </property>
  <property fmtid="{D5CDD505-2E9C-101B-9397-08002B2CF9AE}" pid="69" name="FSC#BFARMPEICFG@15.1700:ProcResponsibleName">
    <vt:lpwstr/>
  </property>
  <property fmtid="{D5CDD505-2E9C-101B-9397-08002B2CF9AE}" pid="70" name="FSC#BFARMPEICFG@15.1700:ProcResponsiblePhone">
    <vt:lpwstr/>
  </property>
  <property fmtid="{D5CDD505-2E9C-101B-9397-08002B2CF9AE}" pid="71" name="FSC#BFARMPEICFG@15.1700:ProcResponsibleFax">
    <vt:lpwstr/>
  </property>
  <property fmtid="{D5CDD505-2E9C-101B-9397-08002B2CF9AE}" pid="72" name="FSC#BFARMPEICFG@15.1700:ProcResponsibleMail">
    <vt:lpwstr/>
  </property>
  <property fmtid="{D5CDD505-2E9C-101B-9397-08002B2CF9AE}" pid="73" name="FSC#BFARMPEICFG@15.1700:ProcResponsibleGroup">
    <vt:lpwstr/>
  </property>
  <property fmtid="{D5CDD505-2E9C-101B-9397-08002B2CF9AE}" pid="74" name="FSC#BFARMPEICFG@15.1700:IncomingDate">
    <vt:lpwstr/>
  </property>
  <property fmtid="{D5CDD505-2E9C-101B-9397-08002B2CF9AE}" pid="75" name="FSC#BFARMPEICFG@15.1700:1stAddrOrgname">
    <vt:lpwstr/>
  </property>
  <property fmtid="{D5CDD505-2E9C-101B-9397-08002B2CF9AE}" pid="76" name="FSC#BFARMPEICFG@15.1700:1stAddrOrgnameShort">
    <vt:lpwstr/>
  </property>
  <property fmtid="{D5CDD505-2E9C-101B-9397-08002B2CF9AE}" pid="77" name="FSC#BFARMPEICFG@15.1700:1stAddrOrgnameAlt">
    <vt:lpwstr/>
  </property>
  <property fmtid="{D5CDD505-2E9C-101B-9397-08002B2CF9AE}" pid="78" name="FSC#BFARMPEICFG@15.1700:1stAddrSalutation">
    <vt:lpwstr/>
  </property>
  <property fmtid="{D5CDD505-2E9C-101B-9397-08002B2CF9AE}" pid="79" name="FSC#BFARMPEICFG@15.1700:1stAddrTitle">
    <vt:lpwstr/>
  </property>
  <property fmtid="{D5CDD505-2E9C-101B-9397-08002B2CF9AE}" pid="80" name="FSC#BFARMPEICFG@15.1700:1stAddrFirstname">
    <vt:lpwstr/>
  </property>
  <property fmtid="{D5CDD505-2E9C-101B-9397-08002B2CF9AE}" pid="81" name="FSC#BFARMPEICFG@15.1700:1stAddrMiddlename">
    <vt:lpwstr/>
  </property>
  <property fmtid="{D5CDD505-2E9C-101B-9397-08002B2CF9AE}" pid="82" name="FSC#BFARMPEICFG@15.1700:1stAddrName">
    <vt:lpwstr/>
  </property>
  <property fmtid="{D5CDD505-2E9C-101B-9397-08002B2CF9AE}" pid="83" name="FSC#BFARMPEICFG@15.1700:1stAddrDivision">
    <vt:lpwstr/>
  </property>
  <property fmtid="{D5CDD505-2E9C-101B-9397-08002B2CF9AE}" pid="84" name="FSC#BFARMPEICFG@15.1700:1stAddrStreet">
    <vt:lpwstr/>
  </property>
  <property fmtid="{D5CDD505-2E9C-101B-9397-08002B2CF9AE}" pid="85" name="FSC#BFARMPEICFG@15.1700:1stAddrZIPCode">
    <vt:lpwstr/>
  </property>
  <property fmtid="{D5CDD505-2E9C-101B-9397-08002B2CF9AE}" pid="86" name="FSC#BFARMPEICFG@15.1700:1stAddrCity">
    <vt:lpwstr/>
  </property>
  <property fmtid="{D5CDD505-2E9C-101B-9397-08002B2CF9AE}" pid="87" name="FSC#BFARMPEICFG@15.1700:1stAddrState">
    <vt:lpwstr/>
  </property>
  <property fmtid="{D5CDD505-2E9C-101B-9397-08002B2CF9AE}" pid="88" name="FSC#BFARMPEICFG@15.1700:1stAddrCountry">
    <vt:lpwstr/>
  </property>
  <property fmtid="{D5CDD505-2E9C-101B-9397-08002B2CF9AE}" pid="89" name="FSC#BFARMPEICFG@15.1700:1stAddrEmail">
    <vt:lpwstr/>
  </property>
  <property fmtid="{D5CDD505-2E9C-101B-9397-08002B2CF9AE}" pid="90" name="FSC#BFARMPEICFG@15.1700:1stAddrAddition">
    <vt:lpwstr/>
  </property>
  <property fmtid="{D5CDD505-2E9C-101B-9397-08002B2CF9AE}" pid="91" name="FSC#BFARMPEICFG@15.1700:1stAddrNote">
    <vt:lpwstr/>
  </property>
  <property fmtid="{D5CDD505-2E9C-101B-9397-08002B2CF9AE}" pid="92" name="FSC#BFARMPEICFG@15.1700:ForeignNrFirstIncoming">
    <vt:lpwstr/>
  </property>
  <property fmtid="{D5CDD505-2E9C-101B-9397-08002B2CF9AE}" pid="93" name="FSC#BFARMPEICFG@15.1700:AddrOrgName">
    <vt:lpwstr/>
  </property>
  <property fmtid="{D5CDD505-2E9C-101B-9397-08002B2CF9AE}" pid="94" name="FSC#BFARMPEICFG@15.1700:AddrSuffix1">
    <vt:lpwstr/>
  </property>
  <property fmtid="{D5CDD505-2E9C-101B-9397-08002B2CF9AE}" pid="95" name="FSC#BFARMPEICFG@15.1700:AddrSuffix2">
    <vt:lpwstr/>
  </property>
  <property fmtid="{D5CDD505-2E9C-101B-9397-08002B2CF9AE}" pid="96" name="FSC#BFARMPEICFG@15.1700:AddrOrgShortName">
    <vt:lpwstr/>
  </property>
  <property fmtid="{D5CDD505-2E9C-101B-9397-08002B2CF9AE}" pid="97" name="FSC#BFARMPEICFG@15.1700:AddrAlternativeDesc">
    <vt:lpwstr/>
  </property>
  <property fmtid="{D5CDD505-2E9C-101B-9397-08002B2CF9AE}" pid="98" name="FSC#BFARMPEICFG@15.1700:AddrSalutation">
    <vt:lpwstr/>
  </property>
  <property fmtid="{D5CDD505-2E9C-101B-9397-08002B2CF9AE}" pid="99" name="FSC#BFARMPEICFG@15.1700:AddrTitle">
    <vt:lpwstr/>
  </property>
  <property fmtid="{D5CDD505-2E9C-101B-9397-08002B2CF9AE}" pid="100" name="FSC#BFARMPEICFG@15.1700:AddrFirstname">
    <vt:lpwstr/>
  </property>
  <property fmtid="{D5CDD505-2E9C-101B-9397-08002B2CF9AE}" pid="101" name="FSC#BFARMPEICFG@15.1700:AddrMiddleName">
    <vt:lpwstr/>
  </property>
  <property fmtid="{D5CDD505-2E9C-101B-9397-08002B2CF9AE}" pid="102" name="FSC#BFARMPEICFG@15.1700:AddrName">
    <vt:lpwstr/>
  </property>
  <property fmtid="{D5CDD505-2E9C-101B-9397-08002B2CF9AE}" pid="103" name="FSC#BFARMPEICFG@15.1700:AddrBusinessUnit">
    <vt:lpwstr/>
  </property>
  <property fmtid="{D5CDD505-2E9C-101B-9397-08002B2CF9AE}" pid="104" name="FSC#BFARMPEICFG@15.1700:AddrStreet">
    <vt:lpwstr/>
  </property>
  <property fmtid="{D5CDD505-2E9C-101B-9397-08002B2CF9AE}" pid="105" name="FSC#BFARMPEICFG@15.1700:AddrZipCode">
    <vt:lpwstr/>
  </property>
  <property fmtid="{D5CDD505-2E9C-101B-9397-08002B2CF9AE}" pid="106" name="FSC#BFARMPEICFG@15.1700:AddrCity">
    <vt:lpwstr/>
  </property>
  <property fmtid="{D5CDD505-2E9C-101B-9397-08002B2CF9AE}" pid="107" name="FSC#BFARMPEICFG@15.1700:AddrState">
    <vt:lpwstr/>
  </property>
  <property fmtid="{D5CDD505-2E9C-101B-9397-08002B2CF9AE}" pid="108" name="FSC#BFARMPEICFG@15.1700:AddrCountry">
    <vt:lpwstr/>
  </property>
  <property fmtid="{D5CDD505-2E9C-101B-9397-08002B2CF9AE}" pid="109" name="FSC#BFARMPEICFG@15.1700:AddrAddition">
    <vt:lpwstr/>
  </property>
  <property fmtid="{D5CDD505-2E9C-101B-9397-08002B2CF9AE}" pid="110" name="FSC#BFARMPEICFG@15.1700:AddrNote">
    <vt:lpwstr/>
  </property>
  <property fmtid="{D5CDD505-2E9C-101B-9397-08002B2CF9AE}" pid="111" name="FSC#BFARMPEICFG@15.1700:AddrCat">
    <vt:lpwstr/>
  </property>
  <property fmtid="{D5CDD505-2E9C-101B-9397-08002B2CF9AE}" pid="112" name="FSC#BFARMPEICFG@15.1700:AddrTransMedia">
    <vt:lpwstr/>
  </property>
  <property fmtid="{D5CDD505-2E9C-101B-9397-08002B2CF9AE}" pid="113" name="FSC#BFARMPEICFG@15.1700:AddrUserAbbreviation">
    <vt:lpwstr/>
  </property>
  <property fmtid="{D5CDD505-2E9C-101B-9397-08002B2CF9AE}" pid="114" name="FSC#BFARMPEICFG@15.1700:AddrGender">
    <vt:lpwstr/>
  </property>
  <property fmtid="{D5CDD505-2E9C-101B-9397-08002B2CF9AE}" pid="115" name="FSC#BFARMPEICFG@15.1700:AddrBirthDate">
    <vt:lpwstr/>
  </property>
  <property fmtid="{D5CDD505-2E9C-101B-9397-08002B2CF9AE}" pid="116" name="FSC#BFARMPEICFG@15.1700:AddrDispClass">
    <vt:lpwstr/>
  </property>
  <property fmtid="{D5CDD505-2E9C-101B-9397-08002B2CF9AE}" pid="117" name="FSC#BFARMPEICFG@15.1700:AddrCopyText">
    <vt:lpwstr/>
  </property>
  <property fmtid="{D5CDD505-2E9C-101B-9397-08002B2CF9AE}" pid="118" name="FSC#COOELAK@1.1001:Subject">
    <vt:lpwstr/>
  </property>
  <property fmtid="{D5CDD505-2E9C-101B-9397-08002B2CF9AE}" pid="119" name="FSC#COOELAK@1.1001:FileReference">
    <vt:lpwstr/>
  </property>
  <property fmtid="{D5CDD505-2E9C-101B-9397-08002B2CF9AE}" pid="120" name="FSC#COOELAK@1.1001:FileRefYear">
    <vt:lpwstr/>
  </property>
  <property fmtid="{D5CDD505-2E9C-101B-9397-08002B2CF9AE}" pid="121" name="FSC#COOELAK@1.1001:FileRefOrdinal">
    <vt:lpwstr/>
  </property>
  <property fmtid="{D5CDD505-2E9C-101B-9397-08002B2CF9AE}" pid="122" name="FSC#COOELAK@1.1001:FileRefOU">
    <vt:lpwstr/>
  </property>
  <property fmtid="{D5CDD505-2E9C-101B-9397-08002B2CF9AE}" pid="123" name="FSC#COOELAK@1.1001:Organization">
    <vt:lpwstr/>
  </property>
  <property fmtid="{D5CDD505-2E9C-101B-9397-08002B2CF9AE}" pid="124" name="FSC#COOELAK@1.1001:Owner">
    <vt:lpwstr>Wilkes, Sieglinde, Dr.</vt:lpwstr>
  </property>
  <property fmtid="{D5CDD505-2E9C-101B-9397-08002B2CF9AE}" pid="125" name="FSC#COOELAK@1.1001:OwnerExtension">
    <vt:lpwstr>2957</vt:lpwstr>
  </property>
  <property fmtid="{D5CDD505-2E9C-101B-9397-08002B2CF9AE}" pid="126" name="FSC#COOELAK@1.1001:OwnerFaxExtension">
    <vt:lpwstr/>
  </property>
  <property fmtid="{D5CDD505-2E9C-101B-9397-08002B2CF9AE}" pid="127" name="FSC#COOELAK@1.1001:DispatchedBy">
    <vt:lpwstr/>
  </property>
  <property fmtid="{D5CDD505-2E9C-101B-9397-08002B2CF9AE}" pid="128" name="FSC#COOELAK@1.1001:DispatchedAt">
    <vt:lpwstr/>
  </property>
  <property fmtid="{D5CDD505-2E9C-101B-9397-08002B2CF9AE}" pid="129" name="FSC#COOELAK@1.1001:ApprovedBy">
    <vt:lpwstr/>
  </property>
  <property fmtid="{D5CDD505-2E9C-101B-9397-08002B2CF9AE}" pid="130" name="FSC#COOELAK@1.1001:ApprovedAt">
    <vt:lpwstr/>
  </property>
  <property fmtid="{D5CDD505-2E9C-101B-9397-08002B2CF9AE}" pid="131" name="FSC#COOELAK@1.1001:Department">
    <vt:lpwstr>Fo (Forschungskoordination / Internationale Kontakte)</vt:lpwstr>
  </property>
  <property fmtid="{D5CDD505-2E9C-101B-9397-08002B2CF9AE}" pid="132" name="FSC#COOELAK@1.1001:CreatedAt">
    <vt:lpwstr>02.12.2019</vt:lpwstr>
  </property>
  <property fmtid="{D5CDD505-2E9C-101B-9397-08002B2CF9AE}" pid="133" name="FSC#COOELAK@1.1001:OU">
    <vt:lpwstr>Fo (Forschungskoordination / Internationale Kontakte)</vt:lpwstr>
  </property>
  <property fmtid="{D5CDD505-2E9C-101B-9397-08002B2CF9AE}" pid="134" name="FSC#COOELAK@1.1001:Priority">
    <vt:lpwstr> ()</vt:lpwstr>
  </property>
  <property fmtid="{D5CDD505-2E9C-101B-9397-08002B2CF9AE}" pid="135" name="FSC#COOELAK@1.1001:ObjBarCode">
    <vt:lpwstr>*COO.2219.100.5.282441*</vt:lpwstr>
  </property>
  <property fmtid="{D5CDD505-2E9C-101B-9397-08002B2CF9AE}" pid="136" name="FSC#COOELAK@1.1001:RefBarCode">
    <vt:lpwstr/>
  </property>
  <property fmtid="{D5CDD505-2E9C-101B-9397-08002B2CF9AE}" pid="137" name="FSC#COOELAK@1.1001:FileRefBarCode">
    <vt:lpwstr>**</vt:lpwstr>
  </property>
  <property fmtid="{D5CDD505-2E9C-101B-9397-08002B2CF9AE}" pid="138" name="FSC#COOELAK@1.1001:ExternalRef">
    <vt:lpwstr/>
  </property>
  <property fmtid="{D5CDD505-2E9C-101B-9397-08002B2CF9AE}" pid="139" name="FSC#COOELAK@1.1001:IncomingNumber">
    <vt:lpwstr/>
  </property>
  <property fmtid="{D5CDD505-2E9C-101B-9397-08002B2CF9AE}" pid="140" name="FSC#COOELAK@1.1001:IncomingSubject">
    <vt:lpwstr/>
  </property>
  <property fmtid="{D5CDD505-2E9C-101B-9397-08002B2CF9AE}" pid="141" name="FSC#COOELAK@1.1001:ProcessResponsible">
    <vt:lpwstr/>
  </property>
  <property fmtid="{D5CDD505-2E9C-101B-9397-08002B2CF9AE}" pid="142" name="FSC#COOELAK@1.1001:ProcessResponsiblePhone">
    <vt:lpwstr/>
  </property>
  <property fmtid="{D5CDD505-2E9C-101B-9397-08002B2CF9AE}" pid="143" name="FSC#COOELAK@1.1001:ProcessResponsibleMail">
    <vt:lpwstr/>
  </property>
  <property fmtid="{D5CDD505-2E9C-101B-9397-08002B2CF9AE}" pid="144" name="FSC#COOELAK@1.1001:ProcessResponsibleFax">
    <vt:lpwstr/>
  </property>
  <property fmtid="{D5CDD505-2E9C-101B-9397-08002B2CF9AE}" pid="145" name="FSC#COOELAK@1.1001:ApproverFirstName">
    <vt:lpwstr/>
  </property>
  <property fmtid="{D5CDD505-2E9C-101B-9397-08002B2CF9AE}" pid="146" name="FSC#COOELAK@1.1001:ApproverSurName">
    <vt:lpwstr/>
  </property>
  <property fmtid="{D5CDD505-2E9C-101B-9397-08002B2CF9AE}" pid="147" name="FSC#COOELAK@1.1001:ApproverTitle">
    <vt:lpwstr/>
  </property>
  <property fmtid="{D5CDD505-2E9C-101B-9397-08002B2CF9AE}" pid="148" name="FSC#COOELAK@1.1001:ExternalDate">
    <vt:lpwstr/>
  </property>
  <property fmtid="{D5CDD505-2E9C-101B-9397-08002B2CF9AE}" pid="149" name="FSC#COOELAK@1.1001:SettlementApprovedAt">
    <vt:lpwstr/>
  </property>
  <property fmtid="{D5CDD505-2E9C-101B-9397-08002B2CF9AE}" pid="150" name="FSC#COOELAK@1.1001:BaseNumber">
    <vt:lpwstr/>
  </property>
  <property fmtid="{D5CDD505-2E9C-101B-9397-08002B2CF9AE}" pid="151" name="FSC#COOELAK@1.1001:CurrentUserRolePos">
    <vt:lpwstr>Bearbeiter/in Stammdaten</vt:lpwstr>
  </property>
  <property fmtid="{D5CDD505-2E9C-101B-9397-08002B2CF9AE}" pid="152" name="FSC#COOELAK@1.1001:CurrentUserEmail">
    <vt:lpwstr>LaussmannJ@rki.de</vt:lpwstr>
  </property>
  <property fmtid="{D5CDD505-2E9C-101B-9397-08002B2CF9AE}" pid="153" name="FSC#ELAKGOV@1.1001:PersonalSubjGender">
    <vt:lpwstr/>
  </property>
  <property fmtid="{D5CDD505-2E9C-101B-9397-08002B2CF9AE}" pid="154" name="FSC#ELAKGOV@1.1001:PersonalSubjFirstName">
    <vt:lpwstr/>
  </property>
  <property fmtid="{D5CDD505-2E9C-101B-9397-08002B2CF9AE}" pid="155" name="FSC#ELAKGOV@1.1001:PersonalSubjSurName">
    <vt:lpwstr/>
  </property>
  <property fmtid="{D5CDD505-2E9C-101B-9397-08002B2CF9AE}" pid="156" name="FSC#ELAKGOV@1.1001:PersonalSubjSalutation">
    <vt:lpwstr/>
  </property>
  <property fmtid="{D5CDD505-2E9C-101B-9397-08002B2CF9AE}" pid="157" name="FSC#ELAKGOV@1.1001:PersonalSubjAddress">
    <vt:lpwstr/>
  </property>
  <property fmtid="{D5CDD505-2E9C-101B-9397-08002B2CF9AE}" pid="158" name="FSC#ATSTATECFG@1.1001:Office">
    <vt:lpwstr/>
  </property>
  <property fmtid="{D5CDD505-2E9C-101B-9397-08002B2CF9AE}" pid="159" name="FSC#ATSTATECFG@1.1001:Agent">
    <vt:lpwstr/>
  </property>
  <property fmtid="{D5CDD505-2E9C-101B-9397-08002B2CF9AE}" pid="160" name="FSC#ATSTATECFG@1.1001:AgentPhone">
    <vt:lpwstr/>
  </property>
  <property fmtid="{D5CDD505-2E9C-101B-9397-08002B2CF9AE}" pid="161" name="FSC#ATSTATECFG@1.1001:DepartmentFax">
    <vt:lpwstr/>
  </property>
  <property fmtid="{D5CDD505-2E9C-101B-9397-08002B2CF9AE}" pid="162" name="FSC#ATSTATECFG@1.1001:DepartmentEmail">
    <vt:lpwstr/>
  </property>
  <property fmtid="{D5CDD505-2E9C-101B-9397-08002B2CF9AE}" pid="163" name="FSC#ATSTATECFG@1.1001:SubfileDate">
    <vt:lpwstr/>
  </property>
  <property fmtid="{D5CDD505-2E9C-101B-9397-08002B2CF9AE}" pid="164" name="FSC#ATSTATECFG@1.1001:SubfileSubject">
    <vt:lpwstr/>
  </property>
  <property fmtid="{D5CDD505-2E9C-101B-9397-08002B2CF9AE}" pid="165" name="FSC#ATSTATECFG@1.1001:DepartmentZipCode">
    <vt:lpwstr/>
  </property>
  <property fmtid="{D5CDD505-2E9C-101B-9397-08002B2CF9AE}" pid="166" name="FSC#ATSTATECFG@1.1001:DepartmentCountry">
    <vt:lpwstr/>
  </property>
  <property fmtid="{D5CDD505-2E9C-101B-9397-08002B2CF9AE}" pid="167" name="FSC#ATSTATECFG@1.1001:DepartmentCity">
    <vt:lpwstr/>
  </property>
  <property fmtid="{D5CDD505-2E9C-101B-9397-08002B2CF9AE}" pid="168" name="FSC#ATSTATECFG@1.1001:DepartmentStreet">
    <vt:lpwstr/>
  </property>
  <property fmtid="{D5CDD505-2E9C-101B-9397-08002B2CF9AE}" pid="169" name="FSC#ATSTATECFG@1.1001:DepartmentDVR">
    <vt:lpwstr/>
  </property>
  <property fmtid="{D5CDD505-2E9C-101B-9397-08002B2CF9AE}" pid="170" name="FSC#ATSTATECFG@1.1001:DepartmentUID">
    <vt:lpwstr/>
  </property>
  <property fmtid="{D5CDD505-2E9C-101B-9397-08002B2CF9AE}" pid="171" name="FSC#ATSTATECFG@1.1001:SubfileReference">
    <vt:lpwstr/>
  </property>
  <property fmtid="{D5CDD505-2E9C-101B-9397-08002B2CF9AE}" pid="172" name="FSC#ATSTATECFG@1.1001:Clause">
    <vt:lpwstr/>
  </property>
  <property fmtid="{D5CDD505-2E9C-101B-9397-08002B2CF9AE}" pid="173" name="FSC#ATSTATECFG@1.1001:ApprovedSignature">
    <vt:lpwstr/>
  </property>
  <property fmtid="{D5CDD505-2E9C-101B-9397-08002B2CF9AE}" pid="174" name="FSC#ATSTATECFG@1.1001:BankAccount">
    <vt:lpwstr/>
  </property>
  <property fmtid="{D5CDD505-2E9C-101B-9397-08002B2CF9AE}" pid="175" name="FSC#ATSTATECFG@1.1001:BankAccountOwner">
    <vt:lpwstr/>
  </property>
  <property fmtid="{D5CDD505-2E9C-101B-9397-08002B2CF9AE}" pid="176" name="FSC#ATSTATECFG@1.1001:BankInstitute">
    <vt:lpwstr/>
  </property>
  <property fmtid="{D5CDD505-2E9C-101B-9397-08002B2CF9AE}" pid="177" name="FSC#ATSTATECFG@1.1001:BankAccountID">
    <vt:lpwstr/>
  </property>
  <property fmtid="{D5CDD505-2E9C-101B-9397-08002B2CF9AE}" pid="178" name="FSC#ATSTATECFG@1.1001:BankAccountIBAN">
    <vt:lpwstr/>
  </property>
  <property fmtid="{D5CDD505-2E9C-101B-9397-08002B2CF9AE}" pid="179" name="FSC#ATSTATECFG@1.1001:BankAccountBIC">
    <vt:lpwstr/>
  </property>
  <property fmtid="{D5CDD505-2E9C-101B-9397-08002B2CF9AE}" pid="180" name="FSC#ATSTATECFG@1.1001:BankName">
    <vt:lpwstr/>
  </property>
  <property fmtid="{D5CDD505-2E9C-101B-9397-08002B2CF9AE}" pid="181" name="FSC#FSCGOVDE@1.1001:FileRefOUEmail">
    <vt:lpwstr/>
  </property>
  <property fmtid="{D5CDD505-2E9C-101B-9397-08002B2CF9AE}" pid="182" name="FSC#FSCGOVDE@1.1001:ProcedureReference">
    <vt:lpwstr/>
  </property>
  <property fmtid="{D5CDD505-2E9C-101B-9397-08002B2CF9AE}" pid="183" name="FSC#FSCGOVDE@1.1001:FileSubject">
    <vt:lpwstr/>
  </property>
  <property fmtid="{D5CDD505-2E9C-101B-9397-08002B2CF9AE}" pid="184" name="FSC#FSCGOVDE@1.1001:ProcedureSubject">
    <vt:lpwstr/>
  </property>
  <property fmtid="{D5CDD505-2E9C-101B-9397-08002B2CF9AE}" pid="185" name="FSC#FSCGOVDE@1.1001:SignFinalVersionBy">
    <vt:lpwstr/>
  </property>
  <property fmtid="{D5CDD505-2E9C-101B-9397-08002B2CF9AE}" pid="186" name="FSC#FSCGOVDE@1.1001:SignFinalVersionAt">
    <vt:lpwstr/>
  </property>
  <property fmtid="{D5CDD505-2E9C-101B-9397-08002B2CF9AE}" pid="187" name="FSC#FSCGOVDE@1.1001:ProcedureRefBarCode">
    <vt:lpwstr/>
  </property>
  <property fmtid="{D5CDD505-2E9C-101B-9397-08002B2CF9AE}" pid="188" name="FSC#FSCGOVDE@1.1001:FileAddSubj">
    <vt:lpwstr/>
  </property>
  <property fmtid="{D5CDD505-2E9C-101B-9397-08002B2CF9AE}" pid="189" name="FSC#FSCGOVDE@1.1001:DocumentSubj">
    <vt:lpwstr/>
  </property>
  <property fmtid="{D5CDD505-2E9C-101B-9397-08002B2CF9AE}" pid="190" name="FSC#FSCGOVDE@1.1001:FileRel">
    <vt:lpwstr/>
  </property>
  <property fmtid="{D5CDD505-2E9C-101B-9397-08002B2CF9AE}" pid="191" name="FSC#COOSYSTEM@1.1:Container">
    <vt:lpwstr>COO.2219.100.5.282441</vt:lpwstr>
  </property>
  <property fmtid="{D5CDD505-2E9C-101B-9397-08002B2CF9AE}" pid="192" name="FSC#FSCFOLIO@1.1001:docpropproject">
    <vt:lpwstr/>
  </property>
</Properties>
</file>