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2"/>
  </p:notesMasterIdLst>
  <p:handoutMasterIdLst>
    <p:handoutMasterId r:id="rId13"/>
  </p:handoutMasterIdLst>
  <p:sldIdLst>
    <p:sldId id="827" r:id="rId2"/>
    <p:sldId id="814" r:id="rId3"/>
    <p:sldId id="825" r:id="rId4"/>
    <p:sldId id="830" r:id="rId5"/>
    <p:sldId id="828" r:id="rId6"/>
    <p:sldId id="829" r:id="rId7"/>
    <p:sldId id="816" r:id="rId8"/>
    <p:sldId id="831" r:id="rId9"/>
    <p:sldId id="832" r:id="rId10"/>
    <p:sldId id="826" r:id="rId11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4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4D8AD2"/>
    <a:srgbClr val="80A5DC"/>
    <a:srgbClr val="006EC7"/>
    <a:srgbClr val="66A8DD"/>
    <a:srgbClr val="689CCA"/>
    <a:srgbClr val="338BD2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90433" autoAdjust="0"/>
  </p:normalViewPr>
  <p:slideViewPr>
    <p:cSldViewPr snapToGrid="0" snapToObjects="1">
      <p:cViewPr varScale="1">
        <p:scale>
          <a:sx n="73" d="100"/>
          <a:sy n="73" d="100"/>
        </p:scale>
        <p:origin x="90" y="534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30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87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34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827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474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Viellecht</a:t>
            </a:r>
            <a:r>
              <a:rPr lang="de-DE" dirty="0"/>
              <a:t> nicht notwendig. Kann all </a:t>
            </a:r>
            <a:r>
              <a:rPr lang="de-DE" dirty="0" err="1"/>
              <a:t>ergänzung</a:t>
            </a:r>
            <a:r>
              <a:rPr lang="de-DE" dirty="0"/>
              <a:t> zur Inzidenzen genutzt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010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15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24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02/04/2022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02/04/2022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02/04/2022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02/04/2022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02/04/2022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02/04/2022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02/04/2022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02/04/2022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02/04/2022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02/04/2022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B4BB605-11E8-4405-864A-ADF9CEF0B713}"/>
              </a:ext>
            </a:extLst>
          </p:cNvPr>
          <p:cNvSpPr txBox="1"/>
          <p:nvPr/>
        </p:nvSpPr>
        <p:spPr>
          <a:xfrm>
            <a:off x="595714" y="873754"/>
            <a:ext cx="1108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380.321.615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Fälle (</a:t>
            </a:r>
            <a:r>
              <a:rPr lang="de-DE" sz="2000" b="1" dirty="0">
                <a:solidFill>
                  <a:srgbClr val="00B050"/>
                </a:solidFill>
                <a:latin typeface="Calibri"/>
              </a:rPr>
              <a:t>-7,6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%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 Vergleich zu Vorwoche)</a:t>
            </a:r>
          </a:p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5.680.741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Todesfälle (CFR: 1,5%) 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83562AA-82F9-41F3-AD4A-F05023BB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975971"/>
              </p:ext>
            </p:extLst>
          </p:nvPr>
        </p:nvGraphicFramePr>
        <p:xfrm>
          <a:off x="324464" y="1641987"/>
          <a:ext cx="11645036" cy="4942560"/>
        </p:xfrm>
        <a:graphic>
          <a:graphicData uri="http://schemas.openxmlformats.org/drawingml/2006/table">
            <a:tbl>
              <a:tblPr firstRow="1" firstCol="1" bandRow="1"/>
              <a:tblGrid>
                <a:gridCol w="219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676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875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2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7758">
                  <a:extLst>
                    <a:ext uri="{9D8B030D-6E8A-4147-A177-3AD203B41FA5}">
                      <a16:colId xmlns:a16="http://schemas.microsoft.com/office/drawing/2014/main" val="2968539269"/>
                    </a:ext>
                  </a:extLst>
                </a:gridCol>
                <a:gridCol w="109634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89837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31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Auffrisch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-impfung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Vollständige Impfung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Impfung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3.108.724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-35,83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939,2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63,8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75,6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010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2.179.623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-12,26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3.351,2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79,2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82,7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1.545.769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-29,22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112,0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68,5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1.302.149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+24,04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612,6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1.150.849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+35,56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1.383,8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74,1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75,8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903.801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-24,32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1.515,4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77,4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84,2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812.995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+95,25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557,1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52,5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638.235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+1,08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940,2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77,1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631.990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+26,72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749,3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62,2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68,1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Japan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533.288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+54,71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421,7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78,9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155AE02-3275-416B-AB71-29BB94AAC95C}"/>
              </a:ext>
            </a:extLst>
          </p:cNvPr>
          <p:cNvSpPr txBox="1"/>
          <p:nvPr/>
        </p:nvSpPr>
        <p:spPr>
          <a:xfrm>
            <a:off x="1775520" y="6550224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WHO, Stand: 02.02.2022; *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Our World In Data -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Vacc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abgerufen: </a:t>
            </a:r>
            <a:r>
              <a:rPr lang="de-DE" sz="1400" i="1" dirty="0">
                <a:solidFill>
                  <a:prstClr val="black"/>
                </a:solidFill>
                <a:latin typeface="Calibri"/>
              </a:rPr>
              <a:t>31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.01 – 01.02..2022</a:t>
            </a:r>
          </a:p>
        </p:txBody>
      </p:sp>
    </p:spTree>
    <p:extLst>
      <p:ext uri="{BB962C8B-B14F-4D97-AF65-F5344CB8AC3E}">
        <p14:creationId xmlns:p14="http://schemas.microsoft.com/office/powerpoint/2010/main" val="190863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%</a:t>
            </a:r>
            <a:r>
              <a:rPr lang="de-DE" sz="2400" dirty="0"/>
              <a:t> </a:t>
            </a:r>
            <a:r>
              <a:rPr lang="de-DE" sz="2400" dirty="0">
                <a:latin typeface="Scala Sans OT" panose="020B0504030101020104" pitchFamily="34" charset="0"/>
              </a:rPr>
              <a:t>Veränderung der Fallzahlen die letzten 7-Tage 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5AEA3F8-5CE5-4F2C-9E44-2937E200B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2" t="4255" r="24653" b="4409"/>
          <a:stretch/>
        </p:blipFill>
        <p:spPr>
          <a:xfrm>
            <a:off x="10489800" y="3821098"/>
            <a:ext cx="990932" cy="240982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6397C87-7BD6-4CD9-969E-E75F1D35004F}"/>
              </a:ext>
            </a:extLst>
          </p:cNvPr>
          <p:cNvSpPr txBox="1"/>
          <p:nvPr/>
        </p:nvSpPr>
        <p:spPr>
          <a:xfrm>
            <a:off x="6096000" y="6567903"/>
            <a:ext cx="4650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WHO Dashboard, Datenstand 23.01.2021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FCCCA9-6A0C-4DE9-BAC1-3348701F3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777" y="1105810"/>
            <a:ext cx="8560445" cy="512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87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64ABB07-D40F-4B8D-98E0-B06B394A04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66"/>
          <a:stretch/>
        </p:blipFill>
        <p:spPr>
          <a:xfrm>
            <a:off x="5537961" y="2072640"/>
            <a:ext cx="6696000" cy="4401965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Situation Report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1" y="6380408"/>
            <a:ext cx="36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01.02.2022, Datenstand 30.01.2022</a:t>
            </a:r>
          </a:p>
          <a:p>
            <a:r>
              <a:rPr lang="de-DE" sz="1200" i="1" dirty="0">
                <a:solidFill>
                  <a:prstClr val="black"/>
                </a:solidFill>
              </a:rPr>
              <a:t>	Karte – WHO, Datenstand 03.02.2022</a:t>
            </a:r>
          </a:p>
          <a:p>
            <a:endParaRPr lang="de-DE" sz="1200" i="1" dirty="0">
              <a:solidFill>
                <a:prstClr val="black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58D5127-5F76-4154-8960-D506D60DFD3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6126" y="1243323"/>
            <a:ext cx="56007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0568940-5106-4EA4-8C79-28D1A80E5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963" y="1016092"/>
            <a:ext cx="5541053" cy="576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29ED20E-72E5-45D6-8F7D-F200E7F39E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15"/>
          <a:stretch/>
        </p:blipFill>
        <p:spPr>
          <a:xfrm>
            <a:off x="1134737" y="1046572"/>
            <a:ext cx="4785226" cy="57600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in Europa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897C4026-E544-4761-B9DC-1C71D1193114}"/>
              </a:ext>
            </a:extLst>
          </p:cNvPr>
          <p:cNvSpPr txBox="1"/>
          <p:nvPr/>
        </p:nvSpPr>
        <p:spPr>
          <a:xfrm>
            <a:off x="2016339" y="6399642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28.01.2022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8CEEE5C-1120-4474-BC45-9CD585E1AF0D}"/>
              </a:ext>
            </a:extLst>
          </p:cNvPr>
          <p:cNvSpPr txBox="1"/>
          <p:nvPr/>
        </p:nvSpPr>
        <p:spPr>
          <a:xfrm>
            <a:off x="11109257" y="6553530"/>
            <a:ext cx="1179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prstClr val="black"/>
                </a:solidFill>
              </a:rPr>
              <a:t>Quelle: WHO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166363-970C-44BE-9E5C-BC82367C3FF4}"/>
              </a:ext>
            </a:extLst>
          </p:cNvPr>
          <p:cNvSpPr txBox="1"/>
          <p:nvPr/>
        </p:nvSpPr>
        <p:spPr>
          <a:xfrm>
            <a:off x="8519248" y="6399642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03.02.2022</a:t>
            </a:r>
          </a:p>
        </p:txBody>
      </p:sp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Virusvariante Omikron - Weltweit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ADA477-C60C-46B0-8946-178BE6ADDB7F}"/>
              </a:ext>
            </a:extLst>
          </p:cNvPr>
          <p:cNvSpPr txBox="1"/>
          <p:nvPr/>
        </p:nvSpPr>
        <p:spPr>
          <a:xfrm>
            <a:off x="4082473" y="6592131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WHO, Datenstand 01.02.2022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230E1F6-20AF-40C4-BA2D-0CEB32204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96" y="912558"/>
            <a:ext cx="9922408" cy="558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3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Virusvariante Omikron - Weltweit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F52DA93-7046-46FA-A940-9B5AA6AC6975}"/>
              </a:ext>
            </a:extLst>
          </p:cNvPr>
          <p:cNvSpPr txBox="1"/>
          <p:nvPr/>
        </p:nvSpPr>
        <p:spPr>
          <a:xfrm>
            <a:off x="4264778" y="6567903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WHO, Datenstand 01.02.2022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3D55183-38DD-4EE2-9AA6-699DDC482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392" y="1009675"/>
            <a:ext cx="8885216" cy="553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Virusvariante Omikron - Weltweit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67D16FC-225C-4D0D-82B2-C7FC6669F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00" y="1043008"/>
            <a:ext cx="10332288" cy="581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4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695" y="3109240"/>
            <a:ext cx="1000610" cy="639520"/>
          </a:xfrm>
        </p:spPr>
        <p:txBody>
          <a:bodyPr/>
          <a:lstStyle/>
          <a:p>
            <a:r>
              <a:rPr lang="de-DE" sz="2400" dirty="0"/>
              <a:t>Backup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30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Virusvariante Omikron - Weltweit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E723C72-5171-4361-8E22-155BD2E24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53" y="1004963"/>
            <a:ext cx="9518574" cy="57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2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Virusvariante Omikron - Weltweit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BC5465C-F386-4674-AD20-857E0245D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85" y="946646"/>
            <a:ext cx="10139772" cy="57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429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Breitbild</PresentationFormat>
  <Paragraphs>155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ＭＳ 明朝</vt:lpstr>
      <vt:lpstr>Scala Sans OT</vt:lpstr>
      <vt:lpstr>Wingdings</vt:lpstr>
      <vt:lpstr>1_Office-Design</vt:lpstr>
      <vt:lpstr>Top 10 Länder nach Anzahl neuer COVID-19-Fälle</vt:lpstr>
      <vt:lpstr>WHO Situation Report</vt:lpstr>
      <vt:lpstr>7-Tages-Inzidenz pro 100.000 Einwohner in Europa</vt:lpstr>
      <vt:lpstr>Virusvariante Omikron - Weltweit</vt:lpstr>
      <vt:lpstr>Virusvariante Omikron - Weltweit</vt:lpstr>
      <vt:lpstr>Virusvariante Omikron - Weltweit</vt:lpstr>
      <vt:lpstr>Backup</vt:lpstr>
      <vt:lpstr>Virusvariante Omikron - Weltweit</vt:lpstr>
      <vt:lpstr>Virusvariante Omikron - Weltweit</vt:lpstr>
      <vt:lpstr>% Veränderung der Fallzahlen die letzten 7-Tage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Kerber, Romy</cp:lastModifiedBy>
  <cp:revision>548</cp:revision>
  <dcterms:created xsi:type="dcterms:W3CDTF">2015-11-02T12:29:13Z</dcterms:created>
  <dcterms:modified xsi:type="dcterms:W3CDTF">2022-02-04T09:37:17Z</dcterms:modified>
</cp:coreProperties>
</file>