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96" r:id="rId3"/>
    <p:sldId id="306" r:id="rId4"/>
    <p:sldId id="298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9" autoAdjust="0"/>
    <p:restoredTop sz="94607" autoAdjust="0"/>
  </p:normalViewPr>
  <p:slideViewPr>
    <p:cSldViewPr snapToGrid="0">
      <p:cViewPr>
        <p:scale>
          <a:sx n="110" d="100"/>
          <a:sy n="110" d="100"/>
        </p:scale>
        <p:origin x="936" y="36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Belegung: 2.307 (am 02.02)  -&gt; erster Anstieg nun ITS-Belegung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Aufnahmen:  +1.285 -&gt; Zunahme in der Neuaufnahmen 7-Tage-Anzahl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- 0 BL &gt; 20%</a:t>
            </a:r>
            <a:br>
              <a:rPr lang="de-DE" dirty="0"/>
            </a:br>
            <a:r>
              <a:rPr lang="de-DE" dirty="0"/>
              <a:t>-5 </a:t>
            </a:r>
            <a:r>
              <a:rPr lang="de-DE" dirty="0" err="1"/>
              <a:t>Bl</a:t>
            </a:r>
            <a:r>
              <a:rPr lang="de-DE" dirty="0"/>
              <a:t> &gt; 12 %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Letzte Woche: 90 Omikron Fälle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Prognosen für die nächsten 20 Tage!</a:t>
            </a:r>
            <a:br>
              <a:rPr lang="de-DE" dirty="0"/>
            </a:br>
            <a:r>
              <a:rPr lang="de-DE" dirty="0"/>
              <a:t>Hierbei ist zu beachten, dass dies die Trends anzeigt wenn der jetzige Zustand und Trend sich fortsetzt (sprich keine Maßnahmen oder andere Effekte die nächsten Tage einsetzen).  Verlässlich sind also </a:t>
            </a:r>
            <a:r>
              <a:rPr lang="de-DE" dirty="0" err="1"/>
              <a:t>va</a:t>
            </a:r>
            <a:r>
              <a:rPr lang="de-DE" dirty="0"/>
              <a:t> eher die nächsten 10 (!) Tage der Prognose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25319" y="729489"/>
            <a:ext cx="6396631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09.02.2022 werden </a:t>
            </a:r>
            <a:r>
              <a:rPr lang="de-DE" sz="1600" b="1" dirty="0"/>
              <a:t>2.409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Wendepunkt in der COVID-ITS-Belegung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ITS-COVID-Neuaufnahmen mit </a:t>
            </a:r>
            <a:r>
              <a:rPr lang="de-DE" sz="1600" b="1" dirty="0"/>
              <a:t>+1.569 </a:t>
            </a:r>
            <a:r>
              <a:rPr lang="de-DE" sz="1600" dirty="0"/>
              <a:t>in den letzten 7 Tagen steigend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D6CE16D-2489-4871-9F07-0812BB0AFCF6}"/>
              </a:ext>
            </a:extLst>
          </p:cNvPr>
          <p:cNvGrpSpPr/>
          <p:nvPr/>
        </p:nvGrpSpPr>
        <p:grpSpPr>
          <a:xfrm>
            <a:off x="89437" y="2322576"/>
            <a:ext cx="6845178" cy="4033774"/>
            <a:chOff x="-717479" y="2425162"/>
            <a:chExt cx="10164321" cy="3130824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B209C2B-C649-47CF-9B15-0F2B8895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7479" y="2425162"/>
              <a:ext cx="10164321" cy="3130824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D73E6659-02B7-4105-A782-708515D3013E}"/>
                </a:ext>
              </a:extLst>
            </p:cNvPr>
            <p:cNvSpPr txBox="1"/>
            <p:nvPr/>
          </p:nvSpPr>
          <p:spPr>
            <a:xfrm>
              <a:off x="3161326" y="2561137"/>
              <a:ext cx="777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solidFill>
                    <a:srgbClr val="FF0000"/>
                  </a:solidFill>
                </a:rPr>
                <a:t>Lock-Down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78E05476-1B7D-42B7-B693-607D1AAFF78E}"/>
                </a:ext>
              </a:extLst>
            </p:cNvPr>
            <p:cNvSpPr txBox="1"/>
            <p:nvPr/>
          </p:nvSpPr>
          <p:spPr>
            <a:xfrm>
              <a:off x="2505259" y="2558099"/>
              <a:ext cx="777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solidFill>
                    <a:srgbClr val="FF0000"/>
                  </a:solidFill>
                </a:rPr>
                <a:t>Lock-Down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D94FA65-78BB-490E-93D3-A41CCE0BC88E}"/>
                </a:ext>
              </a:extLst>
            </p:cNvPr>
            <p:cNvSpPr txBox="1"/>
            <p:nvPr/>
          </p:nvSpPr>
          <p:spPr>
            <a:xfrm>
              <a:off x="3735135" y="2541997"/>
              <a:ext cx="963223" cy="214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2">
                      <a:lumMod val="50000"/>
                    </a:schemeClr>
                  </a:solidFill>
                </a:rPr>
                <a:t>5.762</a:t>
              </a:r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21BC29F1-248A-43B5-91BB-6499CD29C5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85089" y="3659865"/>
              <a:ext cx="138827" cy="3872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5785B65B-14EA-4574-853C-A004843C0E4E}"/>
                </a:ext>
              </a:extLst>
            </p:cNvPr>
            <p:cNvSpPr txBox="1"/>
            <p:nvPr/>
          </p:nvSpPr>
          <p:spPr>
            <a:xfrm>
              <a:off x="8293815" y="4369511"/>
              <a:ext cx="979597" cy="2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2">
                      <a:lumMod val="50000"/>
                    </a:schemeClr>
                  </a:solidFill>
                </a:rPr>
                <a:t>2.307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B232C93-224B-4269-9739-5BFFE43543E3}"/>
              </a:ext>
            </a:extLst>
          </p:cNvPr>
          <p:cNvGrpSpPr/>
          <p:nvPr/>
        </p:nvGrpSpPr>
        <p:grpSpPr>
          <a:xfrm>
            <a:off x="6865130" y="24102"/>
            <a:ext cx="5197915" cy="3344517"/>
            <a:chOff x="7542972" y="2192056"/>
            <a:chExt cx="4217821" cy="3865320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2522198-6521-40A9-9BBC-734A9B55D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972" y="2462224"/>
              <a:ext cx="4182867" cy="3595152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A28318D-B736-4639-8DFC-4670EAAD84D7}"/>
                </a:ext>
              </a:extLst>
            </p:cNvPr>
            <p:cNvSpPr txBox="1"/>
            <p:nvPr/>
          </p:nvSpPr>
          <p:spPr>
            <a:xfrm>
              <a:off x="7888454" y="2192056"/>
              <a:ext cx="38723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/>
                <a:t>Neuaufnahmen auf die ITS  </a:t>
              </a:r>
              <a:r>
                <a:rPr lang="de-DE" sz="1600" i="1" dirty="0"/>
                <a:t>(pro Tag)</a:t>
              </a:r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AA6C48BA-DBCA-4E42-9409-27AE09EA0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278" y="355371"/>
            <a:ext cx="2035688" cy="399681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39C9099-BF65-4DF2-A139-B8119F923F8C}"/>
              </a:ext>
            </a:extLst>
          </p:cNvPr>
          <p:cNvGrpSpPr/>
          <p:nvPr/>
        </p:nvGrpSpPr>
        <p:grpSpPr>
          <a:xfrm>
            <a:off x="7034732" y="3602385"/>
            <a:ext cx="4985237" cy="3059865"/>
            <a:chOff x="6921023" y="3824903"/>
            <a:chExt cx="4743226" cy="2382940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41C7F71-0D14-477C-8394-35D8EBDE8687}"/>
                </a:ext>
              </a:extLst>
            </p:cNvPr>
            <p:cNvGrpSpPr/>
            <p:nvPr/>
          </p:nvGrpSpPr>
          <p:grpSpPr>
            <a:xfrm>
              <a:off x="6921023" y="3824903"/>
              <a:ext cx="4743226" cy="2382940"/>
              <a:chOff x="6921023" y="3824903"/>
              <a:chExt cx="4743226" cy="2382940"/>
            </a:xfrm>
          </p:grpSpPr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70D57895-2534-437F-862C-3F1BA78B8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1023" y="3824903"/>
                <a:ext cx="4743226" cy="2382940"/>
              </a:xfrm>
              <a:prstGeom prst="rect">
                <a:avLst/>
              </a:prstGeom>
            </p:spPr>
          </p:pic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28FF8F73-83CA-48E9-861A-80890754CA04}"/>
                  </a:ext>
                </a:extLst>
              </p:cNvPr>
              <p:cNvSpPr/>
              <p:nvPr/>
            </p:nvSpPr>
            <p:spPr>
              <a:xfrm>
                <a:off x="9400983" y="3904303"/>
                <a:ext cx="100842" cy="17155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946F0B72-4A82-40C2-BB2A-0EDD91FAFB5F}"/>
                </a:ext>
              </a:extLst>
            </p:cNvPr>
            <p:cNvSpPr/>
            <p:nvPr/>
          </p:nvSpPr>
          <p:spPr>
            <a:xfrm>
              <a:off x="9453377" y="3934378"/>
              <a:ext cx="48448" cy="1779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CC2D7C16-81BC-4749-8BCC-5C91C17F6EE5}"/>
              </a:ext>
            </a:extLst>
          </p:cNvPr>
          <p:cNvSpPr/>
          <p:nvPr/>
        </p:nvSpPr>
        <p:spPr>
          <a:xfrm>
            <a:off x="10346039" y="3854454"/>
            <a:ext cx="1717004" cy="2652709"/>
          </a:xfrm>
          <a:prstGeom prst="rect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74B06FD-8AA7-4883-9C4C-D108D83857F5}"/>
              </a:ext>
            </a:extLst>
          </p:cNvPr>
          <p:cNvSpPr/>
          <p:nvPr/>
        </p:nvSpPr>
        <p:spPr>
          <a:xfrm>
            <a:off x="11353800" y="1216241"/>
            <a:ext cx="666169" cy="11063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70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ITS-Betten </a:t>
            </a:r>
            <a:br>
              <a:rPr lang="de-DE" sz="2000" b="1" dirty="0">
                <a:latin typeface="+mj-lt"/>
              </a:rPr>
            </a:b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(* 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6B324-7386-4982-97A9-CBF160342B9A}"/>
              </a:ext>
            </a:extLst>
          </p:cNvPr>
          <p:cNvSpPr txBox="1"/>
          <p:nvPr/>
        </p:nvSpPr>
        <p:spPr>
          <a:xfrm>
            <a:off x="0" y="6518818"/>
            <a:ext cx="17104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 08.02.2022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EC7B37-7AF6-4380-803F-2A0F4975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50862"/>
            <a:ext cx="9880846" cy="6807138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DFA1662-5BDB-4999-B315-327CEC94A366}"/>
              </a:ext>
            </a:extLst>
          </p:cNvPr>
          <p:cNvCxnSpPr/>
          <p:nvPr/>
        </p:nvCxnSpPr>
        <p:spPr>
          <a:xfrm>
            <a:off x="2321893" y="214056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9EE8BC-AAA1-4D1A-8099-5F9E6041C875}"/>
              </a:ext>
            </a:extLst>
          </p:cNvPr>
          <p:cNvCxnSpPr/>
          <p:nvPr/>
        </p:nvCxnSpPr>
        <p:spPr>
          <a:xfrm>
            <a:off x="2321893" y="2677190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74A4D1-E367-4A07-8922-58E50DB7EEFB}"/>
              </a:ext>
            </a:extLst>
          </p:cNvPr>
          <p:cNvCxnSpPr/>
          <p:nvPr/>
        </p:nvCxnSpPr>
        <p:spPr>
          <a:xfrm>
            <a:off x="2321893" y="567966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BB99B30-B45A-43E8-9F22-BC419D03DAEF}"/>
              </a:ext>
            </a:extLst>
          </p:cNvPr>
          <p:cNvCxnSpPr/>
          <p:nvPr/>
        </p:nvCxnSpPr>
        <p:spPr>
          <a:xfrm>
            <a:off x="2321893" y="6226441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63DC62E-BBA5-4F4B-935E-C76FAC1A4F62}"/>
              </a:ext>
            </a:extLst>
          </p:cNvPr>
          <p:cNvCxnSpPr>
            <a:cxnSpLocks/>
          </p:cNvCxnSpPr>
          <p:nvPr/>
        </p:nvCxnSpPr>
        <p:spPr>
          <a:xfrm>
            <a:off x="7440815" y="5679663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1E29F48-54CB-4442-9B8B-9B8E2396DE5E}"/>
              </a:ext>
            </a:extLst>
          </p:cNvPr>
          <p:cNvCxnSpPr/>
          <p:nvPr/>
        </p:nvCxnSpPr>
        <p:spPr>
          <a:xfrm>
            <a:off x="7421765" y="215961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238F765-4C30-497C-A431-C7B014592D50}"/>
              </a:ext>
            </a:extLst>
          </p:cNvPr>
          <p:cNvCxnSpPr/>
          <p:nvPr/>
        </p:nvCxnSpPr>
        <p:spPr>
          <a:xfrm>
            <a:off x="7440815" y="2707785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F8E386F-50D0-4F09-8916-2E3E200D047A}"/>
              </a:ext>
            </a:extLst>
          </p:cNvPr>
          <p:cNvCxnSpPr>
            <a:cxnSpLocks/>
          </p:cNvCxnSpPr>
          <p:nvPr/>
        </p:nvCxnSpPr>
        <p:spPr>
          <a:xfrm>
            <a:off x="7440815" y="6226441"/>
            <a:ext cx="275982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3C67FD-9063-4D12-85CE-3C89A290FDEE}"/>
              </a:ext>
            </a:extLst>
          </p:cNvPr>
          <p:cNvCxnSpPr/>
          <p:nvPr/>
        </p:nvCxnSpPr>
        <p:spPr>
          <a:xfrm>
            <a:off x="2321893" y="1666412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8CE20D2-4DFC-47FB-84B8-F1B49E61000B}"/>
              </a:ext>
            </a:extLst>
          </p:cNvPr>
          <p:cNvCxnSpPr/>
          <p:nvPr/>
        </p:nvCxnSpPr>
        <p:spPr>
          <a:xfrm>
            <a:off x="7421765" y="1675474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C7C7245-EEFB-4027-9124-E0E5B7504237}"/>
              </a:ext>
            </a:extLst>
          </p:cNvPr>
          <p:cNvCxnSpPr>
            <a:cxnSpLocks/>
          </p:cNvCxnSpPr>
          <p:nvPr/>
        </p:nvCxnSpPr>
        <p:spPr>
          <a:xfrm>
            <a:off x="7440815" y="5196371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E766B01-DA6B-4ED6-AB3E-A7B98B476FAA}"/>
              </a:ext>
            </a:extLst>
          </p:cNvPr>
          <p:cNvCxnSpPr/>
          <p:nvPr/>
        </p:nvCxnSpPr>
        <p:spPr>
          <a:xfrm>
            <a:off x="2321893" y="5190021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16FC748F-2CF4-4BE3-90E7-23B873998F02}"/>
              </a:ext>
            </a:extLst>
          </p:cNvPr>
          <p:cNvSpPr txBox="1"/>
          <p:nvPr/>
        </p:nvSpPr>
        <p:spPr>
          <a:xfrm>
            <a:off x="78216" y="245017"/>
            <a:ext cx="403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Behandlungsbelegung COVID-19 nach Schweregrad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DAB5C1F-0255-48D6-AF98-58007963A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/>
          <a:stretch/>
        </p:blipFill>
        <p:spPr>
          <a:xfrm>
            <a:off x="221932" y="829792"/>
            <a:ext cx="4183325" cy="403712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C1AAD35-66B9-4512-8D5A-E4CF535B3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8" y="5018046"/>
            <a:ext cx="2588137" cy="1570961"/>
          </a:xfrm>
          <a:prstGeom prst="rect">
            <a:avLst/>
          </a:prstGeom>
        </p:spPr>
      </p:pic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5B3F5D4-50E0-4E12-95A3-DDF7FB2FE664}"/>
              </a:ext>
            </a:extLst>
          </p:cNvPr>
          <p:cNvCxnSpPr>
            <a:cxnSpLocks/>
          </p:cNvCxnSpPr>
          <p:nvPr/>
        </p:nvCxnSpPr>
        <p:spPr>
          <a:xfrm>
            <a:off x="4252068" y="2228356"/>
            <a:ext cx="1" cy="490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>
            <a:extLst>
              <a:ext uri="{FF2B5EF4-FFF2-40B4-BE49-F238E27FC236}">
                <a16:creationId xmlns:a16="http://schemas.microsoft.com/office/drawing/2014/main" id="{9520B685-9841-4D3C-9568-1D6EC9D3C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817" y="121905"/>
            <a:ext cx="4183326" cy="300405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FB971EB3-0020-4DB3-9459-B953DC3FB4BD}"/>
              </a:ext>
            </a:extLst>
          </p:cNvPr>
          <p:cNvSpPr txBox="1"/>
          <p:nvPr/>
        </p:nvSpPr>
        <p:spPr>
          <a:xfrm>
            <a:off x="5417690" y="3860120"/>
            <a:ext cx="1636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Gründe der </a:t>
            </a:r>
            <a:br>
              <a:rPr lang="de-DE" sz="1600" b="1" dirty="0"/>
            </a:br>
            <a:r>
              <a:rPr lang="de-DE" sz="1600" b="1" dirty="0"/>
              <a:t>Betriebs-einschränkung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31EF3AE-2BF2-4918-80CF-C7378B895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332" y="125573"/>
            <a:ext cx="1628775" cy="581025"/>
          </a:xfrm>
          <a:prstGeom prst="rect">
            <a:avLst/>
          </a:prstGeom>
        </p:spPr>
      </p:pic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39D65CD-DB08-4D71-9E9B-EA808C3B3C6E}"/>
              </a:ext>
            </a:extLst>
          </p:cNvPr>
          <p:cNvCxnSpPr>
            <a:cxnSpLocks/>
          </p:cNvCxnSpPr>
          <p:nvPr/>
        </p:nvCxnSpPr>
        <p:spPr>
          <a:xfrm flipH="1">
            <a:off x="11348582" y="1140823"/>
            <a:ext cx="560525" cy="530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0359C4C2-DC57-4958-AE3F-D57D33884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855" y="3729687"/>
            <a:ext cx="4337007" cy="2849160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9DF5AC1D-E78A-45C9-B585-086E3869647A}"/>
              </a:ext>
            </a:extLst>
          </p:cNvPr>
          <p:cNvSpPr txBox="1"/>
          <p:nvPr/>
        </p:nvSpPr>
        <p:spPr>
          <a:xfrm>
            <a:off x="5250669" y="268074"/>
            <a:ext cx="259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Verfügbarkeits-Einschätzung: </a:t>
            </a:r>
            <a:br>
              <a:rPr lang="de-DE" sz="1600" b="1" dirty="0"/>
            </a:br>
            <a:r>
              <a:rPr lang="de-DE" sz="1600" b="1" dirty="0"/>
              <a:t>High-Care Behandlung 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462F7C8C-599F-401B-ABCE-D93941BF02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374" y="5833691"/>
            <a:ext cx="17240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8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84683" y="167380"/>
            <a:ext cx="185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Altersgruppen Entwicklung  </a:t>
            </a:r>
            <a:r>
              <a:rPr lang="de-DE" sz="1600" dirty="0"/>
              <a:t>(absolut)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191D896-5842-41DD-B7F6-58CC8D2E5276}"/>
              </a:ext>
            </a:extLst>
          </p:cNvPr>
          <p:cNvGrpSpPr/>
          <p:nvPr/>
        </p:nvGrpSpPr>
        <p:grpSpPr>
          <a:xfrm>
            <a:off x="135788" y="1497051"/>
            <a:ext cx="1066800" cy="1827739"/>
            <a:chOff x="10971136" y="4392903"/>
            <a:chExt cx="1066800" cy="1827739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74DD230-A680-4DA1-B2C4-29776E49A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71136" y="4392903"/>
              <a:ext cx="1066800" cy="1827739"/>
            </a:xfrm>
            <a:prstGeom prst="rect">
              <a:avLst/>
            </a:prstGeom>
          </p:spPr>
        </p:pic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CDE2F54-1E58-4209-8F9D-8B369EF3DA1D}"/>
                </a:ext>
              </a:extLst>
            </p:cNvPr>
            <p:cNvSpPr/>
            <p:nvPr/>
          </p:nvSpPr>
          <p:spPr>
            <a:xfrm>
              <a:off x="11037860" y="5844111"/>
              <a:ext cx="746215" cy="3765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3BD18E34-70DE-445C-B52A-E82495D5B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46" y="217291"/>
            <a:ext cx="5825875" cy="335771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649BEC0-50E9-4BCF-8C03-459386347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48" y="582878"/>
            <a:ext cx="4238387" cy="27898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4DE3AA27-9868-4AD0-8EBC-22760808AA57}"/>
              </a:ext>
            </a:extLst>
          </p:cNvPr>
          <p:cNvCxnSpPr>
            <a:cxnSpLocks/>
          </p:cNvCxnSpPr>
          <p:nvPr/>
        </p:nvCxnSpPr>
        <p:spPr>
          <a:xfrm flipV="1">
            <a:off x="7233721" y="2948259"/>
            <a:ext cx="459119" cy="188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543499B8-02FB-49FA-A140-60A31A9067F1}"/>
              </a:ext>
            </a:extLst>
          </p:cNvPr>
          <p:cNvSpPr txBox="1"/>
          <p:nvPr/>
        </p:nvSpPr>
        <p:spPr>
          <a:xfrm>
            <a:off x="7210570" y="146104"/>
            <a:ext cx="284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0-17 u. 18-29 Jährige (zoom):</a:t>
            </a:r>
            <a:endParaRPr lang="de-DE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ED854D2B-C1D2-4BF3-8B80-4E15B977C07E}"/>
              </a:ext>
            </a:extLst>
          </p:cNvPr>
          <p:cNvCxnSpPr>
            <a:cxnSpLocks/>
          </p:cNvCxnSpPr>
          <p:nvPr/>
        </p:nvCxnSpPr>
        <p:spPr>
          <a:xfrm flipH="1">
            <a:off x="7140571" y="1488153"/>
            <a:ext cx="135281" cy="355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82AD5AA1-BEBC-4C8C-B2CF-12DF0A8402DF}"/>
              </a:ext>
            </a:extLst>
          </p:cNvPr>
          <p:cNvCxnSpPr>
            <a:cxnSpLocks/>
          </p:cNvCxnSpPr>
          <p:nvPr/>
        </p:nvCxnSpPr>
        <p:spPr>
          <a:xfrm flipH="1">
            <a:off x="7213376" y="2025492"/>
            <a:ext cx="124952" cy="385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6FFF6E81-E8E7-4F54-AEBF-5D98A0924801}"/>
              </a:ext>
            </a:extLst>
          </p:cNvPr>
          <p:cNvSpPr txBox="1"/>
          <p:nvPr/>
        </p:nvSpPr>
        <p:spPr>
          <a:xfrm>
            <a:off x="90963" y="4088721"/>
            <a:ext cx="185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Altersgruppen Entwicklung  </a:t>
            </a:r>
            <a:r>
              <a:rPr lang="de-DE" sz="1600" dirty="0"/>
              <a:t>(prozentual)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1FF83E4-B5D1-4E61-B356-433921EB3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574" y="3771694"/>
            <a:ext cx="6274266" cy="30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701445"/>
            <a:ext cx="7456087" cy="7812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01" y="474203"/>
            <a:ext cx="4084913" cy="245412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6EFD64A-EEEE-4678-A624-A0550508B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" y="2255187"/>
            <a:ext cx="7456709" cy="45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Breitbild</PresentationFormat>
  <Paragraphs>31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519</cp:revision>
  <dcterms:created xsi:type="dcterms:W3CDTF">2021-01-13T08:46:29Z</dcterms:created>
  <dcterms:modified xsi:type="dcterms:W3CDTF">2022-02-09T09:57:45Z</dcterms:modified>
</cp:coreProperties>
</file>