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98" r:id="rId3"/>
    <p:sldId id="807" r:id="rId4"/>
    <p:sldId id="808" r:id="rId5"/>
    <p:sldId id="810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31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2022-KW05\Daten\2022-02-07_sequencing_desh_report_2022-KW04_cs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und Anzahl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3"/>
          <c:tx>
            <c:strRef>
              <c:f>'Datenquellen (2)'!$F$1</c:f>
              <c:strCache>
                <c:ptCount val="1"/>
                <c:pt idx="0">
                  <c:v>Anzahl der Sequenzierungen in der Stichprobe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'Datenquellen (2)'!$F$2:$F$57</c:f>
              <c:numCache>
                <c:formatCode>General</c:formatCode>
                <c:ptCount val="56"/>
                <c:pt idx="0">
                  <c:v>189</c:v>
                </c:pt>
                <c:pt idx="1">
                  <c:v>567</c:v>
                </c:pt>
                <c:pt idx="2">
                  <c:v>1701</c:v>
                </c:pt>
                <c:pt idx="3">
                  <c:v>2660</c:v>
                </c:pt>
                <c:pt idx="4">
                  <c:v>3076</c:v>
                </c:pt>
                <c:pt idx="5">
                  <c:v>3372</c:v>
                </c:pt>
                <c:pt idx="6">
                  <c:v>3630</c:v>
                </c:pt>
                <c:pt idx="7">
                  <c:v>4251</c:v>
                </c:pt>
                <c:pt idx="8">
                  <c:v>3696</c:v>
                </c:pt>
                <c:pt idx="9">
                  <c:v>3823</c:v>
                </c:pt>
                <c:pt idx="10">
                  <c:v>4078</c:v>
                </c:pt>
                <c:pt idx="11">
                  <c:v>3621</c:v>
                </c:pt>
                <c:pt idx="12">
                  <c:v>3754</c:v>
                </c:pt>
                <c:pt idx="13">
                  <c:v>3971</c:v>
                </c:pt>
                <c:pt idx="14">
                  <c:v>4461</c:v>
                </c:pt>
                <c:pt idx="15">
                  <c:v>4815</c:v>
                </c:pt>
                <c:pt idx="16">
                  <c:v>3894</c:v>
                </c:pt>
                <c:pt idx="17">
                  <c:v>4885</c:v>
                </c:pt>
                <c:pt idx="18">
                  <c:v>3942</c:v>
                </c:pt>
                <c:pt idx="19">
                  <c:v>4002</c:v>
                </c:pt>
                <c:pt idx="20">
                  <c:v>2885</c:v>
                </c:pt>
                <c:pt idx="21">
                  <c:v>2295</c:v>
                </c:pt>
                <c:pt idx="22">
                  <c:v>1658</c:v>
                </c:pt>
                <c:pt idx="23">
                  <c:v>1049</c:v>
                </c:pt>
                <c:pt idx="24">
                  <c:v>788</c:v>
                </c:pt>
                <c:pt idx="25">
                  <c:v>889</c:v>
                </c:pt>
                <c:pt idx="26">
                  <c:v>899</c:v>
                </c:pt>
                <c:pt idx="27">
                  <c:v>1135</c:v>
                </c:pt>
                <c:pt idx="28">
                  <c:v>1954</c:v>
                </c:pt>
                <c:pt idx="29">
                  <c:v>1632</c:v>
                </c:pt>
                <c:pt idx="30">
                  <c:v>2076</c:v>
                </c:pt>
                <c:pt idx="31">
                  <c:v>2730</c:v>
                </c:pt>
                <c:pt idx="32">
                  <c:v>3819</c:v>
                </c:pt>
                <c:pt idx="33">
                  <c:v>4488</c:v>
                </c:pt>
                <c:pt idx="34">
                  <c:v>4425</c:v>
                </c:pt>
                <c:pt idx="35">
                  <c:v>4687</c:v>
                </c:pt>
                <c:pt idx="36">
                  <c:v>4252</c:v>
                </c:pt>
                <c:pt idx="37">
                  <c:v>3961</c:v>
                </c:pt>
                <c:pt idx="38">
                  <c:v>3833</c:v>
                </c:pt>
                <c:pt idx="39">
                  <c:v>4178</c:v>
                </c:pt>
                <c:pt idx="40">
                  <c:v>2754</c:v>
                </c:pt>
                <c:pt idx="41">
                  <c:v>3688</c:v>
                </c:pt>
                <c:pt idx="42">
                  <c:v>3828</c:v>
                </c:pt>
                <c:pt idx="43">
                  <c:v>4181</c:v>
                </c:pt>
                <c:pt idx="44">
                  <c:v>4878</c:v>
                </c:pt>
                <c:pt idx="45">
                  <c:v>6528</c:v>
                </c:pt>
                <c:pt idx="46">
                  <c:v>8668</c:v>
                </c:pt>
                <c:pt idx="47">
                  <c:v>8514</c:v>
                </c:pt>
                <c:pt idx="48">
                  <c:v>8782</c:v>
                </c:pt>
                <c:pt idx="49">
                  <c:v>8369</c:v>
                </c:pt>
                <c:pt idx="50">
                  <c:v>5616</c:v>
                </c:pt>
                <c:pt idx="51">
                  <c:v>6849</c:v>
                </c:pt>
                <c:pt idx="52">
                  <c:v>6852</c:v>
                </c:pt>
                <c:pt idx="53">
                  <c:v>9357</c:v>
                </c:pt>
                <c:pt idx="54">
                  <c:v>8114</c:v>
                </c:pt>
                <c:pt idx="55">
                  <c:v>5562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2-4F21-B588-9545C5788F69}"/>
            </c:ext>
          </c:extLst>
        </c:ser>
        <c:ser>
          <c:idx val="4"/>
          <c:order val="4"/>
          <c:tx>
            <c:strRef>
              <c:f>'Datenquellen (2)'!$L$1</c:f>
              <c:strCache>
                <c:ptCount val="1"/>
                <c:pt idx="0">
                  <c:v>Anzahl aller DESH-Sequenzen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'Datenquellen (2)'!$L$2:$L$57</c:f>
              <c:numCache>
                <c:formatCode>General</c:formatCode>
                <c:ptCount val="56"/>
                <c:pt idx="0">
                  <c:v>322</c:v>
                </c:pt>
                <c:pt idx="1">
                  <c:v>964</c:v>
                </c:pt>
                <c:pt idx="2">
                  <c:v>2275</c:v>
                </c:pt>
                <c:pt idx="3">
                  <c:v>3593</c:v>
                </c:pt>
                <c:pt idx="4">
                  <c:v>4427</c:v>
                </c:pt>
                <c:pt idx="5">
                  <c:v>6030</c:v>
                </c:pt>
                <c:pt idx="6">
                  <c:v>6785</c:v>
                </c:pt>
                <c:pt idx="7">
                  <c:v>7202</c:v>
                </c:pt>
                <c:pt idx="8">
                  <c:v>7856</c:v>
                </c:pt>
                <c:pt idx="9">
                  <c:v>9378</c:v>
                </c:pt>
                <c:pt idx="10">
                  <c:v>10862</c:v>
                </c:pt>
                <c:pt idx="11">
                  <c:v>11013</c:v>
                </c:pt>
                <c:pt idx="12">
                  <c:v>11802</c:v>
                </c:pt>
                <c:pt idx="13">
                  <c:v>11717</c:v>
                </c:pt>
                <c:pt idx="14">
                  <c:v>15548</c:v>
                </c:pt>
                <c:pt idx="15">
                  <c:v>14856</c:v>
                </c:pt>
                <c:pt idx="16">
                  <c:v>13497</c:v>
                </c:pt>
                <c:pt idx="17">
                  <c:v>12645</c:v>
                </c:pt>
                <c:pt idx="18">
                  <c:v>9181</c:v>
                </c:pt>
                <c:pt idx="19">
                  <c:v>8303</c:v>
                </c:pt>
                <c:pt idx="20">
                  <c:v>6022</c:v>
                </c:pt>
                <c:pt idx="21">
                  <c:v>4764</c:v>
                </c:pt>
                <c:pt idx="22">
                  <c:v>3402</c:v>
                </c:pt>
                <c:pt idx="23">
                  <c:v>2104</c:v>
                </c:pt>
                <c:pt idx="24">
                  <c:v>1582</c:v>
                </c:pt>
                <c:pt idx="25">
                  <c:v>1692</c:v>
                </c:pt>
                <c:pt idx="26">
                  <c:v>1877</c:v>
                </c:pt>
                <c:pt idx="27">
                  <c:v>2555</c:v>
                </c:pt>
                <c:pt idx="28">
                  <c:v>3949</c:v>
                </c:pt>
                <c:pt idx="29">
                  <c:v>4074</c:v>
                </c:pt>
                <c:pt idx="30">
                  <c:v>4908</c:v>
                </c:pt>
                <c:pt idx="31">
                  <c:v>7315</c:v>
                </c:pt>
                <c:pt idx="32">
                  <c:v>9644</c:v>
                </c:pt>
                <c:pt idx="33">
                  <c:v>12370</c:v>
                </c:pt>
                <c:pt idx="34">
                  <c:v>12533</c:v>
                </c:pt>
                <c:pt idx="35">
                  <c:v>13549</c:v>
                </c:pt>
                <c:pt idx="36">
                  <c:v>11677</c:v>
                </c:pt>
                <c:pt idx="37">
                  <c:v>10773</c:v>
                </c:pt>
                <c:pt idx="38">
                  <c:v>9435</c:v>
                </c:pt>
                <c:pt idx="39">
                  <c:v>8821</c:v>
                </c:pt>
                <c:pt idx="40">
                  <c:v>7809</c:v>
                </c:pt>
                <c:pt idx="41">
                  <c:v>10451</c:v>
                </c:pt>
                <c:pt idx="42">
                  <c:v>10628</c:v>
                </c:pt>
                <c:pt idx="43">
                  <c:v>10884</c:v>
                </c:pt>
                <c:pt idx="44">
                  <c:v>12554</c:v>
                </c:pt>
                <c:pt idx="45">
                  <c:v>15711</c:v>
                </c:pt>
                <c:pt idx="46">
                  <c:v>16024</c:v>
                </c:pt>
                <c:pt idx="47">
                  <c:v>15878</c:v>
                </c:pt>
                <c:pt idx="48">
                  <c:v>16320</c:v>
                </c:pt>
                <c:pt idx="49">
                  <c:v>16461</c:v>
                </c:pt>
                <c:pt idx="50">
                  <c:v>14600</c:v>
                </c:pt>
                <c:pt idx="51">
                  <c:v>16525</c:v>
                </c:pt>
                <c:pt idx="52">
                  <c:v>20648</c:v>
                </c:pt>
                <c:pt idx="53">
                  <c:v>19169</c:v>
                </c:pt>
                <c:pt idx="54">
                  <c:v>18740</c:v>
                </c:pt>
                <c:pt idx="55">
                  <c:v>11487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2-4F21-B588-9545C5788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107400"/>
        <c:axId val="692105104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'Datenquellen (2)'!$K$1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'Datenquellen (2)'!$K$2:$K$56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659</c:v>
                      </c:pt>
                      <c:pt idx="1">
                        <c:v>1334</c:v>
                      </c:pt>
                      <c:pt idx="2">
                        <c:v>2655</c:v>
                      </c:pt>
                      <c:pt idx="3">
                        <c:v>3972</c:v>
                      </c:pt>
                      <c:pt idx="4">
                        <c:v>5264</c:v>
                      </c:pt>
                      <c:pt idx="5">
                        <c:v>6466</c:v>
                      </c:pt>
                      <c:pt idx="6">
                        <c:v>7476</c:v>
                      </c:pt>
                      <c:pt idx="7">
                        <c:v>7795</c:v>
                      </c:pt>
                      <c:pt idx="8">
                        <c:v>8711</c:v>
                      </c:pt>
                      <c:pt idx="9">
                        <c:v>10165</c:v>
                      </c:pt>
                      <c:pt idx="10">
                        <c:v>11590</c:v>
                      </c:pt>
                      <c:pt idx="11">
                        <c:v>11809</c:v>
                      </c:pt>
                      <c:pt idx="12">
                        <c:v>12351</c:v>
                      </c:pt>
                      <c:pt idx="13">
                        <c:v>12369</c:v>
                      </c:pt>
                      <c:pt idx="14">
                        <c:v>16386</c:v>
                      </c:pt>
                      <c:pt idx="15">
                        <c:v>15860</c:v>
                      </c:pt>
                      <c:pt idx="16">
                        <c:v>14449</c:v>
                      </c:pt>
                      <c:pt idx="17">
                        <c:v>13432</c:v>
                      </c:pt>
                      <c:pt idx="18">
                        <c:v>9895</c:v>
                      </c:pt>
                      <c:pt idx="19">
                        <c:v>8876</c:v>
                      </c:pt>
                      <c:pt idx="20">
                        <c:v>6462</c:v>
                      </c:pt>
                      <c:pt idx="21">
                        <c:v>4999</c:v>
                      </c:pt>
                      <c:pt idx="22">
                        <c:v>3635</c:v>
                      </c:pt>
                      <c:pt idx="23">
                        <c:v>2271</c:v>
                      </c:pt>
                      <c:pt idx="24">
                        <c:v>1691</c:v>
                      </c:pt>
                      <c:pt idx="25">
                        <c:v>1846</c:v>
                      </c:pt>
                      <c:pt idx="26">
                        <c:v>2096</c:v>
                      </c:pt>
                      <c:pt idx="27">
                        <c:v>2832</c:v>
                      </c:pt>
                      <c:pt idx="28">
                        <c:v>4290</c:v>
                      </c:pt>
                      <c:pt idx="29">
                        <c:v>4418</c:v>
                      </c:pt>
                      <c:pt idx="30">
                        <c:v>5246</c:v>
                      </c:pt>
                      <c:pt idx="31">
                        <c:v>7818</c:v>
                      </c:pt>
                      <c:pt idx="32">
                        <c:v>10260</c:v>
                      </c:pt>
                      <c:pt idx="33">
                        <c:v>12950</c:v>
                      </c:pt>
                      <c:pt idx="34">
                        <c:v>13329</c:v>
                      </c:pt>
                      <c:pt idx="35">
                        <c:v>14168</c:v>
                      </c:pt>
                      <c:pt idx="36">
                        <c:v>12172</c:v>
                      </c:pt>
                      <c:pt idx="37">
                        <c:v>11297</c:v>
                      </c:pt>
                      <c:pt idx="38">
                        <c:v>9836</c:v>
                      </c:pt>
                      <c:pt idx="39">
                        <c:v>9234</c:v>
                      </c:pt>
                      <c:pt idx="40">
                        <c:v>8263</c:v>
                      </c:pt>
                      <c:pt idx="41">
                        <c:v>11006</c:v>
                      </c:pt>
                      <c:pt idx="42">
                        <c:v>11382</c:v>
                      </c:pt>
                      <c:pt idx="43">
                        <c:v>11752</c:v>
                      </c:pt>
                      <c:pt idx="44">
                        <c:v>13470</c:v>
                      </c:pt>
                      <c:pt idx="45">
                        <c:v>16712</c:v>
                      </c:pt>
                      <c:pt idx="46">
                        <c:v>16811</c:v>
                      </c:pt>
                      <c:pt idx="47">
                        <c:v>16967</c:v>
                      </c:pt>
                      <c:pt idx="48">
                        <c:v>17363</c:v>
                      </c:pt>
                      <c:pt idx="49">
                        <c:v>17337</c:v>
                      </c:pt>
                      <c:pt idx="50">
                        <c:v>15253</c:v>
                      </c:pt>
                      <c:pt idx="51">
                        <c:v>16967</c:v>
                      </c:pt>
                      <c:pt idx="52">
                        <c:v>21150</c:v>
                      </c:pt>
                      <c:pt idx="53">
                        <c:v>19518</c:v>
                      </c:pt>
                      <c:pt idx="54">
                        <c:v>18878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4D2-4F21-B588-9545C5788F69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(2)'!$M$1</c15:sqref>
                        </c15:formulaRef>
                      </c:ext>
                    </c:extLst>
                    <c:strCache>
                      <c:ptCount val="1"/>
                      <c:pt idx="0">
                        <c:v>Anzahl der COVID19-Fälle</c:v>
                      </c:pt>
                    </c:strCache>
                  </c:strRef>
                </c:tx>
                <c:spPr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'Datenquellen (2)'!$M$2:$M$56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145476</c:v>
                      </c:pt>
                      <c:pt idx="1">
                        <c:v>118897</c:v>
                      </c:pt>
                      <c:pt idx="2">
                        <c:v>95535</c:v>
                      </c:pt>
                      <c:pt idx="3">
                        <c:v>78156</c:v>
                      </c:pt>
                      <c:pt idx="4">
                        <c:v>64565</c:v>
                      </c:pt>
                      <c:pt idx="5">
                        <c:v>50799</c:v>
                      </c:pt>
                      <c:pt idx="6">
                        <c:v>52393</c:v>
                      </c:pt>
                      <c:pt idx="7">
                        <c:v>56343</c:v>
                      </c:pt>
                      <c:pt idx="8">
                        <c:v>58366</c:v>
                      </c:pt>
                      <c:pt idx="9">
                        <c:v>71328</c:v>
                      </c:pt>
                      <c:pt idx="10">
                        <c:v>92591</c:v>
                      </c:pt>
                      <c:pt idx="11">
                        <c:v>116259</c:v>
                      </c:pt>
                      <c:pt idx="12">
                        <c:v>110102</c:v>
                      </c:pt>
                      <c:pt idx="13">
                        <c:v>118261</c:v>
                      </c:pt>
                      <c:pt idx="14">
                        <c:v>142054</c:v>
                      </c:pt>
                      <c:pt idx="15">
                        <c:v>144748</c:v>
                      </c:pt>
                      <c:pt idx="16">
                        <c:v>124773</c:v>
                      </c:pt>
                      <c:pt idx="17">
                        <c:v>100971</c:v>
                      </c:pt>
                      <c:pt idx="18">
                        <c:v>70804</c:v>
                      </c:pt>
                      <c:pt idx="19">
                        <c:v>52688</c:v>
                      </c:pt>
                      <c:pt idx="20">
                        <c:v>29885</c:v>
                      </c:pt>
                      <c:pt idx="21">
                        <c:v>20683</c:v>
                      </c:pt>
                      <c:pt idx="22">
                        <c:v>14044</c:v>
                      </c:pt>
                      <c:pt idx="23">
                        <c:v>7277</c:v>
                      </c:pt>
                      <c:pt idx="24">
                        <c:v>4839</c:v>
                      </c:pt>
                      <c:pt idx="25">
                        <c:v>4366</c:v>
                      </c:pt>
                      <c:pt idx="26">
                        <c:v>5580</c:v>
                      </c:pt>
                      <c:pt idx="27">
                        <c:v>9102</c:v>
                      </c:pt>
                      <c:pt idx="28">
                        <c:v>12625</c:v>
                      </c:pt>
                      <c:pt idx="29">
                        <c:v>15508</c:v>
                      </c:pt>
                      <c:pt idx="30">
                        <c:v>20413</c:v>
                      </c:pt>
                      <c:pt idx="31">
                        <c:v>32063</c:v>
                      </c:pt>
                      <c:pt idx="32">
                        <c:v>49630</c:v>
                      </c:pt>
                      <c:pt idx="33">
                        <c:v>66352</c:v>
                      </c:pt>
                      <c:pt idx="34">
                        <c:v>74691</c:v>
                      </c:pt>
                      <c:pt idx="35">
                        <c:v>71674</c:v>
                      </c:pt>
                      <c:pt idx="36">
                        <c:v>61453</c:v>
                      </c:pt>
                      <c:pt idx="37">
                        <c:v>53618</c:v>
                      </c:pt>
                      <c:pt idx="38">
                        <c:v>56477</c:v>
                      </c:pt>
                      <c:pt idx="39">
                        <c:v>58008</c:v>
                      </c:pt>
                      <c:pt idx="40">
                        <c:v>65346</c:v>
                      </c:pt>
                      <c:pt idx="41">
                        <c:v>97729</c:v>
                      </c:pt>
                      <c:pt idx="42">
                        <c:v>137039</c:v>
                      </c:pt>
                      <c:pt idx="43">
                        <c:v>177897</c:v>
                      </c:pt>
                      <c:pt idx="44">
                        <c:v>271381</c:v>
                      </c:pt>
                      <c:pt idx="45">
                        <c:v>351765</c:v>
                      </c:pt>
                      <c:pt idx="46">
                        <c:v>403424</c:v>
                      </c:pt>
                      <c:pt idx="47">
                        <c:v>388352</c:v>
                      </c:pt>
                      <c:pt idx="48">
                        <c:v>338163</c:v>
                      </c:pt>
                      <c:pt idx="49">
                        <c:v>273532</c:v>
                      </c:pt>
                      <c:pt idx="50">
                        <c:v>193932</c:v>
                      </c:pt>
                      <c:pt idx="51">
                        <c:v>208566</c:v>
                      </c:pt>
                      <c:pt idx="52">
                        <c:v>337605</c:v>
                      </c:pt>
                      <c:pt idx="53">
                        <c:v>485368</c:v>
                      </c:pt>
                      <c:pt idx="54">
                        <c:v>791253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4D2-4F21-B588-9545C5788F6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'Datenquellen (2)'!$O$1</c:f>
              <c:strCache>
                <c:ptCount val="1"/>
                <c:pt idx="0">
                  <c:v>Anteil der Stichprobe an COVID-19-Fällen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'Datenquellen (2)'!$P$2:$P$57</c:f>
              <c:numCache>
                <c:formatCode>General</c:formatCode>
                <c:ptCount val="5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1</c:v>
                </c:pt>
                <c:pt idx="53">
                  <c:v>2</c:v>
                </c:pt>
                <c:pt idx="54">
                  <c:v>3</c:v>
                </c:pt>
                <c:pt idx="55">
                  <c:v>4</c:v>
                </c:pt>
              </c:numCache>
            </c:numRef>
          </c:cat>
          <c:val>
            <c:numRef>
              <c:f>'Datenquellen (2)'!$O$2:$O$57</c:f>
              <c:numCache>
                <c:formatCode>0.0%</c:formatCode>
                <c:ptCount val="56"/>
                <c:pt idx="0">
                  <c:v>1.2991833704528583E-3</c:v>
                </c:pt>
                <c:pt idx="1">
                  <c:v>4.7688335281798533E-3</c:v>
                </c:pt>
                <c:pt idx="2">
                  <c:v>1.7804992934526614E-2</c:v>
                </c:pt>
                <c:pt idx="3">
                  <c:v>3.403449511233942E-2</c:v>
                </c:pt>
                <c:pt idx="4">
                  <c:v>4.7641911252226436E-2</c:v>
                </c:pt>
                <c:pt idx="5">
                  <c:v>6.6379259434240834E-2</c:v>
                </c:pt>
                <c:pt idx="6">
                  <c:v>6.9284064665127015E-2</c:v>
                </c:pt>
                <c:pt idx="7">
                  <c:v>7.5448591661785844E-2</c:v>
                </c:pt>
                <c:pt idx="8">
                  <c:v>6.3324538258575203E-2</c:v>
                </c:pt>
                <c:pt idx="9">
                  <c:v>5.3597465231045312E-2</c:v>
                </c:pt>
                <c:pt idx="10">
                  <c:v>4.4043157542309724E-2</c:v>
                </c:pt>
                <c:pt idx="11">
                  <c:v>3.114597579542229E-2</c:v>
                </c:pt>
                <c:pt idx="12">
                  <c:v>3.4095656754645695E-2</c:v>
                </c:pt>
                <c:pt idx="13">
                  <c:v>3.3578271788670823E-2</c:v>
                </c:pt>
                <c:pt idx="14">
                  <c:v>3.1403550762386136E-2</c:v>
                </c:pt>
                <c:pt idx="15">
                  <c:v>3.3264708320667642E-2</c:v>
                </c:pt>
                <c:pt idx="16">
                  <c:v>3.1208674953715949E-2</c:v>
                </c:pt>
                <c:pt idx="17">
                  <c:v>4.838022798625348E-2</c:v>
                </c:pt>
                <c:pt idx="18">
                  <c:v>5.5674820631602735E-2</c:v>
                </c:pt>
                <c:pt idx="19">
                  <c:v>7.5956574552080172E-2</c:v>
                </c:pt>
                <c:pt idx="20">
                  <c:v>9.6536724109084829E-2</c:v>
                </c:pt>
                <c:pt idx="21">
                  <c:v>0.1109606923560412</c:v>
                </c:pt>
                <c:pt idx="22">
                  <c:v>0.11805753346624893</c:v>
                </c:pt>
                <c:pt idx="23">
                  <c:v>0.1441528102239934</c:v>
                </c:pt>
                <c:pt idx="24">
                  <c:v>0.16284356271957015</c:v>
                </c:pt>
                <c:pt idx="25">
                  <c:v>0.20361887311039853</c:v>
                </c:pt>
                <c:pt idx="26">
                  <c:v>0.16111111111111112</c:v>
                </c:pt>
                <c:pt idx="27">
                  <c:v>0.12469786860030763</c:v>
                </c:pt>
                <c:pt idx="28">
                  <c:v>0.15477227722772277</c:v>
                </c:pt>
                <c:pt idx="29">
                  <c:v>0.10523600722207893</c:v>
                </c:pt>
                <c:pt idx="30">
                  <c:v>0.10169989712438152</c:v>
                </c:pt>
                <c:pt idx="31">
                  <c:v>8.5144871035149547E-2</c:v>
                </c:pt>
                <c:pt idx="32">
                  <c:v>7.6949425750554107E-2</c:v>
                </c:pt>
                <c:pt idx="33">
                  <c:v>6.7639257294429711E-2</c:v>
                </c:pt>
                <c:pt idx="34">
                  <c:v>5.9244085632807163E-2</c:v>
                </c:pt>
                <c:pt idx="35">
                  <c:v>6.5393308591678995E-2</c:v>
                </c:pt>
                <c:pt idx="36">
                  <c:v>6.9191089125022379E-2</c:v>
                </c:pt>
                <c:pt idx="37">
                  <c:v>7.3874445149017115E-2</c:v>
                </c:pt>
                <c:pt idx="38">
                  <c:v>6.7868335782708011E-2</c:v>
                </c:pt>
                <c:pt idx="39">
                  <c:v>7.2024548338160257E-2</c:v>
                </c:pt>
                <c:pt idx="40">
                  <c:v>4.214489027637499E-2</c:v>
                </c:pt>
                <c:pt idx="41">
                  <c:v>3.7737007438938291E-2</c:v>
                </c:pt>
                <c:pt idx="42">
                  <c:v>2.7933653923335692E-2</c:v>
                </c:pt>
                <c:pt idx="43">
                  <c:v>2.3502363727325361E-2</c:v>
                </c:pt>
                <c:pt idx="44">
                  <c:v>1.7974729255179987E-2</c:v>
                </c:pt>
                <c:pt idx="45">
                  <c:v>1.855784401518059E-2</c:v>
                </c:pt>
                <c:pt idx="46">
                  <c:v>2.1486079162370112E-2</c:v>
                </c:pt>
                <c:pt idx="47">
                  <c:v>2.1923409690177982E-2</c:v>
                </c:pt>
                <c:pt idx="48">
                  <c:v>2.5969724659409811E-2</c:v>
                </c:pt>
                <c:pt idx="49">
                  <c:v>3.0596054574967464E-2</c:v>
                </c:pt>
                <c:pt idx="50">
                  <c:v>2.8958604046779284E-2</c:v>
                </c:pt>
                <c:pt idx="51">
                  <c:v>3.2838525934236647E-2</c:v>
                </c:pt>
                <c:pt idx="52">
                  <c:v>2.0295907939752077E-2</c:v>
                </c:pt>
                <c:pt idx="53">
                  <c:v>1.9278155955893262E-2</c:v>
                </c:pt>
                <c:pt idx="54">
                  <c:v>1.025462146746995E-2</c:v>
                </c:pt>
                <c:pt idx="55">
                  <c:v>5.2422836073546539E-3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D2-4F21-B588-9545C5788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2021/2022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692105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2107400"/>
        <c:crosses val="max"/>
        <c:crossBetween val="between"/>
      </c:valAx>
      <c:catAx>
        <c:axId val="69210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6921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0.86266</cdr:x>
      <cdr:y>0.13259</cdr:y>
    </cdr:from>
    <cdr:to>
      <cdr:x>0.89582</cdr:x>
      <cdr:y>0.69141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278EF7A0-AE04-484E-8E7F-8564ACA0F23E}"/>
            </a:ext>
          </a:extLst>
        </cdr:cNvPr>
        <cdr:cNvSpPr/>
      </cdr:nvSpPr>
      <cdr:spPr>
        <a:xfrm xmlns:a="http://schemas.openxmlformats.org/drawingml/2006/main">
          <a:off x="5978665" y="453388"/>
          <a:ext cx="229785" cy="191087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</a:t>
            </a:r>
            <a:br>
              <a:rPr lang="de-DE" dirty="0"/>
            </a:br>
            <a:r>
              <a:rPr lang="de-DE" dirty="0"/>
              <a:t>Berlin, 09.02.2022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VOC/VOI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3573"/>
              </p:ext>
            </p:extLst>
          </p:nvPr>
        </p:nvGraphicFramePr>
        <p:xfrm>
          <a:off x="171039" y="896872"/>
          <a:ext cx="3914155" cy="230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165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1770831066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963980210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2452908274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  <a:gridCol w="559165">
                  <a:extLst>
                    <a:ext uri="{9D8B030D-6E8A-4147-A177-3AD203B41FA5}">
                      <a16:colId xmlns:a16="http://schemas.microsoft.com/office/drawing/2014/main" val="3857956715"/>
                    </a:ext>
                  </a:extLst>
                </a:gridCol>
              </a:tblGrid>
              <a:tr h="344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Genomsequenzierung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330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9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B.1.1.529</a:t>
                      </a:r>
                      <a:br>
                        <a:rPr lang="de-DE" sz="9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(Omikron)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59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%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01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02</a:t>
                      </a:r>
                      <a:endParaRPr lang="de-DE" dirty="0"/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69219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A71C6CE-B3D1-413A-B980-D2A2F100E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01" y="2091267"/>
            <a:ext cx="3865199" cy="28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5AAB7E-1741-47DB-AA50-93BB7F2A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51FDB6-88E4-4BFC-984A-2B35BE2F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860ED01-3135-429C-A048-4543C65E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Omikron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63B46D9-0A4F-479E-B63B-854144AB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45552"/>
              </p:ext>
            </p:extLst>
          </p:nvPr>
        </p:nvGraphicFramePr>
        <p:xfrm>
          <a:off x="457200" y="1533937"/>
          <a:ext cx="4105773" cy="229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182">
                  <a:extLst>
                    <a:ext uri="{9D8B030D-6E8A-4147-A177-3AD203B41FA5}">
                      <a16:colId xmlns:a16="http://schemas.microsoft.com/office/drawing/2014/main" val="1105268012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3602380915"/>
                    </a:ext>
                  </a:extLst>
                </a:gridCol>
                <a:gridCol w="846127">
                  <a:extLst>
                    <a:ext uri="{9D8B030D-6E8A-4147-A177-3AD203B41FA5}">
                      <a16:colId xmlns:a16="http://schemas.microsoft.com/office/drawing/2014/main" val="1237970987"/>
                    </a:ext>
                  </a:extLst>
                </a:gridCol>
                <a:gridCol w="869631">
                  <a:extLst>
                    <a:ext uri="{9D8B030D-6E8A-4147-A177-3AD203B41FA5}">
                      <a16:colId xmlns:a16="http://schemas.microsoft.com/office/drawing/2014/main" val="1723608859"/>
                    </a:ext>
                  </a:extLst>
                </a:gridCol>
                <a:gridCol w="747706">
                  <a:extLst>
                    <a:ext uri="{9D8B030D-6E8A-4147-A177-3AD203B41FA5}">
                      <a16:colId xmlns:a16="http://schemas.microsoft.com/office/drawing/2014/main" val="986281576"/>
                    </a:ext>
                  </a:extLst>
                </a:gridCol>
              </a:tblGrid>
              <a:tr h="2959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KW 2021 /2022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Anteile  der </a:t>
                      </a:r>
                      <a:r>
                        <a:rPr lang="de-DE" sz="1100" dirty="0" err="1">
                          <a:effectLst/>
                        </a:rPr>
                        <a:t>Sublinen</a:t>
                      </a:r>
                      <a:r>
                        <a:rPr lang="de-DE" sz="1100" dirty="0">
                          <a:effectLst/>
                        </a:rPr>
                        <a:t> von Omikron in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308563"/>
                  </a:ext>
                </a:extLst>
              </a:tr>
              <a:tr h="1739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B.1.1.529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BA.2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BA.3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8722169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2235495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6254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49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252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67080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4652243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900557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95627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02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1957749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116256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854600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DA3072F7-BCF1-4466-9935-FF359ADC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39" y="995549"/>
            <a:ext cx="3237712" cy="33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9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EC29717-7098-4DF4-9F45-C631E2B2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9" y="1352695"/>
            <a:ext cx="3309432" cy="33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4E0D3A-A72E-4EA7-9747-48711B62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C3677F-92A6-433D-887A-EFC97E94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28A75D-CFD1-47AA-B948-17EAFB18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IfSG-Daten zu Omikron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4A28E7A-07CE-42A1-B9F2-9D643F7C685C}"/>
              </a:ext>
            </a:extLst>
          </p:cNvPr>
          <p:cNvGrpSpPr/>
          <p:nvPr/>
        </p:nvGrpSpPr>
        <p:grpSpPr>
          <a:xfrm>
            <a:off x="4736738" y="995549"/>
            <a:ext cx="3955126" cy="3744465"/>
            <a:chOff x="5676900" y="1203854"/>
            <a:chExt cx="3662157" cy="34671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46A9AA6-CCC3-4F26-A963-C3483959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1203854"/>
              <a:ext cx="3467100" cy="346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2487107-DBA2-482C-8A8F-0A62C617028C}"/>
                </a:ext>
              </a:extLst>
            </p:cNvPr>
            <p:cNvSpPr txBox="1"/>
            <p:nvPr/>
          </p:nvSpPr>
          <p:spPr>
            <a:xfrm>
              <a:off x="6104470" y="3955686"/>
              <a:ext cx="53340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3,7 % 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F26A1A71-AFAE-480E-917B-B2E8CDD3F4FE}"/>
                </a:ext>
              </a:extLst>
            </p:cNvPr>
            <p:cNvSpPr txBox="1"/>
            <p:nvPr/>
          </p:nvSpPr>
          <p:spPr>
            <a:xfrm>
              <a:off x="6522986" y="3955686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17,6 %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5D0B33D-C5CF-43FE-86AD-A4EB068A3F25}"/>
                </a:ext>
              </a:extLst>
            </p:cNvPr>
            <p:cNvSpPr txBox="1"/>
            <p:nvPr/>
          </p:nvSpPr>
          <p:spPr>
            <a:xfrm>
              <a:off x="6969980" y="3955686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36,5% 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D17D45B-C69C-4222-B11E-74B55863152C}"/>
                </a:ext>
              </a:extLst>
            </p:cNvPr>
            <p:cNvSpPr txBox="1"/>
            <p:nvPr/>
          </p:nvSpPr>
          <p:spPr>
            <a:xfrm>
              <a:off x="7377944" y="3955686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34 %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B514913-FF52-4336-8D0F-C1A571598FBD}"/>
                </a:ext>
              </a:extLst>
            </p:cNvPr>
            <p:cNvSpPr txBox="1"/>
            <p:nvPr/>
          </p:nvSpPr>
          <p:spPr>
            <a:xfrm>
              <a:off x="7821620" y="3955686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solidFill>
                    <a:schemeClr val="bg1"/>
                  </a:solidFill>
                </a:rPr>
                <a:t>6,5 %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F2C49B4-CF81-4972-AB33-DA74729FB07A}"/>
                </a:ext>
              </a:extLst>
            </p:cNvPr>
            <p:cNvSpPr txBox="1"/>
            <p:nvPr/>
          </p:nvSpPr>
          <p:spPr>
            <a:xfrm>
              <a:off x="8232464" y="3955686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1,6 % 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098ACAA-BBA9-4166-8D0D-9F859CEE8B5F}"/>
                </a:ext>
              </a:extLst>
            </p:cNvPr>
            <p:cNvSpPr txBox="1"/>
            <p:nvPr/>
          </p:nvSpPr>
          <p:spPr>
            <a:xfrm>
              <a:off x="8649027" y="3959533"/>
              <a:ext cx="690030" cy="23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/>
                <a:t>0,1 % 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365870D5-B442-40EC-9667-E6FBD277D85A}"/>
              </a:ext>
            </a:extLst>
          </p:cNvPr>
          <p:cNvSpPr txBox="1"/>
          <p:nvPr/>
        </p:nvSpPr>
        <p:spPr>
          <a:xfrm>
            <a:off x="898721" y="1569660"/>
            <a:ext cx="6173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33,4 %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5B9E831-E4A7-40CC-A778-F01C71CA5488}"/>
              </a:ext>
            </a:extLst>
          </p:cNvPr>
          <p:cNvSpPr txBox="1"/>
          <p:nvPr/>
        </p:nvSpPr>
        <p:spPr>
          <a:xfrm>
            <a:off x="1662248" y="3316965"/>
            <a:ext cx="798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12,1 %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DBED9C-327A-4019-96C0-6876F9100E51}"/>
              </a:ext>
            </a:extLst>
          </p:cNvPr>
          <p:cNvSpPr txBox="1"/>
          <p:nvPr/>
        </p:nvSpPr>
        <p:spPr>
          <a:xfrm>
            <a:off x="2335031" y="1707758"/>
            <a:ext cx="798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33,1 %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2440295-7326-4A32-A77E-5E91E94B010D}"/>
              </a:ext>
            </a:extLst>
          </p:cNvPr>
          <p:cNvSpPr txBox="1"/>
          <p:nvPr/>
        </p:nvSpPr>
        <p:spPr>
          <a:xfrm>
            <a:off x="3022948" y="2406194"/>
            <a:ext cx="7986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22,8 % </a:t>
            </a:r>
          </a:p>
        </p:txBody>
      </p:sp>
    </p:spTree>
    <p:extLst>
      <p:ext uri="{BB962C8B-B14F-4D97-AF65-F5344CB8AC3E}">
        <p14:creationId xmlns:p14="http://schemas.microsoft.com/office/powerpoint/2010/main" val="347838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3A1A0-C5BC-4A56-9E79-D6626D5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02.02.2021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768BDC-4785-4A89-B62C-EF148935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50ADCB9-8949-4AEC-B68E-7B8966565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914589"/>
              </p:ext>
            </p:extLst>
          </p:nvPr>
        </p:nvGraphicFramePr>
        <p:xfrm>
          <a:off x="753066" y="587360"/>
          <a:ext cx="8043818" cy="396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3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(16:9)</PresentationFormat>
  <Paragraphs>131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VOC/VOI in Erhebungssystemen</vt:lpstr>
      <vt:lpstr>Omikron</vt:lpstr>
      <vt:lpstr>IfSG-Daten zu Omikron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872</cp:revision>
  <dcterms:created xsi:type="dcterms:W3CDTF">2015-11-02T12:29:13Z</dcterms:created>
  <dcterms:modified xsi:type="dcterms:W3CDTF">2022-02-09T10:37:36Z</dcterms:modified>
</cp:coreProperties>
</file>