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76" r:id="rId2"/>
    <p:sldId id="588" r:id="rId3"/>
    <p:sldId id="1013" r:id="rId4"/>
    <p:sldId id="578" r:id="rId5"/>
    <p:sldId id="1011" r:id="rId6"/>
    <p:sldId id="655" r:id="rId7"/>
    <p:sldId id="656" r:id="rId8"/>
    <p:sldId id="1012" r:id="rId9"/>
    <p:sldId id="662" r:id="rId10"/>
    <p:sldId id="657" r:id="rId11"/>
    <p:sldId id="667" r:id="rId12"/>
    <p:sldId id="638" r:id="rId13"/>
    <p:sldId id="283" r:id="rId14"/>
    <p:sldId id="285" r:id="rId1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9" clrIdx="3"/>
  <p:cmAuthor id="4" name="Tolksdorf, Kristin" initials="TK" lastIdx="1" clrIdx="4"/>
  <p:cmAuthor id="5" name="Preuß, Ute" initials="PU" lastIdx="34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6EC7"/>
    <a:srgbClr val="058C94"/>
    <a:srgbClr val="64AFF5"/>
    <a:srgbClr val="E6E6E6"/>
    <a:srgbClr val="66A8DD"/>
    <a:srgbClr val="045AA6"/>
    <a:srgbClr val="D0D8E8"/>
    <a:srgbClr val="E9EDF4"/>
    <a:srgbClr val="367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85146" autoAdjust="0"/>
  </p:normalViewPr>
  <p:slideViewPr>
    <p:cSldViewPr snapToGrid="0" snapToObjects="1">
      <p:cViewPr varScale="1">
        <p:scale>
          <a:sx n="57" d="100"/>
          <a:sy n="57" d="100"/>
        </p:scale>
        <p:origin x="1448" y="52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09.02.2022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09.02.2022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Anteil COVID-19 an SARI 47% (KW 4: 48%)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Anteil COVID an SARI mit Intensivbehandlung 51% (KW 4: 64%)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Krisenstab_AnteilCOVID_alle_inkl_letzte.png und Krisenstab_AnteilCOVID_Intensiv_inkl_letzte.png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13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/>
              <a:t>Vergleich COVID-SARI, COVID-SARI mit Intensivbehandlungen, und verstorbene COVID-SARI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 err="1"/>
              <a:t>Realtiv</a:t>
            </a:r>
            <a:r>
              <a:rPr lang="de-DE" b="0" dirty="0"/>
              <a:t> Stabiles Niveau seit Jahreswechsel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Krisenstab_COVID-SARI_FB_all_Vgl2021.png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Krisenstab_Intensiv_COVID_inkl_letzte_FB_VGL2021.png 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Kvielleicht_Tod_COVID_inkl_letzte_FB_VGL2021.png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493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u="none" dirty="0"/>
              <a:t>Kitas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Neues Höchstniveau mit bisher etwa 480 Ausbrüchen in KW 2/3; etwa 1,7-mal mehr Ausbrüche als bei </a:t>
            </a:r>
            <a:r>
              <a:rPr lang="de-DE" b="0" u="none"/>
              <a:t>Alpha und Delta</a:t>
            </a:r>
            <a:endParaRPr lang="de-DE" b="0" u="none" dirty="0"/>
          </a:p>
          <a:p>
            <a:pPr marL="171450" indent="-171450">
              <a:buFontTx/>
              <a:buChar char="-"/>
            </a:pPr>
            <a:r>
              <a:rPr lang="de-DE" b="0" u="none" dirty="0"/>
              <a:t>Anteil AG 0-5 seit etwa Mitte Dez relativ konstant bei 62%; Anteil AG 15+ konstant bei etwa 25%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="0" u="none" dirty="0"/>
              <a:t>Letzten 4 Wochen:</a:t>
            </a:r>
          </a:p>
          <a:p>
            <a:pPr marL="628650" lvl="1" indent="-171450">
              <a:buFontTx/>
              <a:buChar char="-"/>
            </a:pPr>
            <a:r>
              <a:rPr lang="de-DE" b="0" u="none" dirty="0"/>
              <a:t>Ausbruchsgröße: Durchschnitt = 5-6, Median = 4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="0" u="none" dirty="0"/>
              <a:t>etwa 17% der Ausbrüche mit &gt;= 10 Fällen/Ausbruch</a:t>
            </a:r>
          </a:p>
          <a:p>
            <a:pPr marL="0" indent="0">
              <a:buFontTx/>
              <a:buNone/>
            </a:pPr>
            <a:endParaRPr lang="de-DE" b="0" u="none" dirty="0"/>
          </a:p>
          <a:p>
            <a:pPr marL="0" indent="0">
              <a:buFontTx/>
              <a:buNone/>
            </a:pPr>
            <a:r>
              <a:rPr lang="de-DE" b="1" u="none" dirty="0"/>
              <a:t>Schulen</a:t>
            </a:r>
            <a:endParaRPr lang="de-DE" b="0" u="none" dirty="0"/>
          </a:p>
          <a:p>
            <a:pPr marL="171450" indent="-171450">
              <a:buFontTx/>
              <a:buChar char="-"/>
            </a:pPr>
            <a:r>
              <a:rPr lang="de-DE" b="0" u="none" dirty="0"/>
              <a:t>Höchstniveau der Delta-Welle erreicht (etwa 870 Ausbrüche/Woche)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Anteil AG 6-10 nahm nach Jahreswechsel wieder deutlich auf 55% zu (AG 11-14: 30%, AG 15-20: 13%; AG 21+; 3%)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Letzten 4 Wochen:</a:t>
            </a:r>
          </a:p>
          <a:p>
            <a:pPr marL="628650" lvl="1" indent="-171450">
              <a:buFontTx/>
              <a:buChar char="-"/>
            </a:pPr>
            <a:r>
              <a:rPr lang="de-DE" b="0" u="none" dirty="0"/>
              <a:t>Ausbruchsgröße: Durchschnitt = 5-6; Median = 3</a:t>
            </a:r>
          </a:p>
          <a:p>
            <a:pPr marL="628650" lvl="1" indent="-171450">
              <a:buFontTx/>
              <a:buChar char="-"/>
            </a:pPr>
            <a:r>
              <a:rPr lang="de-DE" b="0" u="none" dirty="0"/>
              <a:t>etwa 10% der Ausbrüche mit &gt;= 10 Fällen/Ausbruch</a:t>
            </a:r>
            <a:endParaRPr lang="de-DE" dirty="0"/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180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800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ARE-Rate in KW5 gesunken 8von 4,9 % auf 4,4 %), Anstieg hat sich zunächst nicht fortgesetzt, dadurch Nähe zur Werten vor der Pandemie nicht mehr gegeben (wie in KW 3). </a:t>
            </a:r>
          </a:p>
          <a:p>
            <a:pPr marL="171450" indent="-171450">
              <a:buFontTx/>
              <a:buChar char="-"/>
            </a:pPr>
            <a:r>
              <a:rPr lang="de-DE" dirty="0"/>
              <a:t>Kinder stabil geblieben, </a:t>
            </a:r>
            <a:r>
              <a:rPr lang="de-DE" dirty="0" err="1"/>
              <a:t>Erw</a:t>
            </a:r>
            <a:r>
              <a:rPr lang="de-DE" dirty="0"/>
              <a:t>. leicht gesunken. </a:t>
            </a:r>
          </a:p>
          <a:p>
            <a:pPr marL="171450" indent="-171450">
              <a:buFontTx/>
              <a:buChar char="-"/>
            </a:pPr>
            <a:r>
              <a:rPr lang="de-DE" dirty="0"/>
              <a:t>Bei 5 AGs: nur bei 5-14J. Leichter Anstieg, alle anderen AGs gesunken oder stabil geblieben</a:t>
            </a:r>
          </a:p>
          <a:p>
            <a:pPr marL="171450" indent="-171450">
              <a:buFontTx/>
              <a:buChar char="-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insgesamt leicht gestiegen: in KW 4: 1.756 (Vorwoche: 1.685)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(gesamt) liegt höher als letztes Jahr, Im Bereich der vorpandemischen Saisons, Ausnahme 0-4J.: Dort liegt die KI aktuell nicht ganz so hoch wie vor der Pandemie </a:t>
            </a:r>
          </a:p>
          <a:p>
            <a:pPr marL="171450" indent="-171450">
              <a:buFontTx/>
              <a:buChar char="-"/>
            </a:pPr>
            <a:r>
              <a:rPr lang="de-DE" dirty="0"/>
              <a:t> </a:t>
            </a:r>
            <a:r>
              <a:rPr lang="de-DE"/>
              <a:t>regionale Unterschiede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78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081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insgesamt stabil geblieben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Seit KW 52/2021 unter vor-pandemischen Niveau;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Anstieg in AG 5-14 und 35-59 Jahre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Leichter Rückgang in AG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bis 34 Jahre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Weitestgehend stabil in allen anderen AG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\Krisenstab_3Saisons_AGI6_allVWD_inkl_letzte_FB.png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\Vorsaisons_allVWD_S5.png</a:t>
            </a:r>
            <a:endParaRPr lang="de-DE" i="1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insgesamt stabil geblieben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Seit KW 52/2021 unter vor-pandemischen Niveau;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Anstieg in AG 5-14 und 35-59 Jahre,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Leichter Rückgang in AG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bis 34 Jahre;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Weitestgehend stabil in allen anderen AG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Seit KW 2/2022 deutlich höherer Anteil COVID-19 in AG0-4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COVID-SARI Hospitalisierungsinzidenz: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Leichter Anstieg in den letzten Wochen, Wert für KW 5/2022: 5,7 /100.000 (Werte der letzten Wochen/jeweiliger Tagesstand: 5,0 (KW 4/2022), 4,1 (KW 3/2022)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Hospitalisierungsinzidenz für AG 0-4  in den vergangenen Wochen sowohl in Meldedaten als auch ICOSARI höher als in vorherigen Wellen (KW 5/2022: 4 COVID-SARI je 100T);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den vergangenen Wochen leichter Anstieg in AG 60-79 und 80+, pendelt sich möglicherweise auf stabiles Niveau ein (siehe 3. Welle AG 80+)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Surveillance\ICOSARI, Dateien </a:t>
            </a:r>
            <a:r>
              <a:rPr lang="de-DE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</a:t>
            </a:r>
            <a:r>
              <a:rPr lang="de-DE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Vgl_abKW10_2020.png</a:t>
            </a:r>
            <a:r>
              <a:rPr lang="de-D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_Krisenstab_Combine_1.png</a:t>
            </a:r>
            <a:endParaRPr lang="de-DE" b="1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7846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Zur Ansicht: Anzahl </a:t>
            </a:r>
            <a:r>
              <a:rPr lang="de-DE" b="1" u="sng" dirty="0"/>
              <a:t>SARI</a:t>
            </a:r>
            <a:r>
              <a:rPr lang="de-DE" dirty="0"/>
              <a:t> mit Intensivbehandlung nach Altersgruppe (Verlauf im Vergleich zu den Vorsaisons)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Möglw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 Einpegeln auf Niveau einer moderaten Grippewelle in AG 35-59, 60-79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6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000" dirty="0"/>
              <a:t>Ergebnisse der syndromischen und virologischen ARE-Surveillance </a:t>
            </a:r>
            <a:br>
              <a:rPr lang="de-DE" dirty="0"/>
            </a:br>
            <a:r>
              <a:rPr lang="de-DE" sz="1600" b="0" dirty="0"/>
              <a:t>GrippeWeb, </a:t>
            </a:r>
            <a:br>
              <a:rPr lang="de-DE" sz="1600" b="0" dirty="0"/>
            </a:br>
            <a:r>
              <a:rPr lang="de-DE" sz="1600" b="0" dirty="0"/>
              <a:t>Arbeitsgemeinschaft Influenza / SEED</a:t>
            </a:r>
            <a:r>
              <a:rPr lang="de-DE" sz="1600" b="0" baseline="30000" dirty="0"/>
              <a:t>ARE</a:t>
            </a:r>
            <a:r>
              <a:rPr lang="de-DE" sz="1600" b="0" dirty="0"/>
              <a:t>,</a:t>
            </a:r>
            <a:br>
              <a:rPr lang="de-DE" sz="1600" b="0" dirty="0"/>
            </a:br>
            <a:r>
              <a:rPr lang="de-DE" sz="1600" b="0" dirty="0"/>
              <a:t>ICOSARI</a:t>
            </a:r>
            <a:br>
              <a:rPr lang="de-DE" sz="1600" b="0" dirty="0"/>
            </a:br>
            <a:r>
              <a:rPr lang="de-DE" sz="1600" b="0" dirty="0"/>
              <a:t>KiTa- und Schulausbrüche (Meldedaten)</a:t>
            </a:r>
            <a:br>
              <a:rPr lang="de-DE" sz="1600" b="0" dirty="0"/>
            </a:br>
            <a:r>
              <a:rPr lang="de-DE" sz="1600" b="0" dirty="0"/>
              <a:t>Daten NRZ Influenzaviren</a:t>
            </a:r>
            <a:br>
              <a:rPr lang="de-DE" sz="1600" b="0" dirty="0"/>
            </a:b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8.2.2022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F82510A2-D823-445C-ADD9-D973AB583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21" y="3967406"/>
            <a:ext cx="7690560" cy="2819872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C2B4799-9BB0-4650-BC0C-600DB5E57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346" y="661003"/>
            <a:ext cx="7690560" cy="2819872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93570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5.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8.2.2022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196885" y="3564221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ICOSARI: SARI-Fälle in </a:t>
            </a:r>
            <a:r>
              <a:rPr lang="de-DE" sz="2000" dirty="0">
                <a:solidFill>
                  <a:srgbClr val="FF0000"/>
                </a:solidFill>
              </a:rPr>
              <a:t>Intensivbehandlung</a:t>
            </a:r>
            <a:r>
              <a:rPr lang="de-DE" sz="2000" dirty="0"/>
              <a:t>, Anteil mit COVID-19 bis 5. KW 2022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8625637" y="1580223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47%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>
            <a:off x="7638962" y="1761622"/>
            <a:ext cx="1017389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64898357-39ED-48CA-B57A-A272C16F167A}"/>
              </a:ext>
            </a:extLst>
          </p:cNvPr>
          <p:cNvSpPr txBox="1"/>
          <p:nvPr/>
        </p:nvSpPr>
        <p:spPr>
          <a:xfrm>
            <a:off x="8649251" y="4648892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51%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BFCE7D7C-634B-4C6A-984A-2C2CAF2F755C}"/>
              </a:ext>
            </a:extLst>
          </p:cNvPr>
          <p:cNvCxnSpPr>
            <a:cxnSpLocks/>
          </p:cNvCxnSpPr>
          <p:nvPr/>
        </p:nvCxnSpPr>
        <p:spPr>
          <a:xfrm flipH="1" flipV="1">
            <a:off x="7931730" y="4857380"/>
            <a:ext cx="773885" cy="5861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E453283B-7B32-4443-B07C-3D953F5BBA07}"/>
              </a:ext>
            </a:extLst>
          </p:cNvPr>
          <p:cNvGrpSpPr/>
          <p:nvPr/>
        </p:nvGrpSpPr>
        <p:grpSpPr>
          <a:xfrm>
            <a:off x="2035174" y="1270346"/>
            <a:ext cx="5783258" cy="1146175"/>
            <a:chOff x="2035174" y="1065802"/>
            <a:chExt cx="5783258" cy="1146175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2211977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150395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4" y="106580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114D7546-8245-4A13-B390-3D13F7D3D406}"/>
              </a:ext>
            </a:extLst>
          </p:cNvPr>
          <p:cNvGrpSpPr/>
          <p:nvPr/>
        </p:nvGrpSpPr>
        <p:grpSpPr>
          <a:xfrm>
            <a:off x="2035175" y="4540734"/>
            <a:ext cx="5914197" cy="1050231"/>
            <a:chOff x="2223540" y="4540734"/>
            <a:chExt cx="5561559" cy="1050231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5AF15E6D-1E11-4473-8FBF-19F501960B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1" y="4940090"/>
              <a:ext cx="556155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8CC6832B-64C1-4D06-84B7-755E88FB9A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1" y="4540734"/>
              <a:ext cx="556155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8AA6009E-0477-4476-BD7E-04E873A1AC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0" y="5590965"/>
              <a:ext cx="556155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6271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114" y="518227"/>
            <a:ext cx="3530545" cy="2118327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678329" y="160170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Vgl. Winter 2020/21 und 2021/22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8.2.2022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10FE4B7-8DD2-4130-9754-FA1C1B17C980}"/>
              </a:ext>
            </a:extLst>
          </p:cNvPr>
          <p:cNvSpPr txBox="1"/>
          <p:nvPr/>
        </p:nvSpPr>
        <p:spPr>
          <a:xfrm>
            <a:off x="4083148" y="563526"/>
            <a:ext cx="2567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2021/22: KW 47 - KW 5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C8388101-484D-4229-B3A8-83497E6DB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18227"/>
            <a:ext cx="3530545" cy="2118327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BAA6E89F-ADEA-463E-B170-06075A8AC293}"/>
              </a:ext>
            </a:extLst>
          </p:cNvPr>
          <p:cNvSpPr txBox="1"/>
          <p:nvPr/>
        </p:nvSpPr>
        <p:spPr>
          <a:xfrm>
            <a:off x="492403" y="579031"/>
            <a:ext cx="2930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2020/21: KW 48 - KW 5</a:t>
            </a: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B893A93-CC8F-4056-ABC1-79BF1DD38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6374" y="2491801"/>
            <a:ext cx="3530125" cy="2118075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533CE499-CFAD-4DF1-95FA-F974B966ED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83" y="2511304"/>
            <a:ext cx="3530545" cy="211832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79594C8-560C-433E-84DD-3233683E11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1" y="4524137"/>
            <a:ext cx="3530125" cy="211807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1F4B972-A565-4BD0-A116-B18BC73207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6375" y="4524889"/>
            <a:ext cx="3530125" cy="2118075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AC0A3C2A-2020-4A05-A02D-2AB33EA1693B}"/>
              </a:ext>
            </a:extLst>
          </p:cNvPr>
          <p:cNvSpPr txBox="1"/>
          <p:nvPr/>
        </p:nvSpPr>
        <p:spPr>
          <a:xfrm>
            <a:off x="649666" y="2534081"/>
            <a:ext cx="1302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2020/21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A5E872B-48A8-4CEA-B1F3-0FA21AFC5406}"/>
              </a:ext>
            </a:extLst>
          </p:cNvPr>
          <p:cNvSpPr txBox="1"/>
          <p:nvPr/>
        </p:nvSpPr>
        <p:spPr>
          <a:xfrm>
            <a:off x="564825" y="4523228"/>
            <a:ext cx="103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/>
              <a:t>2020/21</a:t>
            </a:r>
            <a:endParaRPr lang="de-DE" b="1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D693BB8-D336-4790-8C88-D02F364999CA}"/>
              </a:ext>
            </a:extLst>
          </p:cNvPr>
          <p:cNvSpPr txBox="1"/>
          <p:nvPr/>
        </p:nvSpPr>
        <p:spPr>
          <a:xfrm>
            <a:off x="4126757" y="2539639"/>
            <a:ext cx="1086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2021/22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A1145AC-8EE7-4231-AF3F-2C53D64A837E}"/>
              </a:ext>
            </a:extLst>
          </p:cNvPr>
          <p:cNvSpPr txBox="1"/>
          <p:nvPr/>
        </p:nvSpPr>
        <p:spPr>
          <a:xfrm>
            <a:off x="4064119" y="4549683"/>
            <a:ext cx="1016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2021/22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60E27C4-2983-4CC2-82D5-A7EEC0FA27CE}"/>
              </a:ext>
            </a:extLst>
          </p:cNvPr>
          <p:cNvSpPr txBox="1"/>
          <p:nvPr/>
        </p:nvSpPr>
        <p:spPr>
          <a:xfrm>
            <a:off x="7099662" y="111605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0A79BE-55C4-45D4-B43C-87BB06725B7F}"/>
              </a:ext>
            </a:extLst>
          </p:cNvPr>
          <p:cNvSpPr txBox="1"/>
          <p:nvPr/>
        </p:nvSpPr>
        <p:spPr>
          <a:xfrm>
            <a:off x="6952960" y="2903413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C138DD6-689C-49F3-B329-969BB10693AD}"/>
              </a:ext>
            </a:extLst>
          </p:cNvPr>
          <p:cNvSpPr txBox="1"/>
          <p:nvPr/>
        </p:nvSpPr>
        <p:spPr>
          <a:xfrm>
            <a:off x="7030251" y="4876777"/>
            <a:ext cx="2395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Verstorbene</a:t>
            </a:r>
          </a:p>
          <a:p>
            <a:r>
              <a:rPr lang="de-DE" b="1" dirty="0"/>
              <a:t>COVID-SARI-Fälle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7034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33" y="374303"/>
            <a:ext cx="8092592" cy="307777"/>
          </a:xfrm>
        </p:spPr>
        <p:txBody>
          <a:bodyPr/>
          <a:lstStyle/>
          <a:p>
            <a:r>
              <a:rPr lang="de-DE" sz="2000" dirty="0"/>
              <a:t>Ausbrüche in Kindergärten/Horte (n=7.600), letzten 4 Wo = 1.355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8.2.2022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B98E20C2-31F3-412E-AEFA-FDEFD358D5A4}"/>
              </a:ext>
            </a:extLst>
          </p:cNvPr>
          <p:cNvSpPr txBox="1">
            <a:spLocks/>
          </p:cNvSpPr>
          <p:nvPr/>
        </p:nvSpPr>
        <p:spPr>
          <a:xfrm>
            <a:off x="2217107" y="3651281"/>
            <a:ext cx="6332685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/>
              <a:t>Ausbrüche in Schulen (n=11.913), letzten 4 Wo = 2.124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A6C703F-FDB4-4149-9391-6A0DABABCEC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" t="916" r="-1" b="7741"/>
          <a:stretch/>
        </p:blipFill>
        <p:spPr bwMode="auto">
          <a:xfrm>
            <a:off x="323650" y="777300"/>
            <a:ext cx="5690870" cy="27787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A9E2EF1-9FF4-4403-8692-AFAEBD68AEB1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" t="1164" b="7562"/>
          <a:stretch/>
        </p:blipFill>
        <p:spPr bwMode="auto">
          <a:xfrm>
            <a:off x="2217107" y="3965264"/>
            <a:ext cx="5763895" cy="27666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1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474" y="6356350"/>
            <a:ext cx="1818207" cy="365125"/>
          </a:xfrm>
        </p:spPr>
        <p:txBody>
          <a:bodyPr/>
          <a:lstStyle/>
          <a:p>
            <a:r>
              <a:rPr lang="de-DE" dirty="0"/>
              <a:t>09.02.2022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 dirty="0"/>
              <a:t>Virologisches Sentinel AGI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C0E3B53-7A88-4437-95B4-73DFDDD7B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23" y="3768663"/>
            <a:ext cx="8401016" cy="232196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4152C27-A7AE-4537-B57C-3431BFBBC7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7742" y="3964960"/>
            <a:ext cx="2452996" cy="1207521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630C4B17-8E25-49FA-89D1-4BD772552156}"/>
              </a:ext>
            </a:extLst>
          </p:cNvPr>
          <p:cNvSpPr txBox="1"/>
          <p:nvPr/>
        </p:nvSpPr>
        <p:spPr>
          <a:xfrm>
            <a:off x="6339398" y="4047761"/>
            <a:ext cx="1739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de-DE" altLang="de-DE" sz="14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3C.2a1b.2a.2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3623106C-C054-47F2-AE43-8FE7AFF667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923" y="1418248"/>
            <a:ext cx="8411520" cy="2107543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C7428A5C-70A7-4B86-8F03-F096225874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134" y="1175764"/>
            <a:ext cx="1590547" cy="95602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8E1A8EAB-302B-4F43-83EE-0F887F2BA0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134" y="3575581"/>
            <a:ext cx="1590547" cy="95602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CEAA277-D810-48EC-B363-57B810DEB2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7941" y="795364"/>
            <a:ext cx="2666227" cy="160257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CB892CE-FF62-4B08-8B69-4357322D68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6979" y="804522"/>
            <a:ext cx="524301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50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09.02.2022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/>
              <a:t>Virologisches Sentinel AGI</a:t>
            </a:r>
            <a:endParaRPr lang="de-DE" dirty="0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14</a:t>
            </a:fld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CA584F8-4326-43DB-A30E-B606806BFCD5}"/>
              </a:ext>
            </a:extLst>
          </p:cNvPr>
          <p:cNvSpPr txBox="1"/>
          <p:nvPr/>
        </p:nvSpPr>
        <p:spPr>
          <a:xfrm>
            <a:off x="7427977" y="5306148"/>
            <a:ext cx="514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PIV-4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3D5D94A-0D71-424B-8EA3-1E7F19E7E0E9}"/>
              </a:ext>
            </a:extLst>
          </p:cNvPr>
          <p:cNvSpPr txBox="1"/>
          <p:nvPr/>
        </p:nvSpPr>
        <p:spPr>
          <a:xfrm>
            <a:off x="4697413" y="850391"/>
            <a:ext cx="314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Symbol" panose="05050102010706020507" pitchFamily="18" charset="2"/>
              </a:rPr>
              <a:t>b</a:t>
            </a:r>
            <a:r>
              <a:rPr lang="de-DE" sz="1400" dirty="0"/>
              <a:t>-Coronaviren: SARS-CoV-2, HKU1, OC43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9BF7263-1923-4F8B-88F0-6F16301E9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85" y="1158169"/>
            <a:ext cx="8723444" cy="220525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C89D15E-6FF2-4A73-AA69-E12572574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85" y="3563486"/>
            <a:ext cx="8718567" cy="220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2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5. KW 2022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8.2.2022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185468" y="929926"/>
            <a:ext cx="360279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</a:t>
            </a:r>
          </a:p>
          <a:p>
            <a:r>
              <a:rPr lang="de-DE" dirty="0"/>
              <a:t>5. KW 2022 bei 4.400 ARE pro 100.000 Einwohner.</a:t>
            </a:r>
          </a:p>
          <a:p>
            <a:endParaRPr lang="de-DE" sz="800" dirty="0"/>
          </a:p>
          <a:p>
            <a:r>
              <a:rPr lang="de-DE" dirty="0"/>
              <a:t>Entspricht einer Gesamtzahl von </a:t>
            </a:r>
            <a:r>
              <a:rPr lang="de-DE" b="1" dirty="0"/>
              <a:t>ca. 3,7 Mio. ARE in Deutschland, unabhängig von einem Arztbesuch</a:t>
            </a:r>
            <a:br>
              <a:rPr lang="de-DE" b="1" dirty="0"/>
            </a:br>
            <a:r>
              <a:rPr lang="de-DE" dirty="0"/>
              <a:t>(4. KW: ca. 4 Millionen). </a:t>
            </a:r>
            <a:endParaRPr lang="en-US" sz="14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9D72E1D-86F5-46BA-ADCF-AEEBDA4DB8AA}"/>
              </a:ext>
            </a:extLst>
          </p:cNvPr>
          <p:cNvSpPr txBox="1"/>
          <p:nvPr/>
        </p:nvSpPr>
        <p:spPr>
          <a:xfrm>
            <a:off x="5185470" y="3911739"/>
            <a:ext cx="3602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Vergleich zur 4. KW 2022:</a:t>
            </a:r>
          </a:p>
          <a:p>
            <a:r>
              <a:rPr lang="de-DE" dirty="0"/>
              <a:t>Bei den Kindern stabil geblieben, bei den Erwachsenen leicht gesunken</a:t>
            </a:r>
          </a:p>
          <a:p>
            <a:r>
              <a:rPr lang="de-DE" dirty="0"/>
              <a:t>(nur ein leichter Anstieg bei 5-14 Jährigen)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FFA27B1-3149-4285-AECE-D5CBB21B3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F0BA975-8BE0-46BB-9756-B81B56F3C9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4" t="2031" r="2025" b="18041"/>
          <a:stretch/>
        </p:blipFill>
        <p:spPr>
          <a:xfrm>
            <a:off x="355738" y="902509"/>
            <a:ext cx="4500000" cy="2734024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48E25435-8DB8-4E63-ADEF-A2C0947E1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F1790AF4-D640-4477-AB28-809B985F82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959" y="1018020"/>
            <a:ext cx="1031980" cy="749888"/>
          </a:xfrm>
          <a:prstGeom prst="rect">
            <a:avLst/>
          </a:prstGeom>
          <a:ln>
            <a:noFill/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431135A-82F8-427E-A64E-5DF10865AE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349" y="5694571"/>
            <a:ext cx="3960000" cy="51370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A8897D7-4CE2-48E7-A1E7-7E8E9E6D45CC}"/>
              </a:ext>
            </a:extLst>
          </p:cNvPr>
          <p:cNvSpPr txBox="1"/>
          <p:nvPr/>
        </p:nvSpPr>
        <p:spPr>
          <a:xfrm>
            <a:off x="-3144644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8C9E1FEF-5574-451F-AE37-C46B98BB10A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88" t="2044" r="1710" b="17987"/>
          <a:stretch/>
        </p:blipFill>
        <p:spPr>
          <a:xfrm>
            <a:off x="355738" y="3728696"/>
            <a:ext cx="4500000" cy="273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/ 100.000 Einwohner bis zur 5. KW 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8.2.2022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4836A29-B79E-4E8F-B394-42CA0AC5447E}"/>
              </a:ext>
            </a:extLst>
          </p:cNvPr>
          <p:cNvSpPr txBox="1"/>
          <p:nvPr/>
        </p:nvSpPr>
        <p:spPr>
          <a:xfrm>
            <a:off x="976500" y="3773936"/>
            <a:ext cx="834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Bayern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BE8279B-ECCC-485A-9DF2-626854B3A50B}"/>
              </a:ext>
            </a:extLst>
          </p:cNvPr>
          <p:cNvSpPr txBox="1"/>
          <p:nvPr/>
        </p:nvSpPr>
        <p:spPr>
          <a:xfrm>
            <a:off x="5291128" y="3773936"/>
            <a:ext cx="2955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Hamburg/Schleswig-Holstein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CC8EECB-7F28-4F55-9B73-4C507E802511}"/>
              </a:ext>
            </a:extLst>
          </p:cNvPr>
          <p:cNvSpPr txBox="1"/>
          <p:nvPr/>
        </p:nvSpPr>
        <p:spPr>
          <a:xfrm>
            <a:off x="5830480" y="1219782"/>
            <a:ext cx="3085913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5. KW 2022: höher als letztes Jahr, im Bereich der Saisons vor der Pandemie</a:t>
            </a:r>
          </a:p>
          <a:p>
            <a:br>
              <a:rPr lang="de-DE" sz="900" dirty="0"/>
            </a:br>
            <a:r>
              <a:rPr lang="de-DE" dirty="0"/>
              <a:t>Rund 1.760 Arzt­konsul­ta­tionen wegen ARE pro 100.000 EW </a:t>
            </a:r>
            <a:r>
              <a:rPr lang="de-DE" b="1" dirty="0"/>
              <a:t>(=ca. 1,5 Mio. Arzt­besuche wegen ARE in Deutschland</a:t>
            </a:r>
            <a:r>
              <a:rPr lang="de-DE" dirty="0"/>
              <a:t>)</a:t>
            </a:r>
          </a:p>
          <a:p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00A15DD-BC78-48A3-9C0F-3B07280F84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" t="30531" r="1332" b="2614"/>
          <a:stretch/>
        </p:blipFill>
        <p:spPr bwMode="auto">
          <a:xfrm>
            <a:off x="425885" y="1332710"/>
            <a:ext cx="5040000" cy="22209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845C616B-BBA7-4F67-A425-3EAE13611D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0" t="12390" r="1741" b="4697"/>
          <a:stretch/>
        </p:blipFill>
        <p:spPr>
          <a:xfrm>
            <a:off x="4862762" y="4071531"/>
            <a:ext cx="4140000" cy="234199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4258BF4-8A76-497F-AE3E-7AAE56EF35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09" t="14664" r="1741" b="4697"/>
          <a:stretch/>
        </p:blipFill>
        <p:spPr>
          <a:xfrm>
            <a:off x="525704" y="4135785"/>
            <a:ext cx="4140000" cy="227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1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 - SEED</a:t>
            </a:r>
            <a:r>
              <a:rPr lang="de-DE" baseline="30000" dirty="0"/>
              <a:t>ARE</a:t>
            </a:r>
            <a:br>
              <a:rPr lang="de-DE" dirty="0"/>
            </a:br>
            <a:r>
              <a:rPr lang="de-DE" dirty="0"/>
              <a:t>ARE-Konsultationen mit COVID-Diagnose / 100.000 Einwohner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8.2.2022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D3A7831-3DFE-4AAC-B4E3-FA8EC2A90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04" y="1842809"/>
            <a:ext cx="7891899" cy="3156759"/>
          </a:xfrm>
          <a:prstGeom prst="rect">
            <a:avLst/>
          </a:prstGeom>
          <a:ln>
            <a:noFill/>
          </a:ln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9612B15B-BCC4-4A88-8BF1-8DD78B29CA11}"/>
              </a:ext>
            </a:extLst>
          </p:cNvPr>
          <p:cNvSpPr/>
          <p:nvPr/>
        </p:nvSpPr>
        <p:spPr>
          <a:xfrm>
            <a:off x="706943" y="4999569"/>
            <a:ext cx="8024088" cy="11695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spcBef>
                <a:spcPct val="0"/>
              </a:spcBef>
            </a:pPr>
            <a:b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</a:br>
            <a:r>
              <a:rPr lang="de-DE" dirty="0"/>
              <a:t>ARE mit COVID-19 Konsultationen</a:t>
            </a:r>
            <a:r>
              <a:rPr lang="de-DE" dirty="0">
                <a:latin typeface="+mj-lt"/>
                <a:ea typeface="+mj-ea"/>
                <a:cs typeface="+mj-cs"/>
              </a:rPr>
              <a:t> bis zur 5. KW 2022</a:t>
            </a:r>
          </a:p>
          <a:p>
            <a:r>
              <a:rPr lang="de-DE" dirty="0"/>
              <a:t>Rund 510 Arzt­besuche ARE mit COVID-Diagnose /100.000 EW</a:t>
            </a:r>
            <a:br>
              <a:rPr lang="de-DE" dirty="0"/>
            </a:br>
            <a:r>
              <a:rPr lang="de-DE" dirty="0"/>
              <a:t> (=</a:t>
            </a:r>
            <a:r>
              <a:rPr lang="de-DE" b="1" dirty="0"/>
              <a:t>Gesamtzahl von rund 420.000 ARE-COVID-Arzt­besuchen in D)</a:t>
            </a:r>
          </a:p>
        </p:txBody>
      </p:sp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F2B051B-DEF9-4B99-A82C-1B1A80CD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149D722-16C6-42D4-82E4-C631C07A9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184" y="1055280"/>
            <a:ext cx="4247998" cy="212399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B52383B-3F2E-4C4F-8B04-8E711E623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184" y="2888816"/>
            <a:ext cx="4247998" cy="2123999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B4B1B340-599D-4737-BC45-77B7524620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8184" y="4722440"/>
            <a:ext cx="4247998" cy="2123999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45BFCC10-C246-45D4-8A63-96120870C4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046" y="1055280"/>
            <a:ext cx="4247998" cy="2123999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62E11160-54D8-4386-88F9-BC281C9622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046" y="2888816"/>
            <a:ext cx="4247998" cy="2123999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C444D89-F707-4978-BAF2-83F085A0AE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046" y="4722440"/>
            <a:ext cx="4247998" cy="2123999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9DDFAB6C-AA3A-4324-8659-D17217F5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55" y="730818"/>
            <a:ext cx="8520545" cy="307777"/>
          </a:xfrm>
        </p:spPr>
        <p:txBody>
          <a:bodyPr/>
          <a:lstStyle/>
          <a:p>
            <a:r>
              <a:rPr lang="de-DE" sz="2000" dirty="0"/>
              <a:t>SEED</a:t>
            </a:r>
            <a:r>
              <a:rPr lang="de-DE" sz="2000" baseline="30000" dirty="0"/>
              <a:t>ARE</a:t>
            </a:r>
            <a:r>
              <a:rPr lang="de-DE" sz="2000" dirty="0"/>
              <a:t> – ARE mit COVID-19 Konsultationen in Altersgruppen bis zur 5. KW 2022</a:t>
            </a:r>
          </a:p>
        </p:txBody>
      </p:sp>
    </p:spTree>
    <p:extLst>
      <p:ext uri="{BB962C8B-B14F-4D97-AF65-F5344CB8AC3E}">
        <p14:creationId xmlns:p14="http://schemas.microsoft.com/office/powerpoint/2010/main" val="257818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451" y="40573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5. KW 2022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31077"/>
            <a:ext cx="1860421" cy="195750"/>
          </a:xfrm>
        </p:spPr>
        <p:txBody>
          <a:bodyPr/>
          <a:lstStyle/>
          <a:p>
            <a:r>
              <a:rPr lang="de-DE" dirty="0"/>
              <a:t>Stand: 8.2.2022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6E9473E-40C8-4749-A488-063491194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44" y="3615559"/>
            <a:ext cx="7463780" cy="298551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5ACD64B-2FE5-4C46-B091-7F59CFEFF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645" y="744285"/>
            <a:ext cx="7292360" cy="291694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9ABB137-3248-49DB-92E3-007636F195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575" y="3637201"/>
            <a:ext cx="7463780" cy="298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8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5.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8.2.2022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4145" y="2623334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9175" y="4528405"/>
            <a:ext cx="3600000" cy="2160000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ADDAC204-477C-4D58-8289-D814D3A28EA5}"/>
              </a:ext>
            </a:extLst>
          </p:cNvPr>
          <p:cNvCxnSpPr>
            <a:cxnSpLocks/>
          </p:cNvCxnSpPr>
          <p:nvPr/>
        </p:nvCxnSpPr>
        <p:spPr>
          <a:xfrm flipH="1">
            <a:off x="2416547" y="1255920"/>
            <a:ext cx="115752" cy="753005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FFF568A4-745A-4202-B3BA-8D75E10016EF}"/>
              </a:ext>
            </a:extLst>
          </p:cNvPr>
          <p:cNvSpPr txBox="1"/>
          <p:nvPr/>
        </p:nvSpPr>
        <p:spPr>
          <a:xfrm>
            <a:off x="2181107" y="967143"/>
            <a:ext cx="2470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14% COVID-19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CDF6D3D-99C1-4484-8A34-CDF709C6A768}"/>
              </a:ext>
            </a:extLst>
          </p:cNvPr>
          <p:cNvCxnSpPr>
            <a:cxnSpLocks/>
          </p:cNvCxnSpPr>
          <p:nvPr/>
        </p:nvCxnSpPr>
        <p:spPr>
          <a:xfrm flipH="1">
            <a:off x="6529423" y="1195551"/>
            <a:ext cx="77857" cy="517088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DACED08D-7A14-49AB-AA95-E619D6D2DC51}"/>
              </a:ext>
            </a:extLst>
          </p:cNvPr>
          <p:cNvSpPr txBox="1"/>
          <p:nvPr/>
        </p:nvSpPr>
        <p:spPr>
          <a:xfrm>
            <a:off x="6259855" y="938191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64 % COVID-19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871352B-9B1F-45D2-B274-BFAA26FA3595}"/>
              </a:ext>
            </a:extLst>
          </p:cNvPr>
          <p:cNvCxnSpPr>
            <a:cxnSpLocks/>
          </p:cNvCxnSpPr>
          <p:nvPr/>
        </p:nvCxnSpPr>
        <p:spPr>
          <a:xfrm flipH="1">
            <a:off x="6529423" y="4997149"/>
            <a:ext cx="135375" cy="496007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0F7635EF-5D40-43C2-B708-66AF5C24D8AA}"/>
              </a:ext>
            </a:extLst>
          </p:cNvPr>
          <p:cNvSpPr txBox="1"/>
          <p:nvPr/>
        </p:nvSpPr>
        <p:spPr>
          <a:xfrm>
            <a:off x="6329969" y="4669687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47 % COVID-19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6BECB75-24A8-453C-9D94-84D83C1E63B1}"/>
              </a:ext>
            </a:extLst>
          </p:cNvPr>
          <p:cNvCxnSpPr>
            <a:cxnSpLocks/>
          </p:cNvCxnSpPr>
          <p:nvPr/>
        </p:nvCxnSpPr>
        <p:spPr>
          <a:xfrm flipH="1">
            <a:off x="6529423" y="3102014"/>
            <a:ext cx="77857" cy="515696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91D7FBB8-08F9-457F-9F55-9AB784863649}"/>
              </a:ext>
            </a:extLst>
          </p:cNvPr>
          <p:cNvSpPr txBox="1"/>
          <p:nvPr/>
        </p:nvSpPr>
        <p:spPr>
          <a:xfrm>
            <a:off x="6295859" y="2810885"/>
            <a:ext cx="1690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53 % COVID-19</a:t>
            </a:r>
          </a:p>
        </p:txBody>
      </p:sp>
    </p:spTree>
    <p:extLst>
      <p:ext uri="{BB962C8B-B14F-4D97-AF65-F5344CB8AC3E}">
        <p14:creationId xmlns:p14="http://schemas.microsoft.com/office/powerpoint/2010/main" val="3598728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Hospitalisierungsinzidenz COVID-SARI bis zur 5.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8.2.2022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C8A232E-B08C-49FC-B51A-1321D20F60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70"/>
          <a:stretch/>
        </p:blipFill>
        <p:spPr>
          <a:xfrm>
            <a:off x="1" y="3032414"/>
            <a:ext cx="9103266" cy="336565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54C9B6A-EA58-4FA1-8A22-FD71BB3A7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55" y="753707"/>
            <a:ext cx="5853465" cy="2341386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E005EAD-049B-44F2-A4BE-70F1EB7A5C59}"/>
              </a:ext>
            </a:extLst>
          </p:cNvPr>
          <p:cNvSpPr txBox="1"/>
          <p:nvPr/>
        </p:nvSpPr>
        <p:spPr>
          <a:xfrm>
            <a:off x="5926097" y="934892"/>
            <a:ext cx="3117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Gesamt:</a:t>
            </a:r>
            <a:r>
              <a:rPr lang="de-DE" dirty="0"/>
              <a:t> </a:t>
            </a:r>
          </a:p>
          <a:p>
            <a:r>
              <a:rPr lang="de-DE" b="1" dirty="0"/>
              <a:t>5,7 COVID-SARI pro 100.000</a:t>
            </a:r>
          </a:p>
          <a:p>
            <a:endParaRPr lang="de-DE" dirty="0"/>
          </a:p>
          <a:p>
            <a:r>
              <a:rPr lang="de-DE" dirty="0"/>
              <a:t>Entspricht ca. </a:t>
            </a:r>
            <a:r>
              <a:rPr lang="de-DE" b="1" dirty="0"/>
              <a:t>4.700</a:t>
            </a:r>
            <a:r>
              <a:rPr lang="de-DE" dirty="0"/>
              <a:t> neuen Krankenhausaufnahmen wegen COVID-SARI in D.</a:t>
            </a:r>
            <a:endParaRPr lang="en-US" sz="1400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AEFAF80-B227-4C07-8DCB-7E18EA6B3DD1}"/>
              </a:ext>
            </a:extLst>
          </p:cNvPr>
          <p:cNvSpPr/>
          <p:nvPr/>
        </p:nvSpPr>
        <p:spPr>
          <a:xfrm>
            <a:off x="2945825" y="3585309"/>
            <a:ext cx="429607" cy="2519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917F7AC-56DE-4436-99FF-6DAA3A0F6F77}"/>
              </a:ext>
            </a:extLst>
          </p:cNvPr>
          <p:cNvSpPr txBox="1"/>
          <p:nvPr/>
        </p:nvSpPr>
        <p:spPr>
          <a:xfrm>
            <a:off x="2898354" y="3223421"/>
            <a:ext cx="954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4/100T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66768D6-6C8A-4907-BDAE-DE2F20E94A39}"/>
              </a:ext>
            </a:extLst>
          </p:cNvPr>
          <p:cNvSpPr/>
          <p:nvPr/>
        </p:nvSpPr>
        <p:spPr>
          <a:xfrm>
            <a:off x="8585151" y="4988476"/>
            <a:ext cx="429607" cy="2519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B2C43D9-D728-4541-ADF5-60321A528FC4}"/>
              </a:ext>
            </a:extLst>
          </p:cNvPr>
          <p:cNvSpPr txBox="1"/>
          <p:nvPr/>
        </p:nvSpPr>
        <p:spPr>
          <a:xfrm>
            <a:off x="8432061" y="4636916"/>
            <a:ext cx="92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26/100T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2F526B4B-CF98-4B87-B225-8E083DC512EB}"/>
              </a:ext>
            </a:extLst>
          </p:cNvPr>
          <p:cNvSpPr/>
          <p:nvPr/>
        </p:nvSpPr>
        <p:spPr>
          <a:xfrm>
            <a:off x="5692680" y="4959447"/>
            <a:ext cx="429607" cy="2519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4BFC712-C8CE-4274-BBD4-018626704A6E}"/>
              </a:ext>
            </a:extLst>
          </p:cNvPr>
          <p:cNvSpPr txBox="1"/>
          <p:nvPr/>
        </p:nvSpPr>
        <p:spPr>
          <a:xfrm>
            <a:off x="5738616" y="4732573"/>
            <a:ext cx="92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9/100T</a:t>
            </a:r>
          </a:p>
        </p:txBody>
      </p:sp>
    </p:spTree>
    <p:extLst>
      <p:ext uri="{BB962C8B-B14F-4D97-AF65-F5344CB8AC3E}">
        <p14:creationId xmlns:p14="http://schemas.microsoft.com/office/powerpoint/2010/main" val="103776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Intensivbehandlung: SARI-Fälle (J09 – J22) bis zur 5.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8.2.2022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145" y="2620517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9115" y="4516154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8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1187</Words>
  <Application>Microsoft Office PowerPoint</Application>
  <PresentationFormat>Bildschirmpräsentation (4:3)</PresentationFormat>
  <Paragraphs>147</Paragraphs>
  <Slides>14</Slides>
  <Notes>13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Calibri</vt:lpstr>
      <vt:lpstr>ＭＳ 明朝</vt:lpstr>
      <vt:lpstr>Symbol</vt:lpstr>
      <vt:lpstr>Wingdings</vt:lpstr>
      <vt:lpstr>Office-Design</vt:lpstr>
      <vt:lpstr>Ergebnisse der syndromischen und virologischen ARE-Surveillance  GrippeWeb,  Arbeitsgemeinschaft Influenza / SEEDARE, ICOSARI KiTa- und Schulausbrüche (Meldedaten) Daten NRZ Influenzaviren  Datenstand 8.2.2022</vt:lpstr>
      <vt:lpstr>GrippeWeb bis zur 5. KW 2022 </vt:lpstr>
      <vt:lpstr>Arbeitsgemeinschaft Influenza ARE-Konsultationen / 100.000 Einwohner bis zur 5. KW 2022</vt:lpstr>
      <vt:lpstr>Arbeitsgemeinschaft Influenza - SEEDARE ARE-Konsultationen mit COVID-Diagnose / 100.000 Einwohner </vt:lpstr>
      <vt:lpstr>SEEDARE – ARE mit COVID-19 Konsultationen in Altersgruppen bis zur 5. KW 2022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Ausbrüche in Kindergärten/Horte (n=7.600), letzten 4 Wo = 1.355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Tolksdorf, Kristin</cp:lastModifiedBy>
  <cp:revision>2988</cp:revision>
  <cp:lastPrinted>2020-05-13T06:04:10Z</cp:lastPrinted>
  <dcterms:created xsi:type="dcterms:W3CDTF">2015-11-02T12:29:13Z</dcterms:created>
  <dcterms:modified xsi:type="dcterms:W3CDTF">2022-02-09T09:58:52Z</dcterms:modified>
</cp:coreProperties>
</file>