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7"/>
  </p:notesMasterIdLst>
  <p:handoutMasterIdLst>
    <p:handoutMasterId r:id="rId18"/>
  </p:handoutMasterIdLst>
  <p:sldIdLst>
    <p:sldId id="842" r:id="rId2"/>
    <p:sldId id="819" r:id="rId3"/>
    <p:sldId id="820" r:id="rId4"/>
    <p:sldId id="825" r:id="rId5"/>
    <p:sldId id="818" r:id="rId6"/>
    <p:sldId id="846" r:id="rId7"/>
    <p:sldId id="824" r:id="rId8"/>
    <p:sldId id="823" r:id="rId9"/>
    <p:sldId id="847" r:id="rId10"/>
    <p:sldId id="845" r:id="rId11"/>
    <p:sldId id="840" r:id="rId12"/>
    <p:sldId id="831" r:id="rId13"/>
    <p:sldId id="841" r:id="rId14"/>
    <p:sldId id="836" r:id="rId15"/>
    <p:sldId id="835" r:id="rId16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4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  <p:cmAuthor id="3" name="Correa Martinez, Carlos" initials="CMC" lastIdx="1" clrIdx="2">
    <p:extLst>
      <p:ext uri="{19B8F6BF-5375-455C-9EA6-DF929625EA0E}">
        <p15:presenceInfo xmlns:p15="http://schemas.microsoft.com/office/powerpoint/2012/main" userId="Correa Martinez, Car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45AA6"/>
    <a:srgbClr val="F7F7F7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8165" autoAdjust="0"/>
  </p:normalViewPr>
  <p:slideViewPr>
    <p:cSldViewPr snapToGrid="0" snapToObjects="1">
      <p:cViewPr varScale="1">
        <p:scale>
          <a:sx n="60" d="100"/>
          <a:sy n="60" d="100"/>
        </p:scale>
        <p:origin x="1088" y="28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healthorg.shinyapps.io/covid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i="1" dirty="0">
                <a:solidFill>
                  <a:prstClr val="black"/>
                </a:solidFill>
              </a:rPr>
              <a:t>https://www.who.int/publications/m/item/weekly-epidemiological-update-on-covid-19---8-february-2022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435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Regina, hier nur als Hintergrund: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Inzidenz hat sich stabilisiert bzw. leichtes Rückgang, Positiv Rate aber Steigend insbesondere außerhalb von Kopenhagen -&gt; also ist diese Rückgang vielleicht eher ein zeigen von größeres Dunkelziffer. Den Rückgang der Fallzahlen in Region von Kopenhagen scheinen allerdings richtig zu sein. 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Inzidenzen sind weiterhin am höchsten in die Jüngere Altersgruppen und erst ab KW4 ist eine Steigerung bei die AG 70+ sich zu steigen. Deswegen wird es interessant was passiert, wenn Omikron in diese AG einkommen.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BA.2 bei 80% der Neuinfektionen.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892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329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inzidenz</a:t>
            </a:r>
            <a:r>
              <a:rPr lang="de-DE" dirty="0"/>
              <a:t> ist wieder am höchsten bei die 80+ Jährigen. </a:t>
            </a:r>
          </a:p>
          <a:p>
            <a:r>
              <a:rPr lang="de-DE" dirty="0"/>
              <a:t>Falls Fragen zu der Gruppe 0-2 Jährigen kommen soll. Haben die Analysen von Dezember gezeigt, dass die eher Kürzere </a:t>
            </a:r>
            <a:r>
              <a:rPr lang="de-DE" dirty="0" err="1"/>
              <a:t>aufenhalten</a:t>
            </a:r>
            <a:r>
              <a:rPr lang="de-DE" dirty="0"/>
              <a:t> haben. Diese sind normalerweise die Akut und Notfall </a:t>
            </a:r>
            <a:r>
              <a:rPr lang="de-DE" dirty="0" err="1"/>
              <a:t>aufenthalte</a:t>
            </a:r>
            <a:r>
              <a:rPr lang="de-DE" dirty="0"/>
              <a:t> abends und nachts, wenn der Arzt zu hat. Dann werden kleine Kinder nach </a:t>
            </a:r>
            <a:r>
              <a:rPr lang="de-DE" dirty="0" err="1"/>
              <a:t>telephonisches</a:t>
            </a:r>
            <a:r>
              <a:rPr lang="de-DE" dirty="0"/>
              <a:t> Triage mit ein Pädiater </a:t>
            </a:r>
            <a:r>
              <a:rPr lang="de-DE" dirty="0" err="1"/>
              <a:t>ggf</a:t>
            </a:r>
            <a:r>
              <a:rPr lang="de-DE" dirty="0"/>
              <a:t> ins Krankenhaus gesendet um da ein </a:t>
            </a:r>
            <a:r>
              <a:rPr lang="de-DE" dirty="0" err="1"/>
              <a:t>check-up</a:t>
            </a:r>
            <a:r>
              <a:rPr lang="de-DE" dirty="0"/>
              <a:t> zu kriegen. E.g. bei Fieber Krampfen (neu oder </a:t>
            </a:r>
            <a:r>
              <a:rPr lang="de-DE"/>
              <a:t>sehr schlimm), </a:t>
            </a:r>
            <a:r>
              <a:rPr lang="de-DE" dirty="0"/>
              <a:t>schnelle Atmung etc. wenn dass Kind dann ein </a:t>
            </a:r>
            <a:r>
              <a:rPr lang="de-DE" dirty="0" err="1"/>
              <a:t>Covid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bekommst und positiv ist – aber vielleicht nur 2 stunden in KH waren zählen die auch hier mit. </a:t>
            </a:r>
            <a:r>
              <a:rPr lang="de-DE" dirty="0" err="1"/>
              <a:t>Zb</a:t>
            </a:r>
            <a:r>
              <a:rPr lang="de-DE" dirty="0"/>
              <a:t> war 717/1484 (48%) 0-9 Jährigen mit </a:t>
            </a:r>
            <a:r>
              <a:rPr lang="de-DE" dirty="0" err="1"/>
              <a:t>krankenauftenhalt</a:t>
            </a:r>
            <a:r>
              <a:rPr lang="de-DE" dirty="0"/>
              <a:t> &lt;12 Stunden.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44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54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i="1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87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i="1" dirty="0">
                <a:solidFill>
                  <a:prstClr val="black"/>
                </a:solidFill>
              </a:rPr>
              <a:t>CAVE: ICU vs. IMC Definition!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1" dirty="0">
                <a:solidFill>
                  <a:prstClr val="black"/>
                </a:solidFill>
              </a:rPr>
              <a:t>Wichtig: </a:t>
            </a:r>
            <a:r>
              <a:rPr lang="de-DE" sz="1200" b="0" i="0" dirty="0">
                <a:solidFill>
                  <a:prstClr val="black"/>
                </a:solidFill>
              </a:rPr>
              <a:t>Daten zur Krankheitsschwere aus UK und DE sind nur bedingt vergleichbar, da in UK nicht klar ist, ob nur Patienten mit COVID-19-Infektion oder auch Patienten mit inzidentellem Nachweis von SARS-CoV-2 mit erfasst werden!</a:t>
            </a:r>
          </a:p>
          <a:p>
            <a:endParaRPr lang="de-DE" sz="1200" i="1" dirty="0">
              <a:solidFill>
                <a:prstClr val="black"/>
              </a:solidFill>
            </a:endParaRPr>
          </a:p>
          <a:p>
            <a:endParaRPr lang="de-DE" sz="1200" i="1" dirty="0">
              <a:solidFill>
                <a:prstClr val="black"/>
              </a:solidFill>
            </a:endParaRPr>
          </a:p>
          <a:p>
            <a:r>
              <a:rPr lang="de-DE" sz="1200" i="1" dirty="0">
                <a:solidFill>
                  <a:prstClr val="black"/>
                </a:solidFill>
              </a:rPr>
              <a:t>https://ourworldindata.org/explorers/coronavirus-data-explorer?uniformYAxis=0&amp;Metric=Cases%2C+hospital+admissions%2C+ICU+patients%2C+and+deaths&amp;Interval=7-day+rolling+average&amp;Relative+to+Population=true&amp;Color+by+test+positivity=false&amp;country=DEU~GBR~DNK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57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BA.2 bei 85% der Neuinfektionen.</a:t>
            </a:r>
            <a:endParaRPr lang="de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Inzidenzen scheinen sich zu stabilisieren, jedoch hat sich das Testverhalten geändert (es wird weniger getestet);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ausserhalb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Kopenhagen steigen die Positivquoten. Insofern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refelktieren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abnehmenden Inzidenzen in Kopenhagen vermutlich einen „echten“ Abfall der Fallzahlen in dem Gebiet, in dem die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Omikronwelle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begonnen hat. In anderen Regionen nehmen die Neuinfektionen eventuell noch zu.</a:t>
            </a:r>
            <a:endParaRPr lang="de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Hospitalisierungen steigen, ICU-Belegung nimmt aber weiterhin ab, dies stellte die Grundlage dar für die Entscheidung zu Lockerungen in DK.</a:t>
            </a:r>
            <a:endParaRPr lang="de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i="1" dirty="0">
              <a:solidFill>
                <a:prstClr val="black"/>
              </a:solidFill>
            </a:endParaRPr>
          </a:p>
          <a:p>
            <a:r>
              <a:rPr lang="de-DE" sz="1200" i="1" dirty="0">
                <a:solidFill>
                  <a:prstClr val="black"/>
                </a:solidFill>
              </a:rPr>
              <a:t>Quellen:</a:t>
            </a:r>
          </a:p>
          <a:p>
            <a:r>
              <a:rPr lang="de-DE" sz="1200" i="1" dirty="0">
                <a:solidFill>
                  <a:prstClr val="black"/>
                </a:solidFill>
              </a:rPr>
              <a:t>https://www.bbc.com/news/world-europe-60215200</a:t>
            </a:r>
          </a:p>
          <a:p>
            <a:endParaRPr lang="de-DE" sz="1200" i="1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090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/>
              <a:t>Maßnahmen Plan B: 08.12.21-27.01.22</a:t>
            </a:r>
          </a:p>
          <a:p>
            <a:endParaRPr lang="de-DE" sz="1200" b="1" i="1" dirty="0">
              <a:solidFill>
                <a:prstClr val="black"/>
              </a:solidFill>
            </a:endParaRPr>
          </a:p>
          <a:p>
            <a:r>
              <a:rPr lang="de-DE" sz="1200" b="1" i="1" dirty="0">
                <a:solidFill>
                  <a:prstClr val="black"/>
                </a:solidFill>
              </a:rPr>
              <a:t>Quellen:</a:t>
            </a:r>
          </a:p>
          <a:p>
            <a:pPr marL="171450" indent="-171450">
              <a:buFontTx/>
              <a:buChar char="-"/>
            </a:pPr>
            <a:r>
              <a:rPr lang="de-DE" sz="1200" i="1" dirty="0">
                <a:solidFill>
                  <a:prstClr val="black"/>
                </a:solidFill>
              </a:rPr>
              <a:t>https://assets.publishing.service.gov.uk/government/uploads/system/uploads/attachment_data/file/1050999/Technical-Briefing-35-28January2022.pdf, </a:t>
            </a:r>
          </a:p>
          <a:p>
            <a:pPr marL="171450" indent="-171450">
              <a:buFontTx/>
              <a:buChar char="-"/>
            </a:pPr>
            <a:r>
              <a:rPr lang="de-DE" sz="1200" i="1" dirty="0">
                <a:solidFill>
                  <a:prstClr val="black"/>
                </a:solidFill>
              </a:rPr>
              <a:t>https://www.gov.uk/government/news/england-returns-to-plan-a-as-regulations-on-face-coverings-and-covid-passes-change-today </a:t>
            </a:r>
          </a:p>
          <a:p>
            <a:pPr marL="171450" indent="-171450">
              <a:buFontTx/>
              <a:buChar char="-"/>
            </a:pPr>
            <a:r>
              <a:rPr lang="de-DE" sz="1200" i="1" dirty="0">
                <a:solidFill>
                  <a:prstClr val="black"/>
                </a:solidFill>
              </a:rPr>
              <a:t>https://www.gov.uk/government/news/self-isolation-for-those-with-covid-19-can-end-after-five-full-days-following-two-negative-lfd-tests </a:t>
            </a:r>
          </a:p>
          <a:p>
            <a:pPr marL="171450" indent="-171450">
              <a:buFontTx/>
              <a:buChar char="-"/>
            </a:pPr>
            <a:r>
              <a:rPr lang="de-DE" sz="1200" i="1" dirty="0">
                <a:solidFill>
                  <a:prstClr val="black"/>
                </a:solidFill>
                <a:hlinkClick r:id="rId3"/>
              </a:rPr>
              <a:t>https://worldhealthorg.shinyapps.io/covid/</a:t>
            </a:r>
            <a:endParaRPr lang="de-DE" sz="1200" i="1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de-DE" sz="1200" i="1" dirty="0">
                <a:solidFill>
                  <a:prstClr val="black"/>
                </a:solidFill>
              </a:rPr>
              <a:t>https://ourworldindata.org/</a:t>
            </a:r>
            <a:r>
              <a:rPr lang="de-DE" sz="1200" i="1" dirty="0" err="1">
                <a:solidFill>
                  <a:prstClr val="black"/>
                </a:solidFill>
              </a:rPr>
              <a:t>explorers</a:t>
            </a:r>
            <a:r>
              <a:rPr lang="de-DE" sz="1200" i="1" dirty="0">
                <a:solidFill>
                  <a:prstClr val="black"/>
                </a:solidFill>
              </a:rPr>
              <a:t>/</a:t>
            </a:r>
            <a:r>
              <a:rPr lang="de-DE" sz="1200" i="1" dirty="0" err="1">
                <a:solidFill>
                  <a:prstClr val="black"/>
                </a:solidFill>
              </a:rPr>
              <a:t>coronavirus-data-explorer?tab</a:t>
            </a:r>
            <a:r>
              <a:rPr lang="de-DE" sz="1200" i="1" dirty="0">
                <a:solidFill>
                  <a:prstClr val="black"/>
                </a:solidFill>
              </a:rPr>
              <a:t>=</a:t>
            </a:r>
            <a:r>
              <a:rPr lang="de-DE" sz="1200" i="1" dirty="0" err="1">
                <a:solidFill>
                  <a:prstClr val="black"/>
                </a:solidFill>
              </a:rPr>
              <a:t>table&amp;time</a:t>
            </a:r>
            <a:r>
              <a:rPr lang="de-DE" sz="1200" i="1" dirty="0">
                <a:solidFill>
                  <a:prstClr val="black"/>
                </a:solidFill>
              </a:rPr>
              <a:t>=2021-12-01..latest&amp;uniformYAxis=0&amp;Metric=Cases%2C+hospital+admissions%2C+ICU+patients%2C+and+deaths&amp;Interval=7-day+rolling+average&amp;Relative+to+Population=</a:t>
            </a:r>
            <a:r>
              <a:rPr lang="de-DE" sz="1200" i="1" dirty="0" err="1">
                <a:solidFill>
                  <a:prstClr val="black"/>
                </a:solidFill>
              </a:rPr>
              <a:t>true&amp;Color+by+test+positivity</a:t>
            </a:r>
            <a:r>
              <a:rPr lang="de-DE" sz="1200" i="1" dirty="0">
                <a:solidFill>
                  <a:prstClr val="black"/>
                </a:solidFill>
              </a:rPr>
              <a:t>=</a:t>
            </a:r>
            <a:r>
              <a:rPr lang="de-DE" sz="1200" i="1" dirty="0" err="1">
                <a:solidFill>
                  <a:prstClr val="black"/>
                </a:solidFill>
              </a:rPr>
              <a:t>false&amp;country</a:t>
            </a:r>
            <a:r>
              <a:rPr lang="de-DE" sz="1200" i="1" dirty="0">
                <a:solidFill>
                  <a:prstClr val="black"/>
                </a:solidFill>
              </a:rPr>
              <a:t>=~GBR</a:t>
            </a:r>
          </a:p>
          <a:p>
            <a:pPr marL="171450" indent="-171450">
              <a:buFontTx/>
              <a:buChar char="-"/>
            </a:pPr>
            <a:r>
              <a:rPr lang="de-DE" sz="1200" i="1" dirty="0">
                <a:solidFill>
                  <a:prstClr val="black"/>
                </a:solidFill>
              </a:rPr>
              <a:t>https://www.rki.de/DE/Content/InfAZ/N/Neuartiges_Coronavirus/Situationsberichte/COVID-19-Trends/COVID-19-Trends.html?__blob=publicationFile#/home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071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i="1" dirty="0">
                <a:solidFill>
                  <a:prstClr val="black"/>
                </a:solidFill>
              </a:rPr>
              <a:t>UK:</a:t>
            </a:r>
          </a:p>
          <a:p>
            <a:r>
              <a:rPr lang="de-DE" sz="1200" i="1" dirty="0">
                <a:solidFill>
                  <a:prstClr val="black"/>
                </a:solidFill>
              </a:rPr>
              <a:t>https://www.theguardian.com/world/2022/feb/04/covid-reinfections-why-being-included-case-numbers </a:t>
            </a:r>
          </a:p>
          <a:p>
            <a:r>
              <a:rPr lang="de-DE" sz="1200" i="1" dirty="0">
                <a:solidFill>
                  <a:prstClr val="black"/>
                </a:solidFill>
              </a:rPr>
              <a:t>https://coronavirus.data.gov.uk/details/whats-new </a:t>
            </a:r>
          </a:p>
          <a:p>
            <a:r>
              <a:rPr lang="de-DE" sz="1200" i="1" dirty="0">
                <a:solidFill>
                  <a:prstClr val="black"/>
                </a:solidFill>
              </a:rPr>
              <a:t>https://coronavirus.data.gov.uk/details/whats-new/record/30fc8a0b-e65b-477c-8bd1-c6517cd6db26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003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1" dirty="0">
                <a:solidFill>
                  <a:prstClr val="black"/>
                </a:solidFill>
              </a:rPr>
              <a:t>Quellen:</a:t>
            </a:r>
          </a:p>
          <a:p>
            <a:pPr marL="171450" indent="-171450">
              <a:buFontTx/>
              <a:buChar char="-"/>
            </a:pPr>
            <a:r>
              <a:rPr lang="de-DE" sz="1200" i="1" dirty="0">
                <a:solidFill>
                  <a:prstClr val="black"/>
                </a:solidFill>
              </a:rPr>
              <a:t>https://assets.publishing.service.gov.uk/government/uploads/system/uploads/attachment_data/file/1050999/Technical-Briefing-35-28January2022.pdf,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/>
              <a:t>https://doi.org/10.1101/2022.01.28.22270044</a:t>
            </a:r>
          </a:p>
          <a:p>
            <a:pPr marL="171450" indent="-171450">
              <a:buFontTx/>
              <a:buChar char="-"/>
            </a:pPr>
            <a:endParaRPr lang="de-DE" sz="1200" i="1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35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https://assets.publishing.service.gov.uk/government/uploads/system/uploads/attachment_data/file/1054000/Weekly_Flu_and_COVID-19_report__w6.pdf</a:t>
            </a:r>
            <a:endParaRPr lang="de-B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441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Mild symptoms:</a:t>
            </a:r>
            <a:r>
              <a:rPr lang="en-US" dirty="0"/>
              <a:t> Mild symptoms of COVID-19 could be a runny nose, throat tickles and a few coughs that will typically be transitory. In this case you do not feel really sick. </a:t>
            </a:r>
          </a:p>
          <a:p>
            <a:r>
              <a:rPr lang="en-US" b="1" dirty="0"/>
              <a:t>Significant symptoms</a:t>
            </a:r>
            <a:r>
              <a:rPr lang="en-US" dirty="0"/>
              <a:t>: Significant symptoms of COVID-19 could be fever, persistent cough, sneezing or breathing problems. In this case, you feel sick.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26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11.02.2022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11.02.2022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11.02.2022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11.02.2022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11.02.2022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11.02.2022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11.02.2022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oronasmitte.dk/rules-and-regulati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1B61B86-BF38-4809-9581-6074EB704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0" y="648620"/>
            <a:ext cx="6646192" cy="3190467"/>
          </a:xfrm>
          <a:prstGeom prst="rect">
            <a:avLst/>
          </a:prstGeom>
        </p:spPr>
      </p:pic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8" y="10121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update, 08.02.2021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0527C958-5651-480A-88FA-E64771D275FC}"/>
              </a:ext>
            </a:extLst>
          </p:cNvPr>
          <p:cNvCxnSpPr>
            <a:cxnSpLocks/>
          </p:cNvCxnSpPr>
          <p:nvPr/>
        </p:nvCxnSpPr>
        <p:spPr>
          <a:xfrm>
            <a:off x="1" y="648620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C9BFD2C0-2B21-4310-AF7A-4C4A0C81E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143" y="3205113"/>
            <a:ext cx="5794457" cy="365288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1397231-34B0-4776-9C24-C199AD43B006}"/>
              </a:ext>
            </a:extLst>
          </p:cNvPr>
          <p:cNvSpPr txBox="1"/>
          <p:nvPr/>
        </p:nvSpPr>
        <p:spPr>
          <a:xfrm>
            <a:off x="302668" y="4583803"/>
            <a:ext cx="586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Abnahme d. Fallzahlen v.a. in Nordamerika, Afrika, Südostasien, Westeuropa</a:t>
            </a:r>
          </a:p>
          <a:p>
            <a:pPr marL="285750" indent="-285750">
              <a:buFontTx/>
              <a:buChar char="-"/>
            </a:pPr>
            <a:r>
              <a:rPr lang="de-DE" dirty="0"/>
              <a:t>Starke Zunahme in EMRO, v.a. Iran, Jordanien, Palästinensische Gebiete</a:t>
            </a:r>
            <a:endParaRPr lang="de-BE" dirty="0"/>
          </a:p>
        </p:txBody>
      </p:sp>
    </p:spTree>
    <p:extLst>
      <p:ext uri="{BB962C8B-B14F-4D97-AF65-F5344CB8AC3E}">
        <p14:creationId xmlns:p14="http://schemas.microsoft.com/office/powerpoint/2010/main" val="263082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4A66FB2-8516-4135-A203-516E8D062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68" y="1343444"/>
            <a:ext cx="10576264" cy="492323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7D74F81-341E-467B-8928-5E9F33170CAA}"/>
              </a:ext>
            </a:extLst>
          </p:cNvPr>
          <p:cNvSpPr txBox="1"/>
          <p:nvPr/>
        </p:nvSpPr>
        <p:spPr>
          <a:xfrm>
            <a:off x="8322816" y="3489834"/>
            <a:ext cx="13582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- Omikron BA.1 50%</a:t>
            </a:r>
          </a:p>
          <a:p>
            <a:r>
              <a:rPr lang="de-DE" sz="1100" dirty="0"/>
              <a:t>der neuen Fälle</a:t>
            </a:r>
          </a:p>
          <a:p>
            <a:r>
              <a:rPr lang="de-DE" sz="1100" dirty="0"/>
              <a:t>- 17.12.21 Verschärfung der Maßnahmen</a:t>
            </a:r>
            <a:endParaRPr lang="de-BE" sz="1100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E0D996AB-5459-4844-8D41-96209B2A6C19}"/>
              </a:ext>
            </a:extLst>
          </p:cNvPr>
          <p:cNvCxnSpPr>
            <a:cxnSpLocks/>
          </p:cNvCxnSpPr>
          <p:nvPr/>
        </p:nvCxnSpPr>
        <p:spPr>
          <a:xfrm>
            <a:off x="9001957" y="4341181"/>
            <a:ext cx="0" cy="7634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A152D8C3-5E0C-4C56-A873-DCF0548DC696}"/>
              </a:ext>
            </a:extLst>
          </p:cNvPr>
          <p:cNvSpPr txBox="1"/>
          <p:nvPr/>
        </p:nvSpPr>
        <p:spPr>
          <a:xfrm>
            <a:off x="8749206" y="2335585"/>
            <a:ext cx="1271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Omikron BA.2 50%</a:t>
            </a:r>
          </a:p>
          <a:p>
            <a:r>
              <a:rPr lang="de-DE" sz="1100" dirty="0"/>
              <a:t>der neuen Fälle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3183832-0FC0-45F5-AC01-6F7A83242B25}"/>
              </a:ext>
            </a:extLst>
          </p:cNvPr>
          <p:cNvCxnSpPr>
            <a:cxnSpLocks/>
          </p:cNvCxnSpPr>
          <p:nvPr/>
        </p:nvCxnSpPr>
        <p:spPr>
          <a:xfrm>
            <a:off x="9564193" y="2766472"/>
            <a:ext cx="0" cy="1179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8CB2BB9A-5B96-452F-9BDC-C9C34D0F7FBC}"/>
              </a:ext>
            </a:extLst>
          </p:cNvPr>
          <p:cNvSpPr txBox="1"/>
          <p:nvPr/>
        </p:nvSpPr>
        <p:spPr>
          <a:xfrm>
            <a:off x="9702076" y="1000852"/>
            <a:ext cx="920656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01.02.22</a:t>
            </a:r>
          </a:p>
          <a:p>
            <a:r>
              <a:rPr lang="de-DE" sz="1100" dirty="0"/>
              <a:t>Lockerung Maßnahmen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8760E23-CE21-4F5C-85A0-473AC0E3C33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0162404" y="1601016"/>
            <a:ext cx="0" cy="935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57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Dänemark – Maßnahmen und Teststrategie, stand 07.02.2022</a:t>
            </a:r>
            <a:endParaRPr lang="de-BE" sz="2400" dirty="0">
              <a:highlight>
                <a:srgbClr val="FFFF00"/>
              </a:highlight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ADA477-C60C-46B0-8946-178BE6ADDB7F}"/>
              </a:ext>
            </a:extLst>
          </p:cNvPr>
          <p:cNvSpPr txBox="1"/>
          <p:nvPr/>
        </p:nvSpPr>
        <p:spPr>
          <a:xfrm>
            <a:off x="91440" y="5960357"/>
            <a:ext cx="574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Danisch Behördliche Website: </a:t>
            </a:r>
            <a:r>
              <a:rPr lang="de-DE" sz="1200" i="1" dirty="0">
                <a:solidFill>
                  <a:prstClr val="black"/>
                </a:solidFill>
                <a:hlinkClick r:id="rId3"/>
              </a:rPr>
              <a:t>https://en.coronasmitte.dk/rules-and-regulations</a:t>
            </a:r>
            <a:endParaRPr lang="de-DE" sz="1200" i="1" dirty="0">
              <a:solidFill>
                <a:prstClr val="black"/>
              </a:solidFill>
            </a:endParaRPr>
          </a:p>
          <a:p>
            <a:r>
              <a:rPr lang="de-DE" sz="1200" i="1" dirty="0">
                <a:solidFill>
                  <a:prstClr val="black"/>
                </a:solidFill>
              </a:rPr>
              <a:t> | https://en.coronasmitte.dk/test-for-covid-19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3E1BA17-9D94-4468-BA37-B419CB7BFF67}"/>
              </a:ext>
            </a:extLst>
          </p:cNvPr>
          <p:cNvSpPr txBox="1"/>
          <p:nvPr/>
        </p:nvSpPr>
        <p:spPr>
          <a:xfrm>
            <a:off x="274319" y="1333765"/>
            <a:ext cx="55575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Maßnahmen, stand 01.02.2022: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Fokus auf Personen mit erhöhtem Risiko für schwerem verlauf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MNS und COVID-Pas im Krankenhaus und Pflegeheime sowie MNS in Flughafen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MNS und COVID-Pas freiwillig für Veranstaltungen, Hotels, Bars…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Weiterhin Empfohlen AHA-L empfohlen– auch beim Veranstaltungen sowie im Läden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96508F1-7A24-4E0B-894B-2A829A913116}"/>
              </a:ext>
            </a:extLst>
          </p:cNvPr>
          <p:cNvSpPr txBox="1"/>
          <p:nvPr/>
        </p:nvSpPr>
        <p:spPr>
          <a:xfrm>
            <a:off x="6096000" y="1305341"/>
            <a:ext cx="574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PCR- Test: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Symptomen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Nach positiven Schnelltest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Nach Kontakt, hat selber Symptome: Tag 0 sowie Tag 3 nach dem Kontakt falls erste Test ist negativ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PCR oder Schnelltest: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Nach kontakt, ohne Symptome: Tag 3 nach dem Kontakt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Nach Rote Warn-APP Warnung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Vor und während KH Aufenthalt oder Behandlung</a:t>
            </a:r>
          </a:p>
          <a:p>
            <a:endParaRPr lang="de-DE" dirty="0"/>
          </a:p>
          <a:p>
            <a:r>
              <a:rPr lang="de-DE" b="1" dirty="0"/>
              <a:t>Schnelltest (auch Zuhause):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Erzieher, Lehrer und Schüler: 2 Test pro Woche (Primär Schnelltest oder Test zuhause)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Vor und nach man sich mit mehrere oder vulnerable Personen treffen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6B4DBA-ADD8-4111-85E0-6507D5697A70}"/>
              </a:ext>
            </a:extLst>
          </p:cNvPr>
          <p:cNvSpPr txBox="1"/>
          <p:nvPr/>
        </p:nvSpPr>
        <p:spPr>
          <a:xfrm>
            <a:off x="274320" y="4191226"/>
            <a:ext cx="574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Quarantäne und Self-Isolation wenn… (Stand 24.01.2022):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COVID-19 Symptome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>
                <a:solidFill>
                  <a:srgbClr val="FF0000"/>
                </a:solidFill>
              </a:rPr>
              <a:t>Nicht</a:t>
            </a:r>
            <a:r>
              <a:rPr lang="de-DE" b="1" dirty="0"/>
              <a:t> notwendig wenn..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Nur milde Symptome und kein bekannte Kontakt zur COVID-fall</a:t>
            </a:r>
          </a:p>
        </p:txBody>
      </p:sp>
    </p:spTree>
    <p:extLst>
      <p:ext uri="{BB962C8B-B14F-4D97-AF65-F5344CB8AC3E}">
        <p14:creationId xmlns:p14="http://schemas.microsoft.com/office/powerpoint/2010/main" val="365413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Dänemark – Stand 07.02.2022 </a:t>
            </a:r>
            <a:r>
              <a:rPr lang="de-DE" sz="2400" dirty="0">
                <a:highlight>
                  <a:srgbClr val="FFFF00"/>
                </a:highlight>
                <a:latin typeface="Scala Sans OT" panose="020B0504030101020104" pitchFamily="34" charset="0"/>
              </a:rPr>
              <a:t>(Hintergrund Folie)</a:t>
            </a:r>
            <a:endParaRPr lang="de-BE" sz="2400" dirty="0">
              <a:highlight>
                <a:srgbClr val="FFFF00"/>
              </a:highlight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ADA477-C60C-46B0-8946-178BE6ADDB7F}"/>
              </a:ext>
            </a:extLst>
          </p:cNvPr>
          <p:cNvSpPr txBox="1"/>
          <p:nvPr/>
        </p:nvSpPr>
        <p:spPr>
          <a:xfrm>
            <a:off x="3930073" y="6592131"/>
            <a:ext cx="702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WHO; Datenstand 04.02.2022; SSI Dashboard Zugriff 07.02.2022, SSI Wochenbericht KW6 2022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3E1BA17-9D94-4468-BA37-B419CB7BFF67}"/>
              </a:ext>
            </a:extLst>
          </p:cNvPr>
          <p:cNvSpPr txBox="1"/>
          <p:nvPr/>
        </p:nvSpPr>
        <p:spPr>
          <a:xfrm>
            <a:off x="558222" y="4844264"/>
            <a:ext cx="6299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7-Tages Inzidenz: 5150 (-4%)</a:t>
            </a:r>
          </a:p>
          <a:p>
            <a:r>
              <a:rPr lang="de-DE" dirty="0"/>
              <a:t>Test Positiv Rate: 15%</a:t>
            </a:r>
          </a:p>
          <a:p>
            <a:r>
              <a:rPr lang="de-DE" dirty="0"/>
              <a:t>Impfquote (Primär-Serie): 81%</a:t>
            </a:r>
          </a:p>
          <a:p>
            <a:r>
              <a:rPr lang="de-DE" dirty="0"/>
              <a:t>Booster: 62% </a:t>
            </a:r>
          </a:p>
          <a:p>
            <a:r>
              <a:rPr lang="de-DE" dirty="0" err="1"/>
              <a:t>Seroprävalenz</a:t>
            </a:r>
            <a:r>
              <a:rPr lang="de-DE" dirty="0"/>
              <a:t> 1. November 2021 bis 28. Januar 2022, geschätzt durch Blutspenden: 32% (29-36%) der 17-72 Jährigen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DBF2F56-79A5-432E-A403-1D43DF40A0D5}"/>
              </a:ext>
            </a:extLst>
          </p:cNvPr>
          <p:cNvSpPr txBox="1"/>
          <p:nvPr/>
        </p:nvSpPr>
        <p:spPr>
          <a:xfrm>
            <a:off x="6762750" y="1077256"/>
            <a:ext cx="48106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Covid-19 Inzidenz pro 100.000 Einwohner pro Altersgruppe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7112896-CCBE-477D-8AEA-8A66D4028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752" y="1413335"/>
            <a:ext cx="4810635" cy="513424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0C9046E-4C3A-43D5-A426-4AA985EC3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13" y="979782"/>
            <a:ext cx="4810635" cy="372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Anzahl Test pro </a:t>
            </a:r>
            <a:r>
              <a:rPr lang="de-DE" sz="2400" dirty="0" err="1">
                <a:latin typeface="Scala Sans OT" panose="020B0504030101020104" pitchFamily="34" charset="0"/>
              </a:rPr>
              <a:t>Testtyp</a:t>
            </a:r>
            <a:r>
              <a:rPr lang="de-DE" sz="2400" dirty="0">
                <a:latin typeface="Scala Sans OT" panose="020B0504030101020104" pitchFamily="34" charset="0"/>
              </a:rPr>
              <a:t>, Dänemark, Okt 2020- 07. Feb 2022 </a:t>
            </a:r>
            <a:r>
              <a:rPr lang="de-DE" sz="2400" dirty="0">
                <a:highlight>
                  <a:srgbClr val="FFFF00"/>
                </a:highlight>
                <a:latin typeface="Scala Sans OT" panose="020B0504030101020104" pitchFamily="34" charset="0"/>
              </a:rPr>
              <a:t>(Hintergrund</a:t>
            </a:r>
            <a:r>
              <a:rPr lang="de-DE" sz="2400" dirty="0">
                <a:latin typeface="Scala Sans OT" panose="020B0504030101020104" pitchFamily="34" charset="0"/>
              </a:rPr>
              <a:t>)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ADA477-C60C-46B0-8946-178BE6ADDB7F}"/>
              </a:ext>
            </a:extLst>
          </p:cNvPr>
          <p:cNvSpPr txBox="1"/>
          <p:nvPr/>
        </p:nvSpPr>
        <p:spPr>
          <a:xfrm>
            <a:off x="3930073" y="6592131"/>
            <a:ext cx="702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SSI: Dashboard Zugriff 07.02.2022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57C2A4-9BB0-40F3-964D-E03B17DC1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2547"/>
            <a:ext cx="12192000" cy="535290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EBACD52-927F-4752-B217-B7AD7BDC3AA2}"/>
              </a:ext>
            </a:extLst>
          </p:cNvPr>
          <p:cNvSpPr txBox="1"/>
          <p:nvPr/>
        </p:nvSpPr>
        <p:spPr>
          <a:xfrm>
            <a:off x="10398760" y="1130457"/>
            <a:ext cx="16357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Kein </a:t>
            </a:r>
            <a:r>
              <a:rPr lang="de-DE" sz="1400" dirty="0" err="1"/>
              <a:t>Covid</a:t>
            </a:r>
            <a:r>
              <a:rPr lang="de-DE" sz="1400" dirty="0"/>
              <a:t>-Pas mehr notwendig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3C0FCCF-FF58-4335-864E-C41717014EB7}"/>
              </a:ext>
            </a:extLst>
          </p:cNvPr>
          <p:cNvCxnSpPr/>
          <p:nvPr/>
        </p:nvCxnSpPr>
        <p:spPr>
          <a:xfrm>
            <a:off x="11358880" y="1653677"/>
            <a:ext cx="0" cy="15329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07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10A4019-DEC9-433F-B172-02659581F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240"/>
            <a:ext cx="12192000" cy="5565058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Neu Hospitalisierte pro 100.000 bei Altersgruppe, Dänemark, </a:t>
            </a:r>
            <a:br>
              <a:rPr lang="de-DE" sz="2400" dirty="0">
                <a:latin typeface="Scala Sans OT" panose="020B0504030101020104" pitchFamily="34" charset="0"/>
              </a:rPr>
            </a:br>
            <a:r>
              <a:rPr lang="de-DE" sz="2400" dirty="0">
                <a:latin typeface="Scala Sans OT" panose="020B0504030101020104" pitchFamily="34" charset="0"/>
              </a:rPr>
              <a:t>Okt 2020-07. Feb 2022 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ADA477-C60C-46B0-8946-178BE6ADDB7F}"/>
              </a:ext>
            </a:extLst>
          </p:cNvPr>
          <p:cNvSpPr txBox="1"/>
          <p:nvPr/>
        </p:nvSpPr>
        <p:spPr>
          <a:xfrm>
            <a:off x="3930073" y="6592131"/>
            <a:ext cx="702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SSI:, Dashboard Zugriff 07.02.2022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5A672B5-9680-4DA0-9756-68AF3306D7DF}"/>
              </a:ext>
            </a:extLst>
          </p:cNvPr>
          <p:cNvSpPr txBox="1"/>
          <p:nvPr/>
        </p:nvSpPr>
        <p:spPr>
          <a:xfrm>
            <a:off x="9711810" y="1131034"/>
            <a:ext cx="1397447" cy="36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Delta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535BBD1-EA64-4F09-BCC9-28DEBDE72C37}"/>
              </a:ext>
            </a:extLst>
          </p:cNvPr>
          <p:cNvSpPr txBox="1"/>
          <p:nvPr/>
        </p:nvSpPr>
        <p:spPr>
          <a:xfrm>
            <a:off x="1520757" y="1288209"/>
            <a:ext cx="1397447" cy="36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Alpha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0FF092F-54A8-4FDD-B724-E34122428812}"/>
              </a:ext>
            </a:extLst>
          </p:cNvPr>
          <p:cNvSpPr txBox="1"/>
          <p:nvPr/>
        </p:nvSpPr>
        <p:spPr>
          <a:xfrm>
            <a:off x="10950439" y="1103552"/>
            <a:ext cx="1397447" cy="36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Omikron</a:t>
            </a:r>
          </a:p>
        </p:txBody>
      </p:sp>
    </p:spTree>
    <p:extLst>
      <p:ext uri="{BB962C8B-B14F-4D97-AF65-F5344CB8AC3E}">
        <p14:creationId xmlns:p14="http://schemas.microsoft.com/office/powerpoint/2010/main" val="365168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Virusvarianten in Dänemark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CDAE0BF0-40CA-4C81-B398-73272598EB30}"/>
              </a:ext>
            </a:extLst>
          </p:cNvPr>
          <p:cNvPicPr/>
          <p:nvPr/>
        </p:nvPicPr>
        <p:blipFill rotWithShape="1">
          <a:blip r:embed="rId3"/>
          <a:srcRect b="16352"/>
          <a:stretch/>
        </p:blipFill>
        <p:spPr>
          <a:xfrm>
            <a:off x="944057" y="902185"/>
            <a:ext cx="9685538" cy="548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7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8" y="10121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Maßnahmen in DK, DE und UK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0527C958-5651-480A-88FA-E64771D275FC}"/>
              </a:ext>
            </a:extLst>
          </p:cNvPr>
          <p:cNvCxnSpPr>
            <a:cxnSpLocks/>
          </p:cNvCxnSpPr>
          <p:nvPr/>
        </p:nvCxnSpPr>
        <p:spPr>
          <a:xfrm>
            <a:off x="1" y="648620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05AB0201-B37C-4536-A263-095DEF996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84" t="23234" r="9855" b="9199"/>
          <a:stretch/>
        </p:blipFill>
        <p:spPr>
          <a:xfrm>
            <a:off x="302668" y="740438"/>
            <a:ext cx="8883380" cy="611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9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8" y="101215"/>
            <a:ext cx="10644861" cy="639520"/>
          </a:xfrm>
        </p:spPr>
        <p:txBody>
          <a:bodyPr/>
          <a:lstStyle/>
          <a:p>
            <a:r>
              <a:rPr lang="de-DE" sz="2200" dirty="0">
                <a:latin typeface="Scala Sans OT" panose="020B0504030101020104" pitchFamily="34" charset="0"/>
              </a:rPr>
              <a:t>COVID-19 Fälle, Krankenhaus-, IST-Belegung und Todesfälle in DE, DK und UK</a:t>
            </a:r>
            <a:endParaRPr lang="de-BE" sz="2200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0527C958-5651-480A-88FA-E64771D275FC}"/>
              </a:ext>
            </a:extLst>
          </p:cNvPr>
          <p:cNvCxnSpPr>
            <a:cxnSpLocks/>
          </p:cNvCxnSpPr>
          <p:nvPr/>
        </p:nvCxnSpPr>
        <p:spPr>
          <a:xfrm>
            <a:off x="1" y="648620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27C728D-E03A-4876-8169-73A71C86184A}"/>
              </a:ext>
            </a:extLst>
          </p:cNvPr>
          <p:cNvSpPr txBox="1"/>
          <p:nvPr/>
        </p:nvSpPr>
        <p:spPr>
          <a:xfrm>
            <a:off x="9596800" y="2205717"/>
            <a:ext cx="2247344" cy="346248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Krankheitsschwere </a:t>
            </a:r>
          </a:p>
          <a:p>
            <a:pPr algn="ctr"/>
            <a:r>
              <a:rPr lang="de-DE" sz="1600" b="1" dirty="0"/>
              <a:t>(Indikatoren pro 100,000 Einwohner)</a:t>
            </a:r>
          </a:p>
          <a:p>
            <a:pPr algn="ctr"/>
            <a:endParaRPr lang="de-DE" sz="400" b="1" dirty="0"/>
          </a:p>
          <a:p>
            <a:pPr algn="just"/>
            <a:r>
              <a:rPr lang="de-DE" sz="1600" dirty="0"/>
              <a:t>Krankenhausaufnahmen: </a:t>
            </a:r>
          </a:p>
          <a:p>
            <a:pPr algn="just"/>
            <a:r>
              <a:rPr lang="de-DE" sz="1600" dirty="0">
                <a:solidFill>
                  <a:srgbClr val="00B050"/>
                </a:solidFill>
              </a:rPr>
              <a:t>	▼</a:t>
            </a:r>
            <a:r>
              <a:rPr lang="de-DE" sz="1600" dirty="0"/>
              <a:t>15,2 (06.02.)</a:t>
            </a:r>
          </a:p>
          <a:p>
            <a:pPr algn="just"/>
            <a:r>
              <a:rPr lang="de-DE" sz="1600" dirty="0"/>
              <a:t>	</a:t>
            </a:r>
            <a:r>
              <a:rPr lang="de-DE" sz="1600" dirty="0">
                <a:solidFill>
                  <a:srgbClr val="FF0000"/>
                </a:solidFill>
              </a:rPr>
              <a:t>▲</a:t>
            </a:r>
            <a:r>
              <a:rPr lang="de-DE" sz="1600" dirty="0"/>
              <a:t>41,0 (06.02.)</a:t>
            </a:r>
          </a:p>
          <a:p>
            <a:pPr algn="just"/>
            <a:r>
              <a:rPr lang="de-DE" sz="1600" dirty="0">
                <a:solidFill>
                  <a:srgbClr val="FF0000"/>
                </a:solidFill>
              </a:rPr>
              <a:t>	▲</a:t>
            </a:r>
            <a:r>
              <a:rPr lang="de-DE" sz="1600" dirty="0"/>
              <a:t>6,1 (09.02.)</a:t>
            </a:r>
          </a:p>
          <a:p>
            <a:pPr algn="just"/>
            <a:endParaRPr lang="de-DE" sz="500" dirty="0"/>
          </a:p>
          <a:p>
            <a:pPr algn="just"/>
            <a:endParaRPr lang="de-DE" sz="1600" dirty="0"/>
          </a:p>
          <a:p>
            <a:pPr algn="just"/>
            <a:r>
              <a:rPr lang="de-DE" sz="1600" dirty="0"/>
              <a:t>Intensivpflichtige Patienten: </a:t>
            </a:r>
          </a:p>
          <a:p>
            <a:pPr algn="just"/>
            <a:r>
              <a:rPr lang="de-DE" sz="1600" dirty="0">
                <a:solidFill>
                  <a:srgbClr val="00B050"/>
                </a:solidFill>
              </a:rPr>
              <a:t>	▼</a:t>
            </a:r>
            <a:r>
              <a:rPr lang="de-DE" sz="1600" dirty="0"/>
              <a:t>0,7 (06.02.) 	</a:t>
            </a:r>
          </a:p>
          <a:p>
            <a:pPr algn="just"/>
            <a:r>
              <a:rPr lang="de-DE" sz="1600" dirty="0">
                <a:solidFill>
                  <a:srgbClr val="FF0000"/>
                </a:solidFill>
              </a:rPr>
              <a:t>	</a:t>
            </a:r>
            <a:r>
              <a:rPr lang="de-DE" sz="1600" dirty="0">
                <a:solidFill>
                  <a:srgbClr val="00B050"/>
                </a:solidFill>
              </a:rPr>
              <a:t>▼</a:t>
            </a:r>
            <a:r>
              <a:rPr lang="de-DE" sz="1600" dirty="0"/>
              <a:t>0,5 (06.02.)</a:t>
            </a:r>
          </a:p>
          <a:p>
            <a:pPr algn="just"/>
            <a:r>
              <a:rPr lang="de-DE" sz="1600" dirty="0">
                <a:solidFill>
                  <a:srgbClr val="FF0000"/>
                </a:solidFill>
              </a:rPr>
              <a:t>	▲</a:t>
            </a:r>
            <a:r>
              <a:rPr lang="de-DE" sz="1600" dirty="0"/>
              <a:t>2,9 (09.02.)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1530819-E6C5-4CB4-8750-B4BF948C690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85" y="3874315"/>
            <a:ext cx="322079" cy="21945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0C7398A-F180-4A9D-AD45-503C649AA13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4" y="5376673"/>
            <a:ext cx="322081" cy="21945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305847E-7071-4584-999E-8ABF519BE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1544" y="3345446"/>
            <a:ext cx="325120" cy="16256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F5578E6-9925-44FB-8BDF-A4EE105E6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1544" y="4872618"/>
            <a:ext cx="325120" cy="16256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18937A3-F03F-456E-9AE0-A863E81EA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544" y="3601555"/>
            <a:ext cx="325120" cy="20379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F1B1FB1-2C43-4585-81C2-CABEFB907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4585" y="5097501"/>
            <a:ext cx="325120" cy="20379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C994ECF-76F8-4BAC-B84B-5D263C2067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99" y="972642"/>
            <a:ext cx="8855170" cy="55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6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E1627B90-FC5E-4A9F-A0BB-34BBFFEC1AAD}"/>
              </a:ext>
            </a:extLst>
          </p:cNvPr>
          <p:cNvSpPr txBox="1"/>
          <p:nvPr/>
        </p:nvSpPr>
        <p:spPr>
          <a:xfrm>
            <a:off x="7620357" y="3121165"/>
            <a:ext cx="433733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b="1" dirty="0"/>
              <a:t>Anteil der neu aufgenommenen Patienten mit positiver SARS-CoV-2-Probe aufgrund einer COVID-19 Diagnose (rot), respiratorischer oder Verdachtsdiagnose auf COVID-19 (grün) oder einer anderen Diagnose (blau), </a:t>
            </a:r>
            <a:r>
              <a:rPr lang="nn-NO" sz="1100" b="1" dirty="0"/>
              <a:t>Juni 1. Juni 2020 bis 23. Januar 2022.</a:t>
            </a:r>
            <a:r>
              <a:rPr lang="de-DE" sz="1100" b="1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BCD7FF1-CA03-46DF-A147-D193934BB65E}"/>
              </a:ext>
            </a:extLst>
          </p:cNvPr>
          <p:cNvSpPr txBox="1"/>
          <p:nvPr/>
        </p:nvSpPr>
        <p:spPr>
          <a:xfrm>
            <a:off x="302668" y="759164"/>
            <a:ext cx="93384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Maßnahmen, Stand 01.02.2022: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Fokus auf Personen mit erhöhtem Risiko für schweren Verlauf und med. Personal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MNS und COVID-Pass im Krankenhaus und Pflegeheime sowie MNS in Flughafen (vorher auch im ÖPNV, Geschäften und Restaurants)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MNS und COVID-Pass freiwillig für Veranstaltungen, Hotels, Bars etc.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Weiterhin Empfohlen AHA-L empfohlen– auch beim Veranstaltungen sowie im Läden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BA.2 Anteil</a:t>
            </a:r>
            <a:r>
              <a:rPr lang="de-DE" dirty="0"/>
              <a:t>: ca. 85% (KW5)</a:t>
            </a:r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8" y="10121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in Dänemark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0527C958-5651-480A-88FA-E64771D275FC}"/>
              </a:ext>
            </a:extLst>
          </p:cNvPr>
          <p:cNvCxnSpPr>
            <a:cxnSpLocks/>
          </p:cNvCxnSpPr>
          <p:nvPr/>
        </p:nvCxnSpPr>
        <p:spPr>
          <a:xfrm>
            <a:off x="1" y="643286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0B6A2803-816C-4A4A-BC1C-1FC9DA7E1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647" y="3826276"/>
            <a:ext cx="4867353" cy="253819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DB5555B-7394-4CA6-B7FF-5CF16CA51710}"/>
              </a:ext>
            </a:extLst>
          </p:cNvPr>
          <p:cNvSpPr txBox="1"/>
          <p:nvPr/>
        </p:nvSpPr>
        <p:spPr>
          <a:xfrm>
            <a:off x="4497032" y="6507765"/>
            <a:ext cx="2827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SSI: Dashboard Zugriff 11.02.2022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55386E2-6E75-4642-90DA-261853026C2D}"/>
              </a:ext>
            </a:extLst>
          </p:cNvPr>
          <p:cNvSpPr txBox="1"/>
          <p:nvPr/>
        </p:nvSpPr>
        <p:spPr>
          <a:xfrm>
            <a:off x="11054110" y="5818097"/>
            <a:ext cx="1762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SSI, 08.02.2022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A3FF22-4B3A-44DF-A03F-EC9150941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42" y="2946065"/>
            <a:ext cx="7083380" cy="3530302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CCC1AABD-D2E0-4E67-B6F9-5F225DCE8854}"/>
              </a:ext>
            </a:extLst>
          </p:cNvPr>
          <p:cNvSpPr txBox="1"/>
          <p:nvPr/>
        </p:nvSpPr>
        <p:spPr>
          <a:xfrm>
            <a:off x="489453" y="3272302"/>
            <a:ext cx="589008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b="1" dirty="0"/>
              <a:t>Krankenhausbelegung: Einweisungen pro Tag</a:t>
            </a:r>
          </a:p>
          <a:p>
            <a:r>
              <a:rPr lang="de-DE" sz="1100" b="1" dirty="0"/>
              <a:t>Rot: stationäre Aufnahmen gesamt, violett: Psychiatrie, grün: Beatmung, blau Intensiv </a:t>
            </a:r>
          </a:p>
        </p:txBody>
      </p:sp>
    </p:spTree>
    <p:extLst>
      <p:ext uri="{BB962C8B-B14F-4D97-AF65-F5344CB8AC3E}">
        <p14:creationId xmlns:p14="http://schemas.microsoft.com/office/powerpoint/2010/main" val="69880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83C6B43-01B0-4F76-B9E5-6475C5D1F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7" y="2899611"/>
            <a:ext cx="11922573" cy="395838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BCD7FF1-CA03-46DF-A147-D193934BB65E}"/>
              </a:ext>
            </a:extLst>
          </p:cNvPr>
          <p:cNvSpPr txBox="1"/>
          <p:nvPr/>
        </p:nvSpPr>
        <p:spPr>
          <a:xfrm>
            <a:off x="180658" y="773430"/>
            <a:ext cx="117419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/>
              <a:t>Maßnahmen – Plan A seit 27.01.22: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NHS COVID Pass nicht mehr verpflichtend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Masken: nicht mehr verpflichtend in Innenräumen, empfohlen bei Ansammlungen, erforderlich in Gesundheitseinrichtungen und Apotheken.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Isolation (seit 17.01.22): 10 Tage ohne neg. Test </a:t>
            </a:r>
            <a:r>
              <a:rPr lang="de-DE" b="1" i="1" dirty="0"/>
              <a:t>oder</a:t>
            </a:r>
            <a:r>
              <a:rPr lang="de-DE" dirty="0"/>
              <a:t> 5 Tage bei neg. Schnelltest an Tag 5 und 6.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Aktuelle Diskussion, alle Maßnahmen einen Monat früher aufzuheben (24.2. statt 24.3.), inkl. Isolation bei pos. Test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b="1" dirty="0"/>
              <a:t>BA.2 Anteil: </a:t>
            </a:r>
            <a:r>
              <a:rPr lang="de-DE" dirty="0"/>
              <a:t>ca. 7% (KW4)</a:t>
            </a:r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8" y="10121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im Vereinigten Königreich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0527C958-5651-480A-88FA-E64771D275FC}"/>
              </a:ext>
            </a:extLst>
          </p:cNvPr>
          <p:cNvCxnSpPr>
            <a:cxnSpLocks/>
          </p:cNvCxnSpPr>
          <p:nvPr/>
        </p:nvCxnSpPr>
        <p:spPr>
          <a:xfrm>
            <a:off x="1" y="643286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6681CF57-97D3-4553-B35D-4B2D78D80180}"/>
              </a:ext>
            </a:extLst>
          </p:cNvPr>
          <p:cNvSpPr txBox="1"/>
          <p:nvPr/>
        </p:nvSpPr>
        <p:spPr>
          <a:xfrm>
            <a:off x="9533721" y="6618285"/>
            <a:ext cx="2827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UKHSA: Dashboard Zugriff 09.02.2022</a:t>
            </a:r>
          </a:p>
        </p:txBody>
      </p:sp>
    </p:spTree>
    <p:extLst>
      <p:ext uri="{BB962C8B-B14F-4D97-AF65-F5344CB8AC3E}">
        <p14:creationId xmlns:p14="http://schemas.microsoft.com/office/powerpoint/2010/main" val="2920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8" y="10121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Zusammenfassung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0527C958-5651-480A-88FA-E64771D275FC}"/>
              </a:ext>
            </a:extLst>
          </p:cNvPr>
          <p:cNvCxnSpPr>
            <a:cxnSpLocks/>
          </p:cNvCxnSpPr>
          <p:nvPr/>
        </p:nvCxnSpPr>
        <p:spPr>
          <a:xfrm>
            <a:off x="1" y="648620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65DD0977-53DB-4EF3-AE5D-3DE0E603E163}"/>
              </a:ext>
            </a:extLst>
          </p:cNvPr>
          <p:cNvSpPr txBox="1"/>
          <p:nvPr/>
        </p:nvSpPr>
        <p:spPr>
          <a:xfrm>
            <a:off x="154490" y="717690"/>
            <a:ext cx="98488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de-DE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Änderungen in Teststrategie bzw. Falldefinition in UK und DK – möglicher Effekt auf Fallzahlentwicklung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UK: Maßnahmenlockerung + niedriger BA.2 Anteil -&gt; leichter Rückgang der Fallzahlen seit 27.1.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Dänemark: Maßnahmenlockerung + hoher BA.2 Anteil -&gt; Plateau der Fallzahlen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In Dänemark trotz steigender Hospitalisierungsrate niedrige ITS Belegung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Höhere Rate bei Auffrischimpfungen in DK (62% vs. 55% in UK u. DE)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Unterschiedliche Definitionen Krankenhaus-/ITS Belegung (MIT oder </a:t>
            </a:r>
            <a:r>
              <a:rPr lang="de-DE" sz="2000"/>
              <a:t>WEGEN COVID) </a:t>
            </a:r>
            <a:endParaRPr lang="de-DE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e-DE" dirty="0">
              <a:highlight>
                <a:srgbClr val="FFFF00"/>
              </a:highlight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e-B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5505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276CC-797C-40D3-B763-55F1C3F0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69" y="2952806"/>
            <a:ext cx="10644861" cy="952388"/>
          </a:xfrm>
        </p:spPr>
        <p:txBody>
          <a:bodyPr/>
          <a:lstStyle/>
          <a:p>
            <a:pPr algn="ctr"/>
            <a:r>
              <a:rPr lang="de-DE" sz="6000" dirty="0"/>
              <a:t>BACK UP</a:t>
            </a:r>
            <a:endParaRPr lang="de-BE" sz="6000" dirty="0"/>
          </a:p>
        </p:txBody>
      </p:sp>
    </p:spTree>
    <p:extLst>
      <p:ext uri="{BB962C8B-B14F-4D97-AF65-F5344CB8AC3E}">
        <p14:creationId xmlns:p14="http://schemas.microsoft.com/office/powerpoint/2010/main" val="201621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BCD7FF1-CA03-46DF-A147-D193934BB65E}"/>
              </a:ext>
            </a:extLst>
          </p:cNvPr>
          <p:cNvSpPr txBox="1"/>
          <p:nvPr/>
        </p:nvSpPr>
        <p:spPr>
          <a:xfrm>
            <a:off x="180658" y="740735"/>
            <a:ext cx="757142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UKHSA Technical Briefing, 28.01.22:</a:t>
            </a: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/>
              <a:t>Kumulativ: 1.072 Sequenzen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/>
              <a:t>80% aller SGTP-Isolate, steigende Tendenz (ca. 7% SGTP)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/>
              <a:t>Wachstumsrate: +126%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err="1"/>
              <a:t>Secondary</a:t>
            </a:r>
            <a:r>
              <a:rPr lang="de-DE" sz="2000" dirty="0"/>
              <a:t> </a:t>
            </a:r>
            <a:r>
              <a:rPr lang="de-DE" sz="2000" dirty="0" err="1"/>
              <a:t>attack</a:t>
            </a:r>
            <a:r>
              <a:rPr lang="de-DE" sz="2000" dirty="0"/>
              <a:t> rate: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Haushalt</a:t>
            </a:r>
            <a:r>
              <a:rPr lang="en-US" sz="2000" dirty="0"/>
              <a:t>: 13.4% (95% CI: 10.7%-16.8%). </a:t>
            </a:r>
          </a:p>
          <a:p>
            <a:pPr lvl="1"/>
            <a:r>
              <a:rPr lang="en-US" sz="2000" dirty="0" err="1"/>
              <a:t>Vergleich</a:t>
            </a:r>
            <a:r>
              <a:rPr lang="en-US" sz="2000" dirty="0"/>
              <a:t>: BA.1 = 10.3% (95% CI: 10.1%-10.4%)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Impfschutz</a:t>
            </a:r>
            <a:r>
              <a:rPr lang="en-US" sz="2000" dirty="0"/>
              <a:t>: </a:t>
            </a:r>
            <a:r>
              <a:rPr lang="en-US" sz="2000" dirty="0" err="1"/>
              <a:t>vergleichbar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BA.1 (</a:t>
            </a:r>
            <a:r>
              <a:rPr lang="en-US" sz="2000" dirty="0" err="1"/>
              <a:t>nach</a:t>
            </a:r>
            <a:r>
              <a:rPr lang="en-US" sz="2000" dirty="0"/>
              <a:t> 2. und 3. </a:t>
            </a:r>
            <a:r>
              <a:rPr lang="en-US" sz="2000" dirty="0" err="1"/>
              <a:t>Dosis</a:t>
            </a:r>
            <a:r>
              <a:rPr lang="en-US" sz="2000" dirty="0"/>
              <a:t>)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Bisher</a:t>
            </a:r>
            <a:r>
              <a:rPr lang="en-US" sz="2000" dirty="0"/>
              <a:t> </a:t>
            </a:r>
            <a:r>
              <a:rPr lang="en-US" sz="2000" dirty="0" err="1"/>
              <a:t>keine</a:t>
            </a:r>
            <a:r>
              <a:rPr lang="en-US" sz="2000" dirty="0"/>
              <a:t> </a:t>
            </a:r>
            <a:r>
              <a:rPr lang="en-US" sz="2000" dirty="0" err="1"/>
              <a:t>erhöhte</a:t>
            </a:r>
            <a:r>
              <a:rPr lang="en-US" sz="2000" dirty="0"/>
              <a:t> </a:t>
            </a:r>
            <a:r>
              <a:rPr lang="en-US" sz="2000" dirty="0" err="1"/>
              <a:t>Krankheitsschwere</a:t>
            </a:r>
            <a:endParaRPr lang="en-US" sz="2000" dirty="0"/>
          </a:p>
          <a:p>
            <a:pPr marL="0" lvl="1"/>
            <a:endParaRPr lang="en-US" sz="2000" dirty="0"/>
          </a:p>
          <a:p>
            <a:pPr marL="0" lvl="1"/>
            <a:r>
              <a:rPr lang="en-US" sz="2000" b="1" dirty="0" err="1"/>
              <a:t>Dänemark</a:t>
            </a:r>
            <a:r>
              <a:rPr lang="en-US" sz="2000" b="1" dirty="0"/>
              <a:t> (</a:t>
            </a:r>
            <a:r>
              <a:rPr lang="en-US" sz="2000" b="1" dirty="0" err="1"/>
              <a:t>Haushaltsstudie</a:t>
            </a:r>
            <a:r>
              <a:rPr lang="en-US" sz="2000" b="1" dirty="0"/>
              <a:t>):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Impfungen und insbesondere </a:t>
            </a:r>
            <a:r>
              <a:rPr lang="de-DE" sz="2000" dirty="0" err="1"/>
              <a:t>Boosterimpfungen</a:t>
            </a:r>
            <a:r>
              <a:rPr lang="de-DE" sz="2000" dirty="0"/>
              <a:t> schützen vor Infektion / Transmission von Delta, BA.1 und BA.2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Secondary</a:t>
            </a:r>
            <a:r>
              <a:rPr lang="de-DE" sz="2000" dirty="0"/>
              <a:t> </a:t>
            </a:r>
            <a:r>
              <a:rPr lang="de-DE" sz="2000" dirty="0" err="1"/>
              <a:t>attack</a:t>
            </a:r>
            <a:r>
              <a:rPr lang="de-DE" sz="2000" dirty="0"/>
              <a:t> rate von BA.2 (39%) höher als BA.1 (29%)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Höhere Immunevasion vermutet, da der relative Anstieg der Infektionsanfälligkeit bei geimpften Personen deutlich größer als ungeimpften Personen war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Möglicherweise könnte der Übertragungsvorteil von BA.2 gegenüber BA.1 auf einer längeren Ausscheidungsdauer beruhen</a:t>
            </a:r>
            <a:endParaRPr lang="en-US" sz="2000" b="1" dirty="0"/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8" y="10121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BA.2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0527C958-5651-480A-88FA-E64771D275FC}"/>
              </a:ext>
            </a:extLst>
          </p:cNvPr>
          <p:cNvCxnSpPr>
            <a:cxnSpLocks/>
          </p:cNvCxnSpPr>
          <p:nvPr/>
        </p:nvCxnSpPr>
        <p:spPr>
          <a:xfrm>
            <a:off x="1" y="643286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B613B452-A940-4EA9-B824-175FF87EC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021" y="915195"/>
            <a:ext cx="5139979" cy="224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9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78F82D7-5631-4CA3-8789-E15C1EF6B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428625"/>
            <a:ext cx="85534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182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1820</Words>
  <Application>Microsoft Office PowerPoint</Application>
  <PresentationFormat>Breitbild</PresentationFormat>
  <Paragraphs>166</Paragraphs>
  <Slides>15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ＭＳ 明朝</vt:lpstr>
      <vt:lpstr>Scala Sans OT</vt:lpstr>
      <vt:lpstr>Wingdings</vt:lpstr>
      <vt:lpstr>1_Office-Design</vt:lpstr>
      <vt:lpstr>WHO epidemiological update, 08.02.2021</vt:lpstr>
      <vt:lpstr>Maßnahmen in DK, DE und UK</vt:lpstr>
      <vt:lpstr>COVID-19 Fälle, Krankenhaus-, IST-Belegung und Todesfälle in DE, DK und UK</vt:lpstr>
      <vt:lpstr>COVID-19 in Dänemark</vt:lpstr>
      <vt:lpstr>COVID-19 im Vereinigten Königreich</vt:lpstr>
      <vt:lpstr>Zusammenfassung</vt:lpstr>
      <vt:lpstr>BACK UP</vt:lpstr>
      <vt:lpstr>BA.2</vt:lpstr>
      <vt:lpstr>PowerPoint-Präsentation</vt:lpstr>
      <vt:lpstr>PowerPoint-Präsentation</vt:lpstr>
      <vt:lpstr>Dänemark – Maßnahmen und Teststrategie, stand 07.02.2022</vt:lpstr>
      <vt:lpstr>Dänemark – Stand 07.02.2022 (Hintergrund Folie)</vt:lpstr>
      <vt:lpstr>Anzahl Test pro Testtyp, Dänemark, Okt 2020- 07. Feb 2022 (Hintergrund)</vt:lpstr>
      <vt:lpstr>Neu Hospitalisierte pro 100.000 bei Altersgruppe, Dänemark,  Okt 2020-07. Feb 2022 </vt:lpstr>
      <vt:lpstr>Virusvarianten in Dänemark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Singer, Regina</cp:lastModifiedBy>
  <cp:revision>676</cp:revision>
  <dcterms:created xsi:type="dcterms:W3CDTF">2015-11-02T12:29:13Z</dcterms:created>
  <dcterms:modified xsi:type="dcterms:W3CDTF">2022-02-11T09:45:54Z</dcterms:modified>
</cp:coreProperties>
</file>