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9" autoAdjust="0"/>
    <p:restoredTop sz="65057" autoAdjust="0"/>
  </p:normalViewPr>
  <p:slideViewPr>
    <p:cSldViewPr snapToGrid="0">
      <p:cViewPr varScale="1">
        <p:scale>
          <a:sx n="41" d="100"/>
          <a:sy n="41" d="100"/>
        </p:scale>
        <p:origin x="272" y="32"/>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16.02.2022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2.409 (am 09.02)  -&gt;  Anstieg in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+1.596 -&gt; Zunahme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auch leicht ansteigend</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- 0 BL &gt; 20%</a:t>
            </a:r>
            <a:br>
              <a:rPr lang="de-DE" dirty="0"/>
            </a:br>
            <a:r>
              <a:rPr lang="de-DE" dirty="0"/>
              <a:t>-7 </a:t>
            </a:r>
            <a:r>
              <a:rPr lang="de-DE" dirty="0" err="1"/>
              <a:t>Bl</a:t>
            </a:r>
            <a:r>
              <a:rPr lang="de-DE" dirty="0"/>
              <a:t> &gt; 12 %</a:t>
            </a:r>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16.02.2022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16.02.2022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15.02.2022 werden </a:t>
            </a:r>
            <a:r>
              <a:rPr lang="de-DE" sz="1600" b="1" dirty="0"/>
              <a:t>2.498 </a:t>
            </a:r>
            <a:r>
              <a:rPr lang="de-DE" sz="1600" dirty="0"/>
              <a:t>COVID-19-Patient*innen auf Intensivstationen (der ca. 1.300 Akutkrankenhäuser) behandelt. </a:t>
            </a:r>
          </a:p>
          <a:p>
            <a:pPr>
              <a:spcBef>
                <a:spcPts val="600"/>
              </a:spcBef>
            </a:pPr>
            <a:r>
              <a:rPr lang="de-DE" sz="1600" dirty="0"/>
              <a:t>Anstieg in der COVID-ITS-Belegung</a:t>
            </a:r>
          </a:p>
          <a:p>
            <a:pPr>
              <a:spcBef>
                <a:spcPts val="600"/>
              </a:spcBef>
            </a:pPr>
            <a:r>
              <a:rPr lang="de-DE" sz="1600" dirty="0"/>
              <a:t>ITS-COVID-Neuaufnahmen mit </a:t>
            </a:r>
            <a:r>
              <a:rPr lang="de-DE" sz="1600" b="1" dirty="0"/>
              <a:t>+1.645 </a:t>
            </a:r>
            <a:r>
              <a:rPr lang="de-DE" sz="1600" dirty="0"/>
              <a:t>in den letzten 7 Tagen steigend</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56882" y="2360135"/>
            <a:ext cx="6961546" cy="4147028"/>
            <a:chOff x="-765819" y="2454314"/>
            <a:chExt cx="10337114" cy="3218727"/>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rotWithShape="1">
            <a:blip r:embed="rId3">
              <a:extLst>
                <a:ext uri="{28A0092B-C50C-407E-A947-70E740481C1C}">
                  <a14:useLocalDpi xmlns:a14="http://schemas.microsoft.com/office/drawing/2010/main" val="0"/>
                </a:ext>
              </a:extLst>
            </a:blip>
            <a:srcRect l="1207"/>
            <a:stretch/>
          </p:blipFill>
          <p:spPr>
            <a:xfrm>
              <a:off x="-765819" y="2454314"/>
              <a:ext cx="10041678" cy="3218727"/>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3161326" y="2561137"/>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505259" y="2558099"/>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735135" y="2541997"/>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942669" y="3527597"/>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591698" y="4001404"/>
              <a:ext cx="979597" cy="214994"/>
            </a:xfrm>
            <a:prstGeom prst="rect">
              <a:avLst/>
            </a:prstGeom>
            <a:noFill/>
          </p:spPr>
          <p:txBody>
            <a:bodyPr wrap="square" rtlCol="0">
              <a:spAutoFit/>
            </a:bodyPr>
            <a:lstStyle/>
            <a:p>
              <a:r>
                <a:rPr lang="de-DE" sz="1200" dirty="0">
                  <a:solidFill>
                    <a:schemeClr val="bg2">
                      <a:lumMod val="50000"/>
                    </a:schemeClr>
                  </a:solidFill>
                </a:rPr>
                <a:t>2.498</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034732" y="24102"/>
            <a:ext cx="5028312" cy="3344517"/>
            <a:chOff x="7680595" y="2192056"/>
            <a:chExt cx="4080198" cy="386532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595" y="2462224"/>
              <a:ext cx="4045245"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641278" y="355371"/>
            <a:ext cx="2035688" cy="399681"/>
          </a:xfrm>
          <a:prstGeom prst="rect">
            <a:avLst/>
          </a:prstGeom>
        </p:spPr>
      </p:pic>
      <p:grpSp>
        <p:nvGrpSpPr>
          <p:cNvPr id="22" name="Gruppieren 21">
            <a:extLst>
              <a:ext uri="{FF2B5EF4-FFF2-40B4-BE49-F238E27FC236}">
                <a16:creationId xmlns:a16="http://schemas.microsoft.com/office/drawing/2014/main" id="{F39C9099-BF65-4DF2-A139-B8119F923F8C}"/>
              </a:ext>
            </a:extLst>
          </p:cNvPr>
          <p:cNvGrpSpPr/>
          <p:nvPr/>
        </p:nvGrpSpPr>
        <p:grpSpPr>
          <a:xfrm>
            <a:off x="7034732" y="3659697"/>
            <a:ext cx="4985237" cy="3037895"/>
            <a:chOff x="6921023" y="3869535"/>
            <a:chExt cx="4743226" cy="2365830"/>
          </a:xfrm>
        </p:grpSpPr>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1023" y="3869535"/>
              <a:ext cx="4743226" cy="2365830"/>
            </a:xfrm>
            <a:prstGeom prst="rect">
              <a:avLst/>
            </a:prstGeom>
          </p:spPr>
        </p:pic>
        <p:sp>
          <p:nvSpPr>
            <p:cNvPr id="20" name="Rechteck 19">
              <a:extLst>
                <a:ext uri="{FF2B5EF4-FFF2-40B4-BE49-F238E27FC236}">
                  <a16:creationId xmlns:a16="http://schemas.microsoft.com/office/drawing/2014/main" id="{946F0B72-4A82-40C2-BB2A-0EDD91FAFB5F}"/>
                </a:ext>
              </a:extLst>
            </p:cNvPr>
            <p:cNvSpPr/>
            <p:nvPr/>
          </p:nvSpPr>
          <p:spPr>
            <a:xfrm>
              <a:off x="9453377" y="3934378"/>
              <a:ext cx="48448" cy="177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Rechteck 16">
            <a:extLst>
              <a:ext uri="{FF2B5EF4-FFF2-40B4-BE49-F238E27FC236}">
                <a16:creationId xmlns:a16="http://schemas.microsoft.com/office/drawing/2014/main" id="{CC2D7C16-81BC-4749-8BCC-5C91C17F6EE5}"/>
              </a:ext>
            </a:extLst>
          </p:cNvPr>
          <p:cNvSpPr/>
          <p:nvPr/>
        </p:nvSpPr>
        <p:spPr>
          <a:xfrm>
            <a:off x="10346039" y="3854454"/>
            <a:ext cx="1717004"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277600" y="1034473"/>
            <a:ext cx="742369" cy="1288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0" y="6518818"/>
            <a:ext cx="1710445" cy="253916"/>
          </a:xfrm>
          <a:prstGeom prst="rect">
            <a:avLst/>
          </a:prstGeom>
          <a:noFill/>
        </p:spPr>
        <p:txBody>
          <a:bodyPr wrap="square" rtlCol="0">
            <a:spAutoFit/>
          </a:bodyPr>
          <a:lstStyle/>
          <a:p>
            <a:pPr algn="r" defTabSz="457189"/>
            <a:r>
              <a:rPr lang="de-DE" sz="1050" dirty="0">
                <a:solidFill>
                  <a:prstClr val="black"/>
                </a:solidFill>
                <a:latin typeface="Calibri"/>
              </a:rPr>
              <a:t>Datenstand:  15.02.2022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482" y="50862"/>
            <a:ext cx="9701287"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312367" y="217390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321893" y="2705768"/>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p:nvPr/>
        </p:nvCxnSpPr>
        <p:spPr>
          <a:xfrm>
            <a:off x="2312367" y="5679663"/>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p:nvPr/>
        </p:nvCxnSpPr>
        <p:spPr>
          <a:xfrm>
            <a:off x="2321893" y="6221678"/>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298957" y="5679663"/>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298957" y="2192950"/>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298957" y="2731168"/>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298957" y="6221678"/>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03C67FD-9063-4D12-85CE-3C89A290FDEE}"/>
              </a:ext>
            </a:extLst>
          </p:cNvPr>
          <p:cNvCxnSpPr/>
          <p:nvPr/>
        </p:nvCxnSpPr>
        <p:spPr>
          <a:xfrm>
            <a:off x="2317130" y="169928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8CE20D2-4DFC-47FB-84B8-F1B49E61000B}"/>
              </a:ext>
            </a:extLst>
          </p:cNvPr>
          <p:cNvCxnSpPr/>
          <p:nvPr/>
        </p:nvCxnSpPr>
        <p:spPr>
          <a:xfrm>
            <a:off x="7298957" y="1708810"/>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C7C7245-EEFB-4027-9124-E0E5B7504237}"/>
              </a:ext>
            </a:extLst>
          </p:cNvPr>
          <p:cNvCxnSpPr>
            <a:cxnSpLocks/>
          </p:cNvCxnSpPr>
          <p:nvPr/>
        </p:nvCxnSpPr>
        <p:spPr>
          <a:xfrm>
            <a:off x="7298957" y="5190504"/>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E766B01-DA6B-4ED6-AB3E-A7B98B476FAA}"/>
              </a:ext>
            </a:extLst>
          </p:cNvPr>
          <p:cNvCxnSpPr/>
          <p:nvPr/>
        </p:nvCxnSpPr>
        <p:spPr>
          <a:xfrm>
            <a:off x="2317130" y="518574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16FC748F-2CF4-4BE3-90E7-23B873998F02}"/>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8" name="Grafik 7">
            <a:extLst>
              <a:ext uri="{FF2B5EF4-FFF2-40B4-BE49-F238E27FC236}">
                <a16:creationId xmlns:a16="http://schemas.microsoft.com/office/drawing/2014/main" id="{BDAB5C1F-0255-48D6-AF98-58007963A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6" y="871770"/>
            <a:ext cx="4549797" cy="3902110"/>
          </a:xfrm>
          <a:prstGeom prst="rect">
            <a:avLst/>
          </a:prstGeom>
        </p:spPr>
      </p:pic>
      <p:pic>
        <p:nvPicPr>
          <p:cNvPr id="17" name="Grafik 16">
            <a:extLst>
              <a:ext uri="{FF2B5EF4-FFF2-40B4-BE49-F238E27FC236}">
                <a16:creationId xmlns:a16="http://schemas.microsoft.com/office/drawing/2014/main" id="{2C1AAD35-66B9-4512-8D5A-E4CF535B3629}"/>
              </a:ext>
            </a:extLst>
          </p:cNvPr>
          <p:cNvPicPr>
            <a:picLocks noChangeAspect="1"/>
          </p:cNvPicPr>
          <p:nvPr/>
        </p:nvPicPr>
        <p:blipFill>
          <a:blip r:embed="rId3"/>
          <a:stretch>
            <a:fillRect/>
          </a:stretch>
        </p:blipFill>
        <p:spPr>
          <a:xfrm>
            <a:off x="444138" y="5018046"/>
            <a:ext cx="2588137" cy="1570961"/>
          </a:xfrm>
          <a:prstGeom prst="rect">
            <a:avLst/>
          </a:prstGeom>
        </p:spPr>
      </p:pic>
      <p:cxnSp>
        <p:nvCxnSpPr>
          <p:cNvPr id="29" name="Gerade Verbindung mit Pfeil 28">
            <a:extLst>
              <a:ext uri="{FF2B5EF4-FFF2-40B4-BE49-F238E27FC236}">
                <a16:creationId xmlns:a16="http://schemas.microsoft.com/office/drawing/2014/main" id="{B5B3F5D4-50E0-4E12-95A3-DDF7FB2FE664}"/>
              </a:ext>
            </a:extLst>
          </p:cNvPr>
          <p:cNvCxnSpPr>
            <a:cxnSpLocks/>
          </p:cNvCxnSpPr>
          <p:nvPr/>
        </p:nvCxnSpPr>
        <p:spPr>
          <a:xfrm>
            <a:off x="4491350" y="2332589"/>
            <a:ext cx="1" cy="490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9520B685-9841-4D3C-9568-1D6EC9D3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817" y="234511"/>
            <a:ext cx="4183326" cy="2778837"/>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417690" y="3860120"/>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2" name="Grafik 31">
            <a:extLst>
              <a:ext uri="{FF2B5EF4-FFF2-40B4-BE49-F238E27FC236}">
                <a16:creationId xmlns:a16="http://schemas.microsoft.com/office/drawing/2014/main" id="{A31EF3AE-2BF2-4918-80CF-C7378B8956D6}"/>
              </a:ext>
            </a:extLst>
          </p:cNvPr>
          <p:cNvPicPr>
            <a:picLocks noChangeAspect="1"/>
          </p:cNvPicPr>
          <p:nvPr/>
        </p:nvPicPr>
        <p:blipFill>
          <a:blip r:embed="rId5"/>
          <a:stretch>
            <a:fillRect/>
          </a:stretch>
        </p:blipFill>
        <p:spPr>
          <a:xfrm>
            <a:off x="10280332" y="125573"/>
            <a:ext cx="1628775" cy="581025"/>
          </a:xfrm>
          <a:prstGeom prst="rect">
            <a:avLst/>
          </a:prstGeom>
        </p:spPr>
      </p:pic>
      <p:cxnSp>
        <p:nvCxnSpPr>
          <p:cNvPr id="33" name="Gerade Verbindung mit Pfeil 32">
            <a:extLst>
              <a:ext uri="{FF2B5EF4-FFF2-40B4-BE49-F238E27FC236}">
                <a16:creationId xmlns:a16="http://schemas.microsoft.com/office/drawing/2014/main" id="{139D65CD-DB08-4D71-9E9B-EA808C3B3C6E}"/>
              </a:ext>
            </a:extLst>
          </p:cNvPr>
          <p:cNvCxnSpPr>
            <a:cxnSpLocks/>
          </p:cNvCxnSpPr>
          <p:nvPr/>
        </p:nvCxnSpPr>
        <p:spPr>
          <a:xfrm flipH="1">
            <a:off x="11363069" y="1594805"/>
            <a:ext cx="384793" cy="265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3729687"/>
            <a:ext cx="4432662" cy="2849160"/>
          </a:xfrm>
          <a:prstGeom prst="rect">
            <a:avLst/>
          </a:prstGeom>
        </p:spPr>
      </p:pic>
      <p:sp>
        <p:nvSpPr>
          <p:cNvPr id="36" name="Textfeld 35">
            <a:extLst>
              <a:ext uri="{FF2B5EF4-FFF2-40B4-BE49-F238E27FC236}">
                <a16:creationId xmlns:a16="http://schemas.microsoft.com/office/drawing/2014/main" id="{9DF5AC1D-E78A-45C9-B585-086E3869647A}"/>
              </a:ext>
            </a:extLst>
          </p:cNvPr>
          <p:cNvSpPr txBox="1"/>
          <p:nvPr/>
        </p:nvSpPr>
        <p:spPr>
          <a:xfrm>
            <a:off x="5250669" y="268074"/>
            <a:ext cx="2598367" cy="830997"/>
          </a:xfrm>
          <a:prstGeom prst="rect">
            <a:avLst/>
          </a:prstGeom>
          <a:noFill/>
        </p:spPr>
        <p:txBody>
          <a:bodyPr wrap="square" rtlCol="0">
            <a:spAutoFit/>
          </a:bodyPr>
          <a:lstStyle/>
          <a:p>
            <a:r>
              <a:rPr lang="de-DE" sz="1600" b="1" dirty="0"/>
              <a:t>Verfügbarkeits-Einschätzung: </a:t>
            </a:r>
            <a:br>
              <a:rPr lang="de-DE" sz="1600" b="1" dirty="0"/>
            </a:br>
            <a:r>
              <a:rPr lang="de-DE" sz="1600" b="1" dirty="0"/>
              <a:t>High-Care Behandlung </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7"/>
          <a:stretch>
            <a:fillRect/>
          </a:stretch>
        </p:blipFill>
        <p:spPr>
          <a:xfrm>
            <a:off x="5508374" y="5833691"/>
            <a:ext cx="1724025" cy="857250"/>
          </a:xfrm>
          <a:prstGeom prst="rect">
            <a:avLst/>
          </a:prstGeom>
        </p:spPr>
      </p:pic>
      <p:sp>
        <p:nvSpPr>
          <p:cNvPr id="2" name="Textfeld 1">
            <a:extLst>
              <a:ext uri="{FF2B5EF4-FFF2-40B4-BE49-F238E27FC236}">
                <a16:creationId xmlns:a16="http://schemas.microsoft.com/office/drawing/2014/main" id="{088FB987-BEFC-4119-8718-E5F1E21B64DC}"/>
              </a:ext>
            </a:extLst>
          </p:cNvPr>
          <p:cNvSpPr txBox="1"/>
          <p:nvPr/>
        </p:nvSpPr>
        <p:spPr>
          <a:xfrm>
            <a:off x="4344112" y="1501592"/>
            <a:ext cx="1751888" cy="830997"/>
          </a:xfrm>
          <a:prstGeom prst="rect">
            <a:avLst/>
          </a:prstGeom>
          <a:noFill/>
        </p:spPr>
        <p:txBody>
          <a:bodyPr wrap="square" rtlCol="0">
            <a:spAutoFit/>
          </a:bodyPr>
          <a:lstStyle/>
          <a:p>
            <a:r>
              <a:rPr lang="de-DE" sz="1200" i="1" dirty="0"/>
              <a:t>Anstieg v.a. der „leichteren“ respiratorischen Behandlungsformen</a:t>
            </a:r>
          </a:p>
        </p:txBody>
      </p:sp>
      <p:sp>
        <p:nvSpPr>
          <p:cNvPr id="16" name="Textfeld 15">
            <a:extLst>
              <a:ext uri="{FF2B5EF4-FFF2-40B4-BE49-F238E27FC236}">
                <a16:creationId xmlns:a16="http://schemas.microsoft.com/office/drawing/2014/main" id="{E0BC0262-7C4D-4539-BD57-67CBE04325F2}"/>
              </a:ext>
            </a:extLst>
          </p:cNvPr>
          <p:cNvSpPr txBox="1"/>
          <p:nvPr/>
        </p:nvSpPr>
        <p:spPr>
          <a:xfrm>
            <a:off x="11560347" y="1382921"/>
            <a:ext cx="737054" cy="276999"/>
          </a:xfrm>
          <a:prstGeom prst="rect">
            <a:avLst/>
          </a:prstGeom>
          <a:noFill/>
        </p:spPr>
        <p:txBody>
          <a:bodyPr wrap="square" rtlCol="0">
            <a:spAutoFit/>
          </a:bodyPr>
          <a:lstStyle/>
          <a:p>
            <a:r>
              <a:rPr lang="de-DE" sz="1200" i="1" dirty="0"/>
              <a:t>Plateau</a:t>
            </a:r>
          </a:p>
        </p:txBody>
      </p:sp>
      <p:cxnSp>
        <p:nvCxnSpPr>
          <p:cNvPr id="18" name="Gerade Verbindung mit Pfeil 17">
            <a:extLst>
              <a:ext uri="{FF2B5EF4-FFF2-40B4-BE49-F238E27FC236}">
                <a16:creationId xmlns:a16="http://schemas.microsoft.com/office/drawing/2014/main" id="{C1A98B8F-21AB-4CBA-99A3-046E50B82C6A}"/>
              </a:ext>
            </a:extLst>
          </p:cNvPr>
          <p:cNvCxnSpPr>
            <a:cxnSpLocks/>
            <a:stCxn id="19" idx="2"/>
          </p:cNvCxnSpPr>
          <p:nvPr/>
        </p:nvCxnSpPr>
        <p:spPr>
          <a:xfrm flipH="1">
            <a:off x="11753002" y="3860120"/>
            <a:ext cx="192394" cy="346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FB6B75CF-D70A-4A2F-BDEE-BCD3A846337B}"/>
              </a:ext>
            </a:extLst>
          </p:cNvPr>
          <p:cNvSpPr txBox="1"/>
          <p:nvPr/>
        </p:nvSpPr>
        <p:spPr>
          <a:xfrm>
            <a:off x="11576869" y="3583121"/>
            <a:ext cx="737054" cy="276999"/>
          </a:xfrm>
          <a:prstGeom prst="rect">
            <a:avLst/>
          </a:prstGeom>
          <a:noFill/>
        </p:spPr>
        <p:txBody>
          <a:bodyPr wrap="square" rtlCol="0">
            <a:spAutoFit/>
          </a:bodyPr>
          <a:lstStyle/>
          <a:p>
            <a:r>
              <a:rPr lang="de-DE" sz="1200" i="1" dirty="0"/>
              <a:t>Plateau</a:t>
            </a:r>
          </a:p>
        </p:txBody>
      </p:sp>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8" y="1497051"/>
            <a:ext cx="1066800" cy="1827739"/>
            <a:chOff x="10971136" y="4392903"/>
            <a:chExt cx="1066800" cy="1827739"/>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stretch>
              <a:fillRect/>
            </a:stretch>
          </p:blipFill>
          <p:spPr>
            <a:xfrm>
              <a:off x="10971136" y="4392903"/>
              <a:ext cx="1066800" cy="1827739"/>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37860" y="5844111"/>
              <a:ext cx="74621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574" y="163145"/>
            <a:ext cx="5713742" cy="3411857"/>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348" y="564022"/>
            <a:ext cx="4238387" cy="2683380"/>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233721" y="2948259"/>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0-17 u. 18-29 Jährige (zoom):</a:t>
            </a:r>
            <a:endParaRPr lang="de-DE" dirty="0"/>
          </a:p>
        </p:txBody>
      </p:sp>
      <p:cxnSp>
        <p:nvCxnSpPr>
          <p:cNvPr id="23" name="Gerade Verbindung mit Pfeil 22">
            <a:extLst>
              <a:ext uri="{FF2B5EF4-FFF2-40B4-BE49-F238E27FC236}">
                <a16:creationId xmlns:a16="http://schemas.microsoft.com/office/drawing/2014/main" id="{ED854D2B-C1D2-4BF3-8B80-4E15B977C07E}"/>
              </a:ext>
            </a:extLst>
          </p:cNvPr>
          <p:cNvCxnSpPr>
            <a:cxnSpLocks/>
          </p:cNvCxnSpPr>
          <p:nvPr/>
        </p:nvCxnSpPr>
        <p:spPr>
          <a:xfrm flipH="1">
            <a:off x="7233721" y="1506799"/>
            <a:ext cx="135281" cy="35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223350" y="1826479"/>
            <a:ext cx="124952" cy="38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8574" y="3795168"/>
            <a:ext cx="6274266" cy="3023269"/>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03163" y="6366617"/>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6732662" y="6366616"/>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5201" y="490824"/>
            <a:ext cx="4084913" cy="2420887"/>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30" y="2255187"/>
            <a:ext cx="7429813" cy="4511202"/>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Words>
  <Application>Microsoft Office PowerPoint</Application>
  <PresentationFormat>Breitbild</PresentationFormat>
  <Paragraphs>34</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Wittke, Christian</cp:lastModifiedBy>
  <cp:revision>525</cp:revision>
  <dcterms:created xsi:type="dcterms:W3CDTF">2021-01-13T08:46:29Z</dcterms:created>
  <dcterms:modified xsi:type="dcterms:W3CDTF">2022-02-16T14:06:47Z</dcterms:modified>
</cp:coreProperties>
</file>