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55" r:id="rId3"/>
    <p:sldId id="756" r:id="rId4"/>
    <p:sldId id="757" r:id="rId5"/>
    <p:sldId id="765" r:id="rId6"/>
    <p:sldId id="767" r:id="rId7"/>
    <p:sldId id="768" r:id="rId8"/>
    <p:sldId id="766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8156" autoAdjust="0"/>
  </p:normalViewPr>
  <p:slideViewPr>
    <p:cSldViewPr snapToGrid="0" snapToObjects="1">
      <p:cViewPr>
        <p:scale>
          <a:sx n="120" d="100"/>
          <a:sy n="120" d="100"/>
        </p:scale>
        <p:origin x="1062" y="-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ki.local\daten\Wissdaten\RKI_nCoV-Lage\3.Kommunikation\3.7.Lageberichte\2022-02-16\Lagebericht_Mittwoch_2022-02-16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02908477941966"/>
          <c:y val="3.3470123709519531E-2"/>
          <c:w val="0.88310892112324946"/>
          <c:h val="0.827082500548332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'EpiCurve_Sterbedatum (2)'!$C$5</c:f>
              <c:strCache>
                <c:ptCount val="1"/>
                <c:pt idx="0">
                  <c:v>Anzahl der COVID-19-Todesfälle</c:v>
                </c:pt>
              </c:strCache>
            </c:strRef>
          </c:tx>
          <c:spPr>
            <a:solidFill>
              <a:srgbClr val="045AA0"/>
            </a:solidFill>
          </c:spPr>
          <c:invertIfNegative val="0"/>
          <c:cat>
            <c:strRef>
              <c:f>'EpiCurve_Sterbedatum (2)'!$B$15:$B$116</c:f>
              <c:strCache>
                <c:ptCount val="102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  <c:pt idx="69">
                  <c:v>26</c:v>
                </c:pt>
                <c:pt idx="70">
                  <c:v>27</c:v>
                </c:pt>
                <c:pt idx="71">
                  <c:v>28</c:v>
                </c:pt>
                <c:pt idx="72">
                  <c:v>29</c:v>
                </c:pt>
                <c:pt idx="73">
                  <c:v>30</c:v>
                </c:pt>
                <c:pt idx="74">
                  <c:v>31</c:v>
                </c:pt>
                <c:pt idx="75">
                  <c:v>32</c:v>
                </c:pt>
                <c:pt idx="76">
                  <c:v>33</c:v>
                </c:pt>
                <c:pt idx="77">
                  <c:v>34</c:v>
                </c:pt>
                <c:pt idx="78">
                  <c:v>35</c:v>
                </c:pt>
                <c:pt idx="79">
                  <c:v>36</c:v>
                </c:pt>
                <c:pt idx="80">
                  <c:v>37</c:v>
                </c:pt>
                <c:pt idx="81">
                  <c:v>38</c:v>
                </c:pt>
                <c:pt idx="82">
                  <c:v>39</c:v>
                </c:pt>
                <c:pt idx="83">
                  <c:v>40</c:v>
                </c:pt>
                <c:pt idx="84">
                  <c:v>41</c:v>
                </c:pt>
                <c:pt idx="85">
                  <c:v>42</c:v>
                </c:pt>
                <c:pt idx="86">
                  <c:v>43</c:v>
                </c:pt>
                <c:pt idx="87">
                  <c:v>44</c:v>
                </c:pt>
                <c:pt idx="88">
                  <c:v>45</c:v>
                </c:pt>
                <c:pt idx="89">
                  <c:v>46</c:v>
                </c:pt>
                <c:pt idx="90">
                  <c:v>47</c:v>
                </c:pt>
                <c:pt idx="91">
                  <c:v>48</c:v>
                </c:pt>
                <c:pt idx="92">
                  <c:v>49</c:v>
                </c:pt>
                <c:pt idx="93">
                  <c:v>50</c:v>
                </c:pt>
                <c:pt idx="94">
                  <c:v>51</c:v>
                </c:pt>
                <c:pt idx="95">
                  <c:v>52</c:v>
                </c:pt>
                <c:pt idx="96">
                  <c:v>01</c:v>
                </c:pt>
                <c:pt idx="97">
                  <c:v>02</c:v>
                </c:pt>
                <c:pt idx="98">
                  <c:v>03</c:v>
                </c:pt>
                <c:pt idx="99">
                  <c:v>04</c:v>
                </c:pt>
                <c:pt idx="100">
                  <c:v>05</c:v>
                </c:pt>
                <c:pt idx="101">
                  <c:v>06</c:v>
                </c:pt>
              </c:strCache>
            </c:strRef>
          </c:cat>
          <c:val>
            <c:numRef>
              <c:f>'EpiCurve_Sterbedatum (2)'!$C$15:$C$116</c:f>
              <c:numCache>
                <c:formatCode>General</c:formatCode>
                <c:ptCount val="102"/>
                <c:pt idx="0">
                  <c:v>2</c:v>
                </c:pt>
                <c:pt idx="1">
                  <c:v>19</c:v>
                </c:pt>
                <c:pt idx="2">
                  <c:v>162</c:v>
                </c:pt>
                <c:pt idx="3">
                  <c:v>602</c:v>
                </c:pt>
                <c:pt idx="4">
                  <c:v>1374</c:v>
                </c:pt>
                <c:pt idx="5">
                  <c:v>1744</c:v>
                </c:pt>
                <c:pt idx="6">
                  <c:v>1599</c:v>
                </c:pt>
                <c:pt idx="7">
                  <c:v>1176</c:v>
                </c:pt>
                <c:pt idx="8">
                  <c:v>798</c:v>
                </c:pt>
                <c:pt idx="9">
                  <c:v>517</c:v>
                </c:pt>
                <c:pt idx="10">
                  <c:v>353</c:v>
                </c:pt>
                <c:pt idx="11">
                  <c:v>275</c:v>
                </c:pt>
                <c:pt idx="12">
                  <c:v>151</c:v>
                </c:pt>
                <c:pt idx="13">
                  <c:v>116</c:v>
                </c:pt>
                <c:pt idx="14">
                  <c:v>74</c:v>
                </c:pt>
                <c:pt idx="15">
                  <c:v>52</c:v>
                </c:pt>
                <c:pt idx="16">
                  <c:v>56</c:v>
                </c:pt>
                <c:pt idx="17">
                  <c:v>45</c:v>
                </c:pt>
                <c:pt idx="18">
                  <c:v>29</c:v>
                </c:pt>
                <c:pt idx="19">
                  <c:v>25</c:v>
                </c:pt>
                <c:pt idx="20">
                  <c:v>32</c:v>
                </c:pt>
                <c:pt idx="21">
                  <c:v>30</c:v>
                </c:pt>
                <c:pt idx="22">
                  <c:v>30</c:v>
                </c:pt>
                <c:pt idx="23">
                  <c:v>31</c:v>
                </c:pt>
                <c:pt idx="24">
                  <c:v>41</c:v>
                </c:pt>
                <c:pt idx="25">
                  <c:v>39</c:v>
                </c:pt>
                <c:pt idx="26">
                  <c:v>19</c:v>
                </c:pt>
                <c:pt idx="27">
                  <c:v>33</c:v>
                </c:pt>
                <c:pt idx="28">
                  <c:v>54</c:v>
                </c:pt>
                <c:pt idx="29">
                  <c:v>67</c:v>
                </c:pt>
                <c:pt idx="30">
                  <c:v>83</c:v>
                </c:pt>
                <c:pt idx="31">
                  <c:v>123</c:v>
                </c:pt>
                <c:pt idx="32">
                  <c:v>242</c:v>
                </c:pt>
                <c:pt idx="33">
                  <c:v>414</c:v>
                </c:pt>
                <c:pt idx="34">
                  <c:v>799</c:v>
                </c:pt>
                <c:pt idx="35">
                  <c:v>1265</c:v>
                </c:pt>
                <c:pt idx="36">
                  <c:v>1669</c:v>
                </c:pt>
                <c:pt idx="37">
                  <c:v>2148</c:v>
                </c:pt>
                <c:pt idx="38">
                  <c:v>2929</c:v>
                </c:pt>
                <c:pt idx="39">
                  <c:v>3455</c:v>
                </c:pt>
                <c:pt idx="40">
                  <c:v>4362</c:v>
                </c:pt>
                <c:pt idx="41">
                  <c:v>5288</c:v>
                </c:pt>
                <c:pt idx="42">
                  <c:v>5899</c:v>
                </c:pt>
                <c:pt idx="43">
                  <c:v>5879</c:v>
                </c:pt>
                <c:pt idx="44">
                  <c:v>5583</c:v>
                </c:pt>
                <c:pt idx="45">
                  <c:v>5077</c:v>
                </c:pt>
                <c:pt idx="46">
                  <c:v>4817</c:v>
                </c:pt>
                <c:pt idx="47">
                  <c:v>4111</c:v>
                </c:pt>
                <c:pt idx="48">
                  <c:v>3351</c:v>
                </c:pt>
                <c:pt idx="49">
                  <c:v>2693</c:v>
                </c:pt>
                <c:pt idx="50">
                  <c:v>2036</c:v>
                </c:pt>
                <c:pt idx="51">
                  <c:v>1714</c:v>
                </c:pt>
                <c:pt idx="52">
                  <c:v>1360</c:v>
                </c:pt>
                <c:pt idx="53">
                  <c:v>1231</c:v>
                </c:pt>
                <c:pt idx="54">
                  <c:v>1112</c:v>
                </c:pt>
                <c:pt idx="55">
                  <c:v>1187</c:v>
                </c:pt>
                <c:pt idx="56">
                  <c:v>1376</c:v>
                </c:pt>
                <c:pt idx="57">
                  <c:v>1510</c:v>
                </c:pt>
                <c:pt idx="58">
                  <c:v>1510</c:v>
                </c:pt>
                <c:pt idx="59">
                  <c:v>1595</c:v>
                </c:pt>
                <c:pt idx="60">
                  <c:v>1578</c:v>
                </c:pt>
                <c:pt idx="61">
                  <c:v>1420</c:v>
                </c:pt>
                <c:pt idx="62">
                  <c:v>1146</c:v>
                </c:pt>
                <c:pt idx="63">
                  <c:v>924</c:v>
                </c:pt>
                <c:pt idx="64">
                  <c:v>691</c:v>
                </c:pt>
                <c:pt idx="65">
                  <c:v>471</c:v>
                </c:pt>
                <c:pt idx="66">
                  <c:v>288</c:v>
                </c:pt>
                <c:pt idx="67">
                  <c:v>232</c:v>
                </c:pt>
                <c:pt idx="68">
                  <c:v>135</c:v>
                </c:pt>
                <c:pt idx="69">
                  <c:v>94</c:v>
                </c:pt>
                <c:pt idx="70">
                  <c:v>59</c:v>
                </c:pt>
                <c:pt idx="71">
                  <c:v>59</c:v>
                </c:pt>
                <c:pt idx="72">
                  <c:v>61</c:v>
                </c:pt>
                <c:pt idx="73">
                  <c:v>39</c:v>
                </c:pt>
                <c:pt idx="74">
                  <c:v>58</c:v>
                </c:pt>
                <c:pt idx="75">
                  <c:v>77</c:v>
                </c:pt>
                <c:pt idx="76">
                  <c:v>125</c:v>
                </c:pt>
                <c:pt idx="77">
                  <c:v>163</c:v>
                </c:pt>
                <c:pt idx="78">
                  <c:v>268</c:v>
                </c:pt>
                <c:pt idx="79">
                  <c:v>329</c:v>
                </c:pt>
                <c:pt idx="80">
                  <c:v>427</c:v>
                </c:pt>
                <c:pt idx="81">
                  <c:v>405</c:v>
                </c:pt>
                <c:pt idx="82">
                  <c:v>380</c:v>
                </c:pt>
                <c:pt idx="83">
                  <c:v>398</c:v>
                </c:pt>
                <c:pt idx="84">
                  <c:v>453</c:v>
                </c:pt>
                <c:pt idx="85">
                  <c:v>596</c:v>
                </c:pt>
                <c:pt idx="86">
                  <c:v>849</c:v>
                </c:pt>
                <c:pt idx="87">
                  <c:v>1190</c:v>
                </c:pt>
                <c:pt idx="88">
                  <c:v>1562</c:v>
                </c:pt>
                <c:pt idx="89">
                  <c:v>1986</c:v>
                </c:pt>
                <c:pt idx="90">
                  <c:v>2427</c:v>
                </c:pt>
                <c:pt idx="91">
                  <c:v>2733</c:v>
                </c:pt>
                <c:pt idx="92">
                  <c:v>2557</c:v>
                </c:pt>
                <c:pt idx="93">
                  <c:v>2384</c:v>
                </c:pt>
                <c:pt idx="94">
                  <c:v>1963</c:v>
                </c:pt>
                <c:pt idx="95">
                  <c:v>1476</c:v>
                </c:pt>
                <c:pt idx="96">
                  <c:v>1148</c:v>
                </c:pt>
                <c:pt idx="97">
                  <c:v>880</c:v>
                </c:pt>
                <c:pt idx="98">
                  <c:v>766</c:v>
                </c:pt>
                <c:pt idx="99">
                  <c:v>751</c:v>
                </c:pt>
                <c:pt idx="100">
                  <c:v>777</c:v>
                </c:pt>
                <c:pt idx="101">
                  <c:v>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6-4E89-87EC-A4C8211E2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13956736"/>
        <c:axId val="114618368"/>
      </c:barChart>
      <c:catAx>
        <c:axId val="113956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Sterbewoche 2020/2021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4618368"/>
        <c:crosses val="autoZero"/>
        <c:auto val="1"/>
        <c:lblAlgn val="ctr"/>
        <c:lblOffset val="100"/>
        <c:tickLblSkip val="2"/>
        <c:noMultiLvlLbl val="1"/>
      </c:catAx>
      <c:valAx>
        <c:axId val="1146183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Anzahl der COVID-19-Todesfälle</a:t>
                </a:r>
              </a:p>
            </c:rich>
          </c:tx>
          <c:layout>
            <c:manualLayout>
              <c:xMode val="edge"/>
              <c:yMode val="edge"/>
              <c:x val="4.8814499520695425E-3"/>
              <c:y val="0.29080758343082175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13956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16.02.2022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16.02.2022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44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09.02.2022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16. Februar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16.02.2022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182FF06-D55B-4A64-8224-61CED4BA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16" y="596651"/>
            <a:ext cx="6278367" cy="39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16.02.2022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32E3DA-24B3-41E2-B56A-6873AA23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91" y="736514"/>
            <a:ext cx="8045116" cy="43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16.02.2022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443DA7-85F9-426D-9F0B-E0A821CA4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126" y="790091"/>
            <a:ext cx="5817793" cy="41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16.02.2022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564607-0570-487D-B88F-28E8175F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39" y="963379"/>
            <a:ext cx="7607768" cy="380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D952A92-B5D7-489E-A3E6-72905B18E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27" y="2810314"/>
            <a:ext cx="4616519" cy="2240125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8AD711-ECF8-40EB-9392-3B1B9945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6D4FA5E-E82C-4373-BFAD-6BFC6850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" y="-166357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und Hospitalisierungsinzidenz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748C18-5456-4E2C-963A-D459A8840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54" y="331624"/>
            <a:ext cx="4626492" cy="22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3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AE5AB50-5933-4BA5-9C0E-60B7CC232C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B53AE6-E91F-4DF5-B8B2-AA9CB094E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09.02.2022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6433DE2-9E82-41D1-8A0B-935DD07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Hospitalisierungsinzidenz (fixiert, aktualisiert, adjustiert)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4A67DB-89F6-445E-A048-931C533DC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1280160"/>
            <a:ext cx="8830491" cy="38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6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9BABCD-C141-4147-9B3F-347124F4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16.02.2022</a:t>
            </a:r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1CF44401-D344-4DDC-87E4-57B2D3CE6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529E241-EE5D-4AE0-B800-9CA0500D25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204028"/>
              </p:ext>
            </p:extLst>
          </p:nvPr>
        </p:nvGraphicFramePr>
        <p:xfrm>
          <a:off x="119270" y="716377"/>
          <a:ext cx="8873655" cy="4261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073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Bildschirmpräsentation (16:9)</PresentationFormat>
  <Paragraphs>26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Hospitalisierte COVID-19-Fälle und Hospitalisierungsinzidenz</vt:lpstr>
      <vt:lpstr>Hospitalisierungsinzidenz (fixiert, aktualisiert, adjustiert)</vt:lpstr>
      <vt:lpstr>COVID-19-Todesfälle nach Altersgruppe und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577</cp:revision>
  <dcterms:created xsi:type="dcterms:W3CDTF">2015-11-02T12:29:13Z</dcterms:created>
  <dcterms:modified xsi:type="dcterms:W3CDTF">2022-02-16T09:54:42Z</dcterms:modified>
</cp:coreProperties>
</file>