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2" r:id="rId2"/>
    <p:sldId id="298" r:id="rId3"/>
    <p:sldId id="807" r:id="rId4"/>
    <p:sldId id="808" r:id="rId5"/>
    <p:sldId id="810" r:id="rId6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öhle, Michael" initials="HM" lastIdx="17" clrIdx="0"/>
  <p:cmAuthor id="1" name="Grote, Ulrike" initials="GU" lastIdx="1" clrIdx="1">
    <p:extLst>
      <p:ext uri="{19B8F6BF-5375-455C-9EA6-DF929625EA0E}">
        <p15:presenceInfo xmlns:p15="http://schemas.microsoft.com/office/powerpoint/2012/main" userId="Grote, Ulri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726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Wissdaten\RKI_nCoV-Lage\2.Themen\2.1.Epidemiologie\VOC\Berichte\2022-KW06\Daten\2022-02-14_sequencing_desh_report_2022-KW05_csi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Anteil und Anzahl der Gesamtgenomsequenzierungen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3"/>
          <c:tx>
            <c:strRef>
              <c:f>'Datenquellen (2)'!$F$1</c:f>
              <c:strCache>
                <c:ptCount val="1"/>
                <c:pt idx="0">
                  <c:v>Anzahl der Sequenzierungen in der Stichprobe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val>
            <c:numRef>
              <c:f>'Datenquellen (2)'!$F$2:$F$58</c:f>
              <c:numCache>
                <c:formatCode>General</c:formatCode>
                <c:ptCount val="57"/>
                <c:pt idx="0">
                  <c:v>189</c:v>
                </c:pt>
                <c:pt idx="1">
                  <c:v>567</c:v>
                </c:pt>
                <c:pt idx="2">
                  <c:v>1701</c:v>
                </c:pt>
                <c:pt idx="3">
                  <c:v>2660</c:v>
                </c:pt>
                <c:pt idx="4">
                  <c:v>3076</c:v>
                </c:pt>
                <c:pt idx="5">
                  <c:v>3372</c:v>
                </c:pt>
                <c:pt idx="6">
                  <c:v>3630</c:v>
                </c:pt>
                <c:pt idx="7">
                  <c:v>4251</c:v>
                </c:pt>
                <c:pt idx="8">
                  <c:v>3696</c:v>
                </c:pt>
                <c:pt idx="9">
                  <c:v>3823</c:v>
                </c:pt>
                <c:pt idx="10">
                  <c:v>4078</c:v>
                </c:pt>
                <c:pt idx="11">
                  <c:v>3621</c:v>
                </c:pt>
                <c:pt idx="12">
                  <c:v>3754</c:v>
                </c:pt>
                <c:pt idx="13">
                  <c:v>3971</c:v>
                </c:pt>
                <c:pt idx="14">
                  <c:v>4461</c:v>
                </c:pt>
                <c:pt idx="15">
                  <c:v>4815</c:v>
                </c:pt>
                <c:pt idx="16">
                  <c:v>3894</c:v>
                </c:pt>
                <c:pt idx="17">
                  <c:v>4885</c:v>
                </c:pt>
                <c:pt idx="18">
                  <c:v>3942</c:v>
                </c:pt>
                <c:pt idx="19">
                  <c:v>4002</c:v>
                </c:pt>
                <c:pt idx="20">
                  <c:v>2885</c:v>
                </c:pt>
                <c:pt idx="21">
                  <c:v>2295</c:v>
                </c:pt>
                <c:pt idx="22">
                  <c:v>1658</c:v>
                </c:pt>
                <c:pt idx="23">
                  <c:v>1049</c:v>
                </c:pt>
                <c:pt idx="24">
                  <c:v>788</c:v>
                </c:pt>
                <c:pt idx="25">
                  <c:v>889</c:v>
                </c:pt>
                <c:pt idx="26">
                  <c:v>899</c:v>
                </c:pt>
                <c:pt idx="27">
                  <c:v>1135</c:v>
                </c:pt>
                <c:pt idx="28">
                  <c:v>1954</c:v>
                </c:pt>
                <c:pt idx="29">
                  <c:v>1632</c:v>
                </c:pt>
                <c:pt idx="30">
                  <c:v>2076</c:v>
                </c:pt>
                <c:pt idx="31">
                  <c:v>2730</c:v>
                </c:pt>
                <c:pt idx="32">
                  <c:v>3819</c:v>
                </c:pt>
                <c:pt idx="33">
                  <c:v>4488</c:v>
                </c:pt>
                <c:pt idx="34">
                  <c:v>4425</c:v>
                </c:pt>
                <c:pt idx="35">
                  <c:v>4687</c:v>
                </c:pt>
                <c:pt idx="36">
                  <c:v>4252</c:v>
                </c:pt>
                <c:pt idx="37">
                  <c:v>3961</c:v>
                </c:pt>
                <c:pt idx="38">
                  <c:v>3833</c:v>
                </c:pt>
                <c:pt idx="39">
                  <c:v>4178</c:v>
                </c:pt>
                <c:pt idx="40">
                  <c:v>2754</c:v>
                </c:pt>
                <c:pt idx="41">
                  <c:v>3688</c:v>
                </c:pt>
                <c:pt idx="42">
                  <c:v>3828</c:v>
                </c:pt>
                <c:pt idx="43">
                  <c:v>4181</c:v>
                </c:pt>
                <c:pt idx="44">
                  <c:v>4878</c:v>
                </c:pt>
                <c:pt idx="45">
                  <c:v>6528</c:v>
                </c:pt>
                <c:pt idx="46">
                  <c:v>8668</c:v>
                </c:pt>
                <c:pt idx="47">
                  <c:v>8514</c:v>
                </c:pt>
                <c:pt idx="48">
                  <c:v>8782</c:v>
                </c:pt>
                <c:pt idx="49">
                  <c:v>8369</c:v>
                </c:pt>
                <c:pt idx="50">
                  <c:v>5659</c:v>
                </c:pt>
                <c:pt idx="51">
                  <c:v>6965</c:v>
                </c:pt>
                <c:pt idx="52">
                  <c:v>6865</c:v>
                </c:pt>
                <c:pt idx="53">
                  <c:v>9517</c:v>
                </c:pt>
                <c:pt idx="54">
                  <c:v>9530</c:v>
                </c:pt>
                <c:pt idx="55">
                  <c:v>10246</c:v>
                </c:pt>
                <c:pt idx="56">
                  <c:v>5712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46-47F3-AACF-C5B48AB895FE}"/>
            </c:ext>
          </c:extLst>
        </c:ser>
        <c:ser>
          <c:idx val="4"/>
          <c:order val="4"/>
          <c:tx>
            <c:strRef>
              <c:f>'Datenquellen (2)'!$L$1</c:f>
              <c:strCache>
                <c:ptCount val="1"/>
                <c:pt idx="0">
                  <c:v>Anzahl aller DESH-Sequenzen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'Datenquellen (2)'!$L$2:$L$58</c:f>
              <c:numCache>
                <c:formatCode>General</c:formatCode>
                <c:ptCount val="57"/>
                <c:pt idx="0">
                  <c:v>322</c:v>
                </c:pt>
                <c:pt idx="1">
                  <c:v>964</c:v>
                </c:pt>
                <c:pt idx="2">
                  <c:v>2275</c:v>
                </c:pt>
                <c:pt idx="3">
                  <c:v>3593</c:v>
                </c:pt>
                <c:pt idx="4">
                  <c:v>4427</c:v>
                </c:pt>
                <c:pt idx="5">
                  <c:v>6030</c:v>
                </c:pt>
                <c:pt idx="6">
                  <c:v>6785</c:v>
                </c:pt>
                <c:pt idx="7">
                  <c:v>7202</c:v>
                </c:pt>
                <c:pt idx="8">
                  <c:v>7856</c:v>
                </c:pt>
                <c:pt idx="9">
                  <c:v>9378</c:v>
                </c:pt>
                <c:pt idx="10">
                  <c:v>10862</c:v>
                </c:pt>
                <c:pt idx="11">
                  <c:v>11013</c:v>
                </c:pt>
                <c:pt idx="12">
                  <c:v>11802</c:v>
                </c:pt>
                <c:pt idx="13">
                  <c:v>11717</c:v>
                </c:pt>
                <c:pt idx="14">
                  <c:v>15548</c:v>
                </c:pt>
                <c:pt idx="15">
                  <c:v>14856</c:v>
                </c:pt>
                <c:pt idx="16">
                  <c:v>13497</c:v>
                </c:pt>
                <c:pt idx="17">
                  <c:v>12645</c:v>
                </c:pt>
                <c:pt idx="18">
                  <c:v>9181</c:v>
                </c:pt>
                <c:pt idx="19">
                  <c:v>8303</c:v>
                </c:pt>
                <c:pt idx="20">
                  <c:v>6022</c:v>
                </c:pt>
                <c:pt idx="21">
                  <c:v>4764</c:v>
                </c:pt>
                <c:pt idx="22">
                  <c:v>3402</c:v>
                </c:pt>
                <c:pt idx="23">
                  <c:v>2104</c:v>
                </c:pt>
                <c:pt idx="24">
                  <c:v>1582</c:v>
                </c:pt>
                <c:pt idx="25">
                  <c:v>1692</c:v>
                </c:pt>
                <c:pt idx="26">
                  <c:v>1877</c:v>
                </c:pt>
                <c:pt idx="27">
                  <c:v>2555</c:v>
                </c:pt>
                <c:pt idx="28">
                  <c:v>3949</c:v>
                </c:pt>
                <c:pt idx="29">
                  <c:v>4074</c:v>
                </c:pt>
                <c:pt idx="30">
                  <c:v>4908</c:v>
                </c:pt>
                <c:pt idx="31">
                  <c:v>7315</c:v>
                </c:pt>
                <c:pt idx="32">
                  <c:v>9644</c:v>
                </c:pt>
                <c:pt idx="33">
                  <c:v>12370</c:v>
                </c:pt>
                <c:pt idx="34">
                  <c:v>12533</c:v>
                </c:pt>
                <c:pt idx="35">
                  <c:v>13549</c:v>
                </c:pt>
                <c:pt idx="36">
                  <c:v>11677</c:v>
                </c:pt>
                <c:pt idx="37">
                  <c:v>10773</c:v>
                </c:pt>
                <c:pt idx="38">
                  <c:v>9435</c:v>
                </c:pt>
                <c:pt idx="39">
                  <c:v>8821</c:v>
                </c:pt>
                <c:pt idx="40">
                  <c:v>7809</c:v>
                </c:pt>
                <c:pt idx="41">
                  <c:v>10451</c:v>
                </c:pt>
                <c:pt idx="42">
                  <c:v>10628</c:v>
                </c:pt>
                <c:pt idx="43">
                  <c:v>10885</c:v>
                </c:pt>
                <c:pt idx="44">
                  <c:v>12554</c:v>
                </c:pt>
                <c:pt idx="45">
                  <c:v>15711</c:v>
                </c:pt>
                <c:pt idx="46">
                  <c:v>16024</c:v>
                </c:pt>
                <c:pt idx="47">
                  <c:v>15878</c:v>
                </c:pt>
                <c:pt idx="48">
                  <c:v>16356</c:v>
                </c:pt>
                <c:pt idx="49">
                  <c:v>16461</c:v>
                </c:pt>
                <c:pt idx="50">
                  <c:v>14652</c:v>
                </c:pt>
                <c:pt idx="51">
                  <c:v>16658</c:v>
                </c:pt>
                <c:pt idx="52">
                  <c:v>20834</c:v>
                </c:pt>
                <c:pt idx="53">
                  <c:v>21123</c:v>
                </c:pt>
                <c:pt idx="54">
                  <c:v>21822</c:v>
                </c:pt>
                <c:pt idx="55">
                  <c:v>19741</c:v>
                </c:pt>
                <c:pt idx="56">
                  <c:v>10839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46-47F3-AACF-C5B48AB895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2107400"/>
        <c:axId val="692105104"/>
        <c:extLst>
          <c:ext xmlns:c15="http://schemas.microsoft.com/office/drawing/2012/chart" uri="{02D57815-91ED-43cb-92C2-25804820EDAC}">
            <c15:filteredBar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'Datenquellen (2)'!$K$1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'Datenquellen (2)'!$K$2:$K$56</c15:sqref>
                        </c15:formulaRef>
                      </c:ext>
                    </c:extLst>
                    <c:numCache>
                      <c:formatCode>General</c:formatCode>
                      <c:ptCount val="55"/>
                      <c:pt idx="0">
                        <c:v>659</c:v>
                      </c:pt>
                      <c:pt idx="1">
                        <c:v>1334</c:v>
                      </c:pt>
                      <c:pt idx="2">
                        <c:v>2655</c:v>
                      </c:pt>
                      <c:pt idx="3">
                        <c:v>3972</c:v>
                      </c:pt>
                      <c:pt idx="4">
                        <c:v>5264</c:v>
                      </c:pt>
                      <c:pt idx="5">
                        <c:v>6466</c:v>
                      </c:pt>
                      <c:pt idx="6">
                        <c:v>7476</c:v>
                      </c:pt>
                      <c:pt idx="7">
                        <c:v>7795</c:v>
                      </c:pt>
                      <c:pt idx="8">
                        <c:v>8711</c:v>
                      </c:pt>
                      <c:pt idx="9">
                        <c:v>10165</c:v>
                      </c:pt>
                      <c:pt idx="10">
                        <c:v>11590</c:v>
                      </c:pt>
                      <c:pt idx="11">
                        <c:v>11809</c:v>
                      </c:pt>
                      <c:pt idx="12">
                        <c:v>12351</c:v>
                      </c:pt>
                      <c:pt idx="13">
                        <c:v>12369</c:v>
                      </c:pt>
                      <c:pt idx="14">
                        <c:v>16386</c:v>
                      </c:pt>
                      <c:pt idx="15">
                        <c:v>15860</c:v>
                      </c:pt>
                      <c:pt idx="16">
                        <c:v>14449</c:v>
                      </c:pt>
                      <c:pt idx="17">
                        <c:v>13432</c:v>
                      </c:pt>
                      <c:pt idx="18">
                        <c:v>9895</c:v>
                      </c:pt>
                      <c:pt idx="19">
                        <c:v>8876</c:v>
                      </c:pt>
                      <c:pt idx="20">
                        <c:v>6462</c:v>
                      </c:pt>
                      <c:pt idx="21">
                        <c:v>4999</c:v>
                      </c:pt>
                      <c:pt idx="22">
                        <c:v>3635</c:v>
                      </c:pt>
                      <c:pt idx="23">
                        <c:v>2271</c:v>
                      </c:pt>
                      <c:pt idx="24">
                        <c:v>1691</c:v>
                      </c:pt>
                      <c:pt idx="25">
                        <c:v>1846</c:v>
                      </c:pt>
                      <c:pt idx="26">
                        <c:v>2096</c:v>
                      </c:pt>
                      <c:pt idx="27">
                        <c:v>2832</c:v>
                      </c:pt>
                      <c:pt idx="28">
                        <c:v>4290</c:v>
                      </c:pt>
                      <c:pt idx="29">
                        <c:v>4418</c:v>
                      </c:pt>
                      <c:pt idx="30">
                        <c:v>5246</c:v>
                      </c:pt>
                      <c:pt idx="31">
                        <c:v>7818</c:v>
                      </c:pt>
                      <c:pt idx="32">
                        <c:v>10260</c:v>
                      </c:pt>
                      <c:pt idx="33">
                        <c:v>12950</c:v>
                      </c:pt>
                      <c:pt idx="34">
                        <c:v>13329</c:v>
                      </c:pt>
                      <c:pt idx="35">
                        <c:v>14168</c:v>
                      </c:pt>
                      <c:pt idx="36">
                        <c:v>12172</c:v>
                      </c:pt>
                      <c:pt idx="37">
                        <c:v>11297</c:v>
                      </c:pt>
                      <c:pt idx="38">
                        <c:v>9836</c:v>
                      </c:pt>
                      <c:pt idx="39">
                        <c:v>9234</c:v>
                      </c:pt>
                      <c:pt idx="40">
                        <c:v>8263</c:v>
                      </c:pt>
                      <c:pt idx="41">
                        <c:v>11006</c:v>
                      </c:pt>
                      <c:pt idx="42">
                        <c:v>11382</c:v>
                      </c:pt>
                      <c:pt idx="43">
                        <c:v>11753</c:v>
                      </c:pt>
                      <c:pt idx="44">
                        <c:v>13470</c:v>
                      </c:pt>
                      <c:pt idx="45">
                        <c:v>16712</c:v>
                      </c:pt>
                      <c:pt idx="46">
                        <c:v>16811</c:v>
                      </c:pt>
                      <c:pt idx="47">
                        <c:v>16967</c:v>
                      </c:pt>
                      <c:pt idx="48">
                        <c:v>17400</c:v>
                      </c:pt>
                      <c:pt idx="49">
                        <c:v>17342</c:v>
                      </c:pt>
                      <c:pt idx="50">
                        <c:v>15332</c:v>
                      </c:pt>
                      <c:pt idx="51">
                        <c:v>17326</c:v>
                      </c:pt>
                      <c:pt idx="52">
                        <c:v>21481</c:v>
                      </c:pt>
                      <c:pt idx="53">
                        <c:v>21653</c:v>
                      </c:pt>
                      <c:pt idx="54">
                        <c:v>22124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9046-47F3-AACF-C5B48AB895FE}"/>
                  </c:ext>
                </c:extLst>
              </c15:ser>
            </c15:filteredBarSeries>
            <c15:filteredBar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'Datenquellen (2)'!$M$1</c15:sqref>
                        </c15:formulaRef>
                      </c:ext>
                    </c:extLst>
                    <c:strCache>
                      <c:ptCount val="1"/>
                      <c:pt idx="0">
                        <c:v>Anzahl der COVID19-Fälle</c:v>
                      </c:pt>
                    </c:strCache>
                  </c:strRef>
                </c:tx>
                <c:spPr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'Datenquellen (2)'!$M$2:$M$56</c15:sqref>
                        </c15:formulaRef>
                      </c:ext>
                    </c:extLst>
                    <c:numCache>
                      <c:formatCode>General</c:formatCode>
                      <c:ptCount val="55"/>
                      <c:pt idx="0">
                        <c:v>145484</c:v>
                      </c:pt>
                      <c:pt idx="1">
                        <c:v>118899</c:v>
                      </c:pt>
                      <c:pt idx="2">
                        <c:v>95541</c:v>
                      </c:pt>
                      <c:pt idx="3">
                        <c:v>78168</c:v>
                      </c:pt>
                      <c:pt idx="4">
                        <c:v>64588</c:v>
                      </c:pt>
                      <c:pt idx="5">
                        <c:v>50799</c:v>
                      </c:pt>
                      <c:pt idx="6">
                        <c:v>52395</c:v>
                      </c:pt>
                      <c:pt idx="7">
                        <c:v>56345</c:v>
                      </c:pt>
                      <c:pt idx="8">
                        <c:v>58369</c:v>
                      </c:pt>
                      <c:pt idx="9">
                        <c:v>71332</c:v>
                      </c:pt>
                      <c:pt idx="10">
                        <c:v>92587</c:v>
                      </c:pt>
                      <c:pt idx="11">
                        <c:v>116264</c:v>
                      </c:pt>
                      <c:pt idx="12">
                        <c:v>110101</c:v>
                      </c:pt>
                      <c:pt idx="13">
                        <c:v>118264</c:v>
                      </c:pt>
                      <c:pt idx="14">
                        <c:v>142054</c:v>
                      </c:pt>
                      <c:pt idx="15">
                        <c:v>144749</c:v>
                      </c:pt>
                      <c:pt idx="16">
                        <c:v>124777</c:v>
                      </c:pt>
                      <c:pt idx="17">
                        <c:v>100972</c:v>
                      </c:pt>
                      <c:pt idx="18">
                        <c:v>70807</c:v>
                      </c:pt>
                      <c:pt idx="19">
                        <c:v>52688</c:v>
                      </c:pt>
                      <c:pt idx="20">
                        <c:v>29887</c:v>
                      </c:pt>
                      <c:pt idx="21">
                        <c:v>20683</c:v>
                      </c:pt>
                      <c:pt idx="22">
                        <c:v>14045</c:v>
                      </c:pt>
                      <c:pt idx="23">
                        <c:v>7279</c:v>
                      </c:pt>
                      <c:pt idx="24">
                        <c:v>4841</c:v>
                      </c:pt>
                      <c:pt idx="25">
                        <c:v>4366</c:v>
                      </c:pt>
                      <c:pt idx="26">
                        <c:v>5579</c:v>
                      </c:pt>
                      <c:pt idx="27">
                        <c:v>9102</c:v>
                      </c:pt>
                      <c:pt idx="28">
                        <c:v>12627</c:v>
                      </c:pt>
                      <c:pt idx="29">
                        <c:v>15505</c:v>
                      </c:pt>
                      <c:pt idx="30">
                        <c:v>20415</c:v>
                      </c:pt>
                      <c:pt idx="31">
                        <c:v>32065</c:v>
                      </c:pt>
                      <c:pt idx="32">
                        <c:v>49631</c:v>
                      </c:pt>
                      <c:pt idx="33">
                        <c:v>66354</c:v>
                      </c:pt>
                      <c:pt idx="34">
                        <c:v>74695</c:v>
                      </c:pt>
                      <c:pt idx="35">
                        <c:v>71673</c:v>
                      </c:pt>
                      <c:pt idx="36">
                        <c:v>61455</c:v>
                      </c:pt>
                      <c:pt idx="37">
                        <c:v>53616</c:v>
                      </c:pt>
                      <c:pt idx="38">
                        <c:v>56483</c:v>
                      </c:pt>
                      <c:pt idx="39">
                        <c:v>58005</c:v>
                      </c:pt>
                      <c:pt idx="40">
                        <c:v>65356</c:v>
                      </c:pt>
                      <c:pt idx="41">
                        <c:v>97732</c:v>
                      </c:pt>
                      <c:pt idx="42">
                        <c:v>137039</c:v>
                      </c:pt>
                      <c:pt idx="43">
                        <c:v>177897</c:v>
                      </c:pt>
                      <c:pt idx="44">
                        <c:v>271372</c:v>
                      </c:pt>
                      <c:pt idx="45">
                        <c:v>351776</c:v>
                      </c:pt>
                      <c:pt idx="46">
                        <c:v>403434</c:v>
                      </c:pt>
                      <c:pt idx="47">
                        <c:v>388366</c:v>
                      </c:pt>
                      <c:pt idx="48">
                        <c:v>338192</c:v>
                      </c:pt>
                      <c:pt idx="49">
                        <c:v>273570</c:v>
                      </c:pt>
                      <c:pt idx="50">
                        <c:v>193943</c:v>
                      </c:pt>
                      <c:pt idx="51">
                        <c:v>208635</c:v>
                      </c:pt>
                      <c:pt idx="52">
                        <c:v>337704</c:v>
                      </c:pt>
                      <c:pt idx="53">
                        <c:v>485524</c:v>
                      </c:pt>
                      <c:pt idx="54">
                        <c:v>792756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9046-47F3-AACF-C5B48AB895FE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0"/>
          <c:order val="0"/>
          <c:tx>
            <c:strRef>
              <c:f>'Datenquellen (2)'!$O$1</c:f>
              <c:strCache>
                <c:ptCount val="1"/>
                <c:pt idx="0">
                  <c:v>Anteil der Stichprobe an COVID-19-Fällen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'Datenquellen (2)'!$P$2:$P$58</c:f>
              <c:numCache>
                <c:formatCode>General</c:formatCode>
                <c:ptCount val="5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1</c:v>
                </c:pt>
                <c:pt idx="53">
                  <c:v>2</c:v>
                </c:pt>
                <c:pt idx="54">
                  <c:v>3</c:v>
                </c:pt>
                <c:pt idx="55">
                  <c:v>4</c:v>
                </c:pt>
                <c:pt idx="56">
                  <c:v>5</c:v>
                </c:pt>
              </c:numCache>
            </c:numRef>
          </c:cat>
          <c:val>
            <c:numRef>
              <c:f>'Datenquellen (2)'!$O$2:$O$58</c:f>
              <c:numCache>
                <c:formatCode>0.0%</c:formatCode>
                <c:ptCount val="57"/>
                <c:pt idx="0">
                  <c:v>1.2991119298342085E-3</c:v>
                </c:pt>
                <c:pt idx="1">
                  <c:v>4.7687533116342442E-3</c:v>
                </c:pt>
                <c:pt idx="2">
                  <c:v>1.780387477627406E-2</c:v>
                </c:pt>
                <c:pt idx="3">
                  <c:v>3.4029270289632589E-2</c:v>
                </c:pt>
                <c:pt idx="4">
                  <c:v>4.7624945810367254E-2</c:v>
                </c:pt>
                <c:pt idx="5">
                  <c:v>6.6379259434240834E-2</c:v>
                </c:pt>
                <c:pt idx="6">
                  <c:v>6.9281419982822792E-2</c:v>
                </c:pt>
                <c:pt idx="7">
                  <c:v>7.5445913568195938E-2</c:v>
                </c:pt>
                <c:pt idx="8">
                  <c:v>6.3321283558053082E-2</c:v>
                </c:pt>
                <c:pt idx="9">
                  <c:v>5.3594459709527281E-2</c:v>
                </c:pt>
                <c:pt idx="10">
                  <c:v>4.4045060321643424E-2</c:v>
                </c:pt>
                <c:pt idx="11">
                  <c:v>3.1144636344870295E-2</c:v>
                </c:pt>
                <c:pt idx="12">
                  <c:v>3.4095966430822605E-2</c:v>
                </c:pt>
                <c:pt idx="13">
                  <c:v>3.3577420009470338E-2</c:v>
                </c:pt>
                <c:pt idx="14">
                  <c:v>3.1403550762386136E-2</c:v>
                </c:pt>
                <c:pt idx="15">
                  <c:v>3.3264478511077798E-2</c:v>
                </c:pt>
                <c:pt idx="16">
                  <c:v>3.1207674491292466E-2</c:v>
                </c:pt>
                <c:pt idx="17">
                  <c:v>4.8379748841262928E-2</c:v>
                </c:pt>
                <c:pt idx="18">
                  <c:v>5.5672461762255147E-2</c:v>
                </c:pt>
                <c:pt idx="19">
                  <c:v>7.5956574552080172E-2</c:v>
                </c:pt>
                <c:pt idx="20">
                  <c:v>9.653026399437882E-2</c:v>
                </c:pt>
                <c:pt idx="21">
                  <c:v>0.1109606923560412</c:v>
                </c:pt>
                <c:pt idx="22">
                  <c:v>0.11804912780348878</c:v>
                </c:pt>
                <c:pt idx="23">
                  <c:v>0.14411320236296193</c:v>
                </c:pt>
                <c:pt idx="24">
                  <c:v>0.16277628589134477</c:v>
                </c:pt>
                <c:pt idx="25">
                  <c:v>0.20361887311039853</c:v>
                </c:pt>
                <c:pt idx="26">
                  <c:v>0.16113998924538447</c:v>
                </c:pt>
                <c:pt idx="27">
                  <c:v>0.12469786860030763</c:v>
                </c:pt>
                <c:pt idx="28">
                  <c:v>0.15474776273065652</c:v>
                </c:pt>
                <c:pt idx="29">
                  <c:v>0.10525636891325379</c:v>
                </c:pt>
                <c:pt idx="30">
                  <c:v>0.10168993387215283</c:v>
                </c:pt>
                <c:pt idx="31">
                  <c:v>8.5139560268205211E-2</c:v>
                </c:pt>
                <c:pt idx="32">
                  <c:v>7.6947875319860568E-2</c:v>
                </c:pt>
                <c:pt idx="33">
                  <c:v>6.7637218555023054E-2</c:v>
                </c:pt>
                <c:pt idx="34">
                  <c:v>5.9240913046388649E-2</c:v>
                </c:pt>
                <c:pt idx="35">
                  <c:v>6.5394220975820747E-2</c:v>
                </c:pt>
                <c:pt idx="36">
                  <c:v>6.9188837360670413E-2</c:v>
                </c:pt>
                <c:pt idx="37">
                  <c:v>7.3877200835571477E-2</c:v>
                </c:pt>
                <c:pt idx="38">
                  <c:v>6.7861126356602866E-2</c:v>
                </c:pt>
                <c:pt idx="39">
                  <c:v>7.2028273424704761E-2</c:v>
                </c:pt>
                <c:pt idx="40">
                  <c:v>4.2138441765101904E-2</c:v>
                </c:pt>
                <c:pt idx="41">
                  <c:v>3.7735849056603772E-2</c:v>
                </c:pt>
                <c:pt idx="42">
                  <c:v>2.7933653923335692E-2</c:v>
                </c:pt>
                <c:pt idx="43">
                  <c:v>2.3502363727325361E-2</c:v>
                </c:pt>
                <c:pt idx="44">
                  <c:v>1.7975325383606269E-2</c:v>
                </c:pt>
                <c:pt idx="45">
                  <c:v>1.8557263713272081E-2</c:v>
                </c:pt>
                <c:pt idx="46">
                  <c:v>2.1485546582588479E-2</c:v>
                </c:pt>
                <c:pt idx="47">
                  <c:v>2.1922619384807114E-2</c:v>
                </c:pt>
                <c:pt idx="48">
                  <c:v>2.5967497752755832E-2</c:v>
                </c:pt>
                <c:pt idx="49">
                  <c:v>3.0591804656943378E-2</c:v>
                </c:pt>
                <c:pt idx="50">
                  <c:v>2.917867620898924E-2</c:v>
                </c:pt>
                <c:pt idx="51">
                  <c:v>3.3383660459654421E-2</c:v>
                </c:pt>
                <c:pt idx="52">
                  <c:v>2.0328453320067278E-2</c:v>
                </c:pt>
                <c:pt idx="53">
                  <c:v>1.9601502706354371E-2</c:v>
                </c:pt>
                <c:pt idx="54">
                  <c:v>1.2021353354626139E-2</c:v>
                </c:pt>
                <c:pt idx="55">
                  <c:v>9.3626096880988132E-3</c:v>
                </c:pt>
                <c:pt idx="56">
                  <c:v>4.5612802248698372E-3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046-47F3-AACF-C5B48AB895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9918520"/>
        <c:axId val="689918848"/>
      </c:lineChart>
      <c:catAx>
        <c:axId val="6899185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Kalenderwoche in 2021/2022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9918848"/>
        <c:crosses val="autoZero"/>
        <c:auto val="1"/>
        <c:lblAlgn val="ctr"/>
        <c:lblOffset val="100"/>
        <c:noMultiLvlLbl val="0"/>
      </c:catAx>
      <c:valAx>
        <c:axId val="689918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Anteil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9918520"/>
        <c:crosses val="autoZero"/>
        <c:crossBetween val="between"/>
      </c:valAx>
      <c:valAx>
        <c:axId val="69210510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Anzahl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92107400"/>
        <c:crosses val="max"/>
        <c:crossBetween val="between"/>
      </c:valAx>
      <c:catAx>
        <c:axId val="692107400"/>
        <c:scaling>
          <c:orientation val="minMax"/>
        </c:scaling>
        <c:delete val="1"/>
        <c:axPos val="b"/>
        <c:majorTickMark val="out"/>
        <c:minorTickMark val="none"/>
        <c:tickLblPos val="nextTo"/>
        <c:crossAx val="6921051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0.89093</cdr:x>
      <cdr:y>0.13824</cdr:y>
    </cdr:from>
    <cdr:to>
      <cdr:x>0.91907</cdr:x>
      <cdr:y>0.75287</cdr:y>
    </cdr:to>
    <cdr:sp macro="" textlink="">
      <cdr:nvSpPr>
        <cdr:cNvPr id="2" name="Rechteck 1">
          <a:extLst xmlns:a="http://schemas.openxmlformats.org/drawingml/2006/main">
            <a:ext uri="{FF2B5EF4-FFF2-40B4-BE49-F238E27FC236}">
              <a16:creationId xmlns:a16="http://schemas.microsoft.com/office/drawing/2014/main" id="{278EF7A0-AE04-484E-8E7F-8564ACA0F23E}"/>
            </a:ext>
          </a:extLst>
        </cdr:cNvPr>
        <cdr:cNvSpPr/>
      </cdr:nvSpPr>
      <cdr:spPr>
        <a:xfrm xmlns:a="http://schemas.openxmlformats.org/drawingml/2006/main">
          <a:off x="8114700" y="474141"/>
          <a:ext cx="256303" cy="210809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  <a:alpha val="4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de-DE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18.02.2022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18.02.2022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CE10-1520-4137-9AE7-BAFAB1BC74DF}" type="datetime1">
              <a:rPr lang="de-DE" smtClean="0"/>
              <a:t>18.02.2022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B83C-0A25-4A31-9A82-EAF835F84F9D}" type="datetime1">
              <a:rPr lang="de-DE" smtClean="0"/>
              <a:t>18.02.2022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3AC875-394E-43DA-994A-77208007B0D9}" type="datetime1">
              <a:rPr lang="de-DE" smtClean="0"/>
              <a:t>18.02.2022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C0B46D-BD35-42B2-BE40-A7453BFB7F78}" type="datetime1">
              <a:rPr lang="de-DE" smtClean="0"/>
              <a:t>18.02.2022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F9B3-7493-4B5F-98F0-61D9A3FCF9CA}" type="datetime1">
              <a:rPr lang="de-DE" smtClean="0"/>
              <a:t>18.02.2022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706F-319E-43A4-B3F0-C8DF7D9FC9F5}" type="datetime1">
              <a:rPr lang="de-DE" smtClean="0"/>
              <a:t>18.02.2022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B944-2DE8-476E-810A-25738CECE679}" type="datetime1">
              <a:rPr lang="de-DE" smtClean="0"/>
              <a:t>18.02.2022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916F-F362-4FDF-BBF4-0A8B8F4891D1}" type="datetime1">
              <a:rPr lang="de-DE" smtClean="0"/>
              <a:t>18.02.2022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62E4-D3E3-49E0-B0CE-41FF06E667D6}" type="datetime1">
              <a:rPr lang="de-DE" smtClean="0"/>
              <a:t>18.02.2022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fld id="{79750BC9-D9C9-4046-9ED9-CA5E5937A22D}" type="datetime1">
              <a:rPr lang="de-DE" smtClean="0"/>
              <a:t>18.02.2022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306" y="1653587"/>
            <a:ext cx="4504844" cy="1265345"/>
          </a:xfrm>
        </p:spPr>
        <p:txBody>
          <a:bodyPr>
            <a:normAutofit fontScale="90000"/>
          </a:bodyPr>
          <a:lstStyle/>
          <a:p>
            <a:r>
              <a:rPr lang="de-DE"/>
              <a:t>VOC/VOI </a:t>
            </a:r>
            <a:r>
              <a:rPr lang="de-DE" dirty="0"/>
              <a:t>in Deutschland </a:t>
            </a:r>
            <a:br>
              <a:rPr lang="de-DE" dirty="0"/>
            </a:br>
            <a:r>
              <a:rPr lang="de-DE" b="0" i="1" dirty="0"/>
              <a:t>aktuelle Situation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778369"/>
            <a:ext cx="4503737" cy="1046389"/>
          </a:xfrm>
        </p:spPr>
        <p:txBody>
          <a:bodyPr/>
          <a:lstStyle/>
          <a:p>
            <a:r>
              <a:rPr lang="de-DE" dirty="0"/>
              <a:t>FG36, FG32, MF1, MF2, MF4, AG Evo</a:t>
            </a:r>
            <a:br>
              <a:rPr lang="de-DE" dirty="0"/>
            </a:br>
            <a:r>
              <a:rPr lang="de-DE" dirty="0"/>
              <a:t>Berlin, 16.02.2022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66D96F-13FD-47B0-B720-B9F359B5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DBDF-05DD-4513-8E17-F3D548F711E5}" type="datetime1">
              <a:rPr lang="de-DE" smtClean="0"/>
              <a:t>18.02.2022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ECECD7-AC5F-40D8-8C2D-12892FA9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72A4BDA-3D18-4D56-A9BA-CA56234FE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4" y="1129401"/>
            <a:ext cx="3366909" cy="307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4B8CCB-4625-4483-B9A4-E41CDB90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7903-7284-4EF8-9250-A058C48180F4}" type="datetime1">
              <a:rPr lang="de-DE" smtClean="0"/>
              <a:t>18.02.2022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CCF5DE-929F-45A1-AD4E-E5082142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22DD1D9-03E6-45C6-95D3-7C7C0EBE5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393"/>
            <a:ext cx="7983646" cy="714291"/>
          </a:xfrm>
        </p:spPr>
        <p:txBody>
          <a:bodyPr/>
          <a:lstStyle/>
          <a:p>
            <a:r>
              <a:rPr lang="de-DE" dirty="0">
                <a:latin typeface="+mn-lt"/>
              </a:rPr>
              <a:t>Übersicht VOC/VOI in Erhebungssystemen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4AD3042A-D3AA-4BEA-AD2B-C845B831E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645416"/>
              </p:ext>
            </p:extLst>
          </p:nvPr>
        </p:nvGraphicFramePr>
        <p:xfrm>
          <a:off x="171039" y="896872"/>
          <a:ext cx="5518559" cy="25500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499">
                  <a:extLst>
                    <a:ext uri="{9D8B030D-6E8A-4147-A177-3AD203B41FA5}">
                      <a16:colId xmlns:a16="http://schemas.microsoft.com/office/drawing/2014/main" val="3595258273"/>
                    </a:ext>
                  </a:extLst>
                </a:gridCol>
                <a:gridCol w="506106">
                  <a:extLst>
                    <a:ext uri="{9D8B030D-6E8A-4147-A177-3AD203B41FA5}">
                      <a16:colId xmlns:a16="http://schemas.microsoft.com/office/drawing/2014/main" val="715696317"/>
                    </a:ext>
                  </a:extLst>
                </a:gridCol>
                <a:gridCol w="506106">
                  <a:extLst>
                    <a:ext uri="{9D8B030D-6E8A-4147-A177-3AD203B41FA5}">
                      <a16:colId xmlns:a16="http://schemas.microsoft.com/office/drawing/2014/main" val="1770831066"/>
                    </a:ext>
                  </a:extLst>
                </a:gridCol>
                <a:gridCol w="506106">
                  <a:extLst>
                    <a:ext uri="{9D8B030D-6E8A-4147-A177-3AD203B41FA5}">
                      <a16:colId xmlns:a16="http://schemas.microsoft.com/office/drawing/2014/main" val="963980210"/>
                    </a:ext>
                  </a:extLst>
                </a:gridCol>
                <a:gridCol w="506106">
                  <a:extLst>
                    <a:ext uri="{9D8B030D-6E8A-4147-A177-3AD203B41FA5}">
                      <a16:colId xmlns:a16="http://schemas.microsoft.com/office/drawing/2014/main" val="2452908274"/>
                    </a:ext>
                  </a:extLst>
                </a:gridCol>
                <a:gridCol w="506106">
                  <a:extLst>
                    <a:ext uri="{9D8B030D-6E8A-4147-A177-3AD203B41FA5}">
                      <a16:colId xmlns:a16="http://schemas.microsoft.com/office/drawing/2014/main" val="1908310548"/>
                    </a:ext>
                  </a:extLst>
                </a:gridCol>
                <a:gridCol w="506106">
                  <a:extLst>
                    <a:ext uri="{9D8B030D-6E8A-4147-A177-3AD203B41FA5}">
                      <a16:colId xmlns:a16="http://schemas.microsoft.com/office/drawing/2014/main" val="2499838863"/>
                    </a:ext>
                  </a:extLst>
                </a:gridCol>
                <a:gridCol w="506106">
                  <a:extLst>
                    <a:ext uri="{9D8B030D-6E8A-4147-A177-3AD203B41FA5}">
                      <a16:colId xmlns:a16="http://schemas.microsoft.com/office/drawing/2014/main" val="156776686"/>
                    </a:ext>
                  </a:extLst>
                </a:gridCol>
                <a:gridCol w="506106">
                  <a:extLst>
                    <a:ext uri="{9D8B030D-6E8A-4147-A177-3AD203B41FA5}">
                      <a16:colId xmlns:a16="http://schemas.microsoft.com/office/drawing/2014/main" val="3857956715"/>
                    </a:ext>
                  </a:extLst>
                </a:gridCol>
                <a:gridCol w="506106">
                  <a:extLst>
                    <a:ext uri="{9D8B030D-6E8A-4147-A177-3AD203B41FA5}">
                      <a16:colId xmlns:a16="http://schemas.microsoft.com/office/drawing/2014/main" val="4001467312"/>
                    </a:ext>
                  </a:extLst>
                </a:gridCol>
                <a:gridCol w="506106">
                  <a:extLst>
                    <a:ext uri="{9D8B030D-6E8A-4147-A177-3AD203B41FA5}">
                      <a16:colId xmlns:a16="http://schemas.microsoft.com/office/drawing/2014/main" val="3358539576"/>
                    </a:ext>
                  </a:extLst>
                </a:gridCol>
              </a:tblGrid>
              <a:tr h="344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Genomsequenzierung</a:t>
                      </a: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IfSG-Daten</a:t>
                      </a: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Testzahlerfassung</a:t>
                      </a: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163332"/>
                  </a:ext>
                </a:extLst>
              </a:tr>
              <a:tr h="330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KW 2021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B.1.617.2 (Delta)</a:t>
                      </a:r>
                      <a:endParaRPr lang="de-DE" sz="9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BA.1</a:t>
                      </a:r>
                      <a:br>
                        <a:rPr lang="de-DE" sz="9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9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(Omikron)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BA.2</a:t>
                      </a:r>
                      <a:br>
                        <a:rPr lang="de-DE" sz="9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9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(Omikron()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B.1.617.2 (Delta)</a:t>
                      </a:r>
                      <a:endParaRPr lang="de-DE" sz="9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B.1.1.529</a:t>
                      </a:r>
                      <a:br>
                        <a:rPr lang="de-DE" sz="9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(Omikron)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B.1.617.2 (Delta)</a:t>
                      </a:r>
                      <a:endParaRPr lang="de-DE" sz="9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B.1.1.529</a:t>
                      </a:r>
                      <a:br>
                        <a:rPr lang="de-DE" sz="9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(Omikron)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770368"/>
                  </a:ext>
                </a:extLst>
              </a:tr>
              <a:tr h="259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de-DE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% 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de-DE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% 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255878"/>
                  </a:ext>
                </a:extLst>
              </a:tr>
              <a:tr h="26921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02</a:t>
                      </a:r>
                      <a:endParaRPr lang="de-DE" dirty="0"/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12,3%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83,7%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4002661"/>
                  </a:ext>
                </a:extLst>
              </a:tr>
              <a:tr h="269219"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4,4%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89,8%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5,5%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4720220"/>
                  </a:ext>
                </a:extLst>
              </a:tr>
              <a:tr h="269219"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04</a:t>
                      </a: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87,6%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10,4%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8566880"/>
                  </a:ext>
                </a:extLst>
              </a:tr>
              <a:tr h="269219"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05</a:t>
                      </a: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83,6%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14,9%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0232381"/>
                  </a:ext>
                </a:extLst>
              </a:tr>
              <a:tr h="269219"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06</a:t>
                      </a: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5217558"/>
                  </a:ext>
                </a:extLst>
              </a:tr>
            </a:tbl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id="{7CD0FB8E-11C6-42E0-B178-9560018EB90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315" y="2851319"/>
            <a:ext cx="3009646" cy="2189788"/>
          </a:xfrm>
          <a:prstGeom prst="rect">
            <a:avLst/>
          </a:prstGeom>
        </p:spPr>
      </p:pic>
      <p:sp>
        <p:nvSpPr>
          <p:cNvPr id="8" name="Textplatzhalter 1">
            <a:extLst>
              <a:ext uri="{FF2B5EF4-FFF2-40B4-BE49-F238E27FC236}">
                <a16:creationId xmlns:a16="http://schemas.microsoft.com/office/drawing/2014/main" id="{A9C43E41-0264-44A7-8041-8A9AE17B77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1039" y="3818467"/>
            <a:ext cx="5660593" cy="3151967"/>
          </a:xfrm>
        </p:spPr>
        <p:txBody>
          <a:bodyPr/>
          <a:lstStyle/>
          <a:p>
            <a:pPr marL="0" indent="0">
              <a:buNone/>
            </a:pPr>
            <a:r>
              <a:rPr lang="de-DE" sz="1600" i="1" dirty="0"/>
              <a:t>Hinweis: 	Veränderte </a:t>
            </a:r>
            <a:r>
              <a:rPr lang="de-DE" sz="1600" i="1" dirty="0" err="1"/>
              <a:t>TestVO</a:t>
            </a:r>
            <a:r>
              <a:rPr lang="de-DE" sz="1600" i="1" dirty="0"/>
              <a:t>  vom 11.02.2022: </a:t>
            </a:r>
            <a:br>
              <a:rPr lang="de-DE" sz="1600" i="1" dirty="0"/>
            </a:br>
            <a:r>
              <a:rPr lang="de-DE" sz="1600" i="1" dirty="0"/>
              <a:t>		</a:t>
            </a:r>
            <a:r>
              <a:rPr lang="de-DE" sz="1600" i="1" dirty="0">
                <a:sym typeface="Wingdings" panose="05000000000000000000" pitchFamily="2" charset="2"/>
              </a:rPr>
              <a:t> Vergütung für der </a:t>
            </a:r>
            <a:r>
              <a:rPr lang="de-DE" sz="1600" i="1" dirty="0" err="1">
                <a:sym typeface="Wingdings" panose="05000000000000000000" pitchFamily="2" charset="2"/>
              </a:rPr>
              <a:t>var</a:t>
            </a:r>
            <a:r>
              <a:rPr lang="de-DE" sz="1600" i="1" dirty="0">
                <a:sym typeface="Wingdings" panose="05000000000000000000" pitchFamily="2" charset="2"/>
              </a:rPr>
              <a:t>.-spez. PCR  entfällt.</a:t>
            </a:r>
            <a:br>
              <a:rPr lang="de-DE" sz="1600" i="1" dirty="0">
                <a:sym typeface="Wingdings" panose="05000000000000000000" pitchFamily="2" charset="2"/>
              </a:rPr>
            </a:br>
            <a:r>
              <a:rPr lang="de-DE" sz="1600" i="1" dirty="0">
                <a:sym typeface="Wingdings" panose="05000000000000000000" pitchFamily="2" charset="2"/>
              </a:rPr>
              <a:t>		 IfSG-Datentabelle im VOC-Abschnitt würde entfallen.</a:t>
            </a:r>
            <a:endParaRPr lang="de-DE" sz="1600" i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174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75AAB7E-1741-47DB-AA50-93BB7F2A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F7A3-A90E-4388-BB4C-10EC2C7A0419}" type="datetime1">
              <a:rPr lang="de-DE" smtClean="0"/>
              <a:t>18.02.2022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51FDB6-88E4-4BFC-984A-2B35BE2FE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860ED01-3135-429C-A048-4543C65E3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1258"/>
            <a:ext cx="7983646" cy="714291"/>
          </a:xfrm>
        </p:spPr>
        <p:txBody>
          <a:bodyPr/>
          <a:lstStyle/>
          <a:p>
            <a:r>
              <a:rPr lang="de-DE" dirty="0"/>
              <a:t>Omikron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563B46D9-0A4F-479E-B63B-854144AB0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025851"/>
              </p:ext>
            </p:extLst>
          </p:nvPr>
        </p:nvGraphicFramePr>
        <p:xfrm>
          <a:off x="457200" y="1533937"/>
          <a:ext cx="4105773" cy="2647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6182">
                  <a:extLst>
                    <a:ext uri="{9D8B030D-6E8A-4147-A177-3AD203B41FA5}">
                      <a16:colId xmlns:a16="http://schemas.microsoft.com/office/drawing/2014/main" val="1105268012"/>
                    </a:ext>
                  </a:extLst>
                </a:gridCol>
                <a:gridCol w="846127">
                  <a:extLst>
                    <a:ext uri="{9D8B030D-6E8A-4147-A177-3AD203B41FA5}">
                      <a16:colId xmlns:a16="http://schemas.microsoft.com/office/drawing/2014/main" val="3602380915"/>
                    </a:ext>
                  </a:extLst>
                </a:gridCol>
                <a:gridCol w="846127">
                  <a:extLst>
                    <a:ext uri="{9D8B030D-6E8A-4147-A177-3AD203B41FA5}">
                      <a16:colId xmlns:a16="http://schemas.microsoft.com/office/drawing/2014/main" val="1237970987"/>
                    </a:ext>
                  </a:extLst>
                </a:gridCol>
                <a:gridCol w="869631">
                  <a:extLst>
                    <a:ext uri="{9D8B030D-6E8A-4147-A177-3AD203B41FA5}">
                      <a16:colId xmlns:a16="http://schemas.microsoft.com/office/drawing/2014/main" val="1723608859"/>
                    </a:ext>
                  </a:extLst>
                </a:gridCol>
                <a:gridCol w="747706">
                  <a:extLst>
                    <a:ext uri="{9D8B030D-6E8A-4147-A177-3AD203B41FA5}">
                      <a16:colId xmlns:a16="http://schemas.microsoft.com/office/drawing/2014/main" val="986281576"/>
                    </a:ext>
                  </a:extLst>
                </a:gridCol>
              </a:tblGrid>
              <a:tr h="29591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KW 2021 /2022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Anteile  der </a:t>
                      </a:r>
                      <a:r>
                        <a:rPr lang="de-DE" sz="1100" dirty="0" err="1">
                          <a:effectLst/>
                        </a:rPr>
                        <a:t>Sublinen</a:t>
                      </a:r>
                      <a:r>
                        <a:rPr lang="de-DE" sz="1100" dirty="0">
                          <a:effectLst/>
                        </a:rPr>
                        <a:t> von Omikron in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308563"/>
                  </a:ext>
                </a:extLst>
              </a:tr>
              <a:tr h="17399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BA.1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BA.2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BA.3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B.1.1.529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87221696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47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2235495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48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86254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49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42528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50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1670806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51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4652243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52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5900557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01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9956271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02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1957749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7116256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8854600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3235986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gesamt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8047678"/>
                  </a:ext>
                </a:extLst>
              </a:tr>
            </a:tbl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1664180B-57F9-4C0F-BCFE-8068E8B33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526" y="890353"/>
            <a:ext cx="3153215" cy="3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94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C4E0D3A-A72E-4EA7-9747-48711B62D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C2CB-AC04-40F0-B978-E122B53A8B21}" type="datetime1">
              <a:rPr lang="de-DE" smtClean="0"/>
              <a:t>18.02.2022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C3677F-92A6-433D-887A-EFC97E944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C28A75D-CFD1-47AA-B948-17EAFB18D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52" y="119830"/>
            <a:ext cx="7983646" cy="714291"/>
          </a:xfrm>
        </p:spPr>
        <p:txBody>
          <a:bodyPr/>
          <a:lstStyle/>
          <a:p>
            <a:r>
              <a:rPr lang="de-DE" dirty="0"/>
              <a:t>BA.2 in Bundesländern (Daten: Stichprobe mit IfSG-match)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2BB924F5-23D7-4AA6-AD37-9C256A243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21" y="714291"/>
            <a:ext cx="3994251" cy="4309379"/>
          </a:xfrm>
          <a:prstGeom prst="rect">
            <a:avLst/>
          </a:prstGeom>
        </p:spPr>
      </p:pic>
      <p:graphicFrame>
        <p:nvGraphicFramePr>
          <p:cNvPr id="30" name="Tabelle 29">
            <a:extLst>
              <a:ext uri="{FF2B5EF4-FFF2-40B4-BE49-F238E27FC236}">
                <a16:creationId xmlns:a16="http://schemas.microsoft.com/office/drawing/2014/main" id="{00F4F2C8-524E-4406-A95D-B11C424C63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870231"/>
              </p:ext>
            </p:extLst>
          </p:nvPr>
        </p:nvGraphicFramePr>
        <p:xfrm>
          <a:off x="4605867" y="855816"/>
          <a:ext cx="4317999" cy="3555313"/>
        </p:xfrm>
        <a:graphic>
          <a:graphicData uri="http://schemas.openxmlformats.org/drawingml/2006/table">
            <a:tbl>
              <a:tblPr/>
              <a:tblGrid>
                <a:gridCol w="1523224">
                  <a:extLst>
                    <a:ext uri="{9D8B030D-6E8A-4147-A177-3AD203B41FA5}">
                      <a16:colId xmlns:a16="http://schemas.microsoft.com/office/drawing/2014/main" val="2165087101"/>
                    </a:ext>
                  </a:extLst>
                </a:gridCol>
                <a:gridCol w="558955">
                  <a:extLst>
                    <a:ext uri="{9D8B030D-6E8A-4147-A177-3AD203B41FA5}">
                      <a16:colId xmlns:a16="http://schemas.microsoft.com/office/drawing/2014/main" val="2977683257"/>
                    </a:ext>
                  </a:extLst>
                </a:gridCol>
                <a:gridCol w="558955">
                  <a:extLst>
                    <a:ext uri="{9D8B030D-6E8A-4147-A177-3AD203B41FA5}">
                      <a16:colId xmlns:a16="http://schemas.microsoft.com/office/drawing/2014/main" val="4179586333"/>
                    </a:ext>
                  </a:extLst>
                </a:gridCol>
                <a:gridCol w="558955">
                  <a:extLst>
                    <a:ext uri="{9D8B030D-6E8A-4147-A177-3AD203B41FA5}">
                      <a16:colId xmlns:a16="http://schemas.microsoft.com/office/drawing/2014/main" val="2514624592"/>
                    </a:ext>
                  </a:extLst>
                </a:gridCol>
                <a:gridCol w="558955">
                  <a:extLst>
                    <a:ext uri="{9D8B030D-6E8A-4147-A177-3AD203B41FA5}">
                      <a16:colId xmlns:a16="http://schemas.microsoft.com/office/drawing/2014/main" val="1728613514"/>
                    </a:ext>
                  </a:extLst>
                </a:gridCol>
                <a:gridCol w="558955">
                  <a:extLst>
                    <a:ext uri="{9D8B030D-6E8A-4147-A177-3AD203B41FA5}">
                      <a16:colId xmlns:a16="http://schemas.microsoft.com/office/drawing/2014/main" val="3304128481"/>
                    </a:ext>
                  </a:extLst>
                </a:gridCol>
              </a:tblGrid>
              <a:tr h="19867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Bundesland</a:t>
                      </a:r>
                    </a:p>
                  </a:txBody>
                  <a:tcPr marL="9087" marR="9087" marT="9087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KW2</a:t>
                      </a:r>
                    </a:p>
                  </a:txBody>
                  <a:tcPr marL="9087" marR="9087" marT="9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KW3</a:t>
                      </a:r>
                    </a:p>
                  </a:txBody>
                  <a:tcPr marL="9087" marR="9087" marT="9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KW4</a:t>
                      </a:r>
                    </a:p>
                  </a:txBody>
                  <a:tcPr marL="9087" marR="9087" marT="9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KW5</a:t>
                      </a:r>
                    </a:p>
                  </a:txBody>
                  <a:tcPr marL="9087" marR="9087" marT="9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KW6</a:t>
                      </a:r>
                    </a:p>
                  </a:txBody>
                  <a:tcPr marL="9087" marR="9087" marT="9087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637125"/>
                  </a:ext>
                </a:extLst>
              </a:tr>
              <a:tr h="19867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Baden-Württemberg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264921"/>
                  </a:ext>
                </a:extLst>
              </a:tr>
              <a:tr h="19867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Bayern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714445"/>
                  </a:ext>
                </a:extLst>
              </a:tr>
              <a:tr h="19867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Berlin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305546"/>
                  </a:ext>
                </a:extLst>
              </a:tr>
              <a:tr h="19867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Brandenburg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9473234"/>
                  </a:ext>
                </a:extLst>
              </a:tr>
              <a:tr h="19867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Bremen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305677"/>
                  </a:ext>
                </a:extLst>
              </a:tr>
              <a:tr h="19867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Hamburg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253189"/>
                  </a:ext>
                </a:extLst>
              </a:tr>
              <a:tr h="19867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Hessen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16674"/>
                  </a:ext>
                </a:extLst>
              </a:tr>
              <a:tr h="37644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Mecklenburg-Vorpommern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315575"/>
                  </a:ext>
                </a:extLst>
              </a:tr>
              <a:tr h="19867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Niedersachsen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107893"/>
                  </a:ext>
                </a:extLst>
              </a:tr>
              <a:tr h="19867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Nordrhein-Westfalen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6798300"/>
                  </a:ext>
                </a:extLst>
              </a:tr>
              <a:tr h="19867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Rheinland-Pfalz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755712"/>
                  </a:ext>
                </a:extLst>
              </a:tr>
              <a:tr h="19867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Saarland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152495"/>
                  </a:ext>
                </a:extLst>
              </a:tr>
              <a:tr h="19867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Sachsen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033115"/>
                  </a:ext>
                </a:extLst>
              </a:tr>
              <a:tr h="19867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Sachsen-Anhalt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9234477"/>
                  </a:ext>
                </a:extLst>
              </a:tr>
              <a:tr h="19867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Schleswig-Holstein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058304"/>
                  </a:ext>
                </a:extLst>
              </a:tr>
              <a:tr h="19867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Thüringen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8626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8386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403A1A0-C5BC-4A56-9E79-D6626D567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39B2-4FC0-46D8-AAC0-2F6CFCFABEB8}" type="datetime1">
              <a:rPr lang="de-DE" smtClean="0"/>
              <a:t>18.02.2022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8768BDC-4785-4A89-B62C-EF148935A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AAD9672A-9CB1-4144-A2B8-7CEA671912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7050010"/>
              </p:ext>
            </p:extLst>
          </p:nvPr>
        </p:nvGraphicFramePr>
        <p:xfrm>
          <a:off x="17929" y="856817"/>
          <a:ext cx="9108141" cy="3429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1134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421</Words>
  <Application>Microsoft Office PowerPoint</Application>
  <PresentationFormat>Bildschirmpräsentation (16:9)</PresentationFormat>
  <Paragraphs>259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2" baseType="lpstr">
      <vt:lpstr>Arial</vt:lpstr>
      <vt:lpstr>Calibri</vt:lpstr>
      <vt:lpstr>ＭＳ 明朝</vt:lpstr>
      <vt:lpstr>Scala Sans OT</vt:lpstr>
      <vt:lpstr>Times New Roman</vt:lpstr>
      <vt:lpstr>Wingdings</vt:lpstr>
      <vt:lpstr>Office-Design</vt:lpstr>
      <vt:lpstr>VOC/VOI in Deutschland  aktuelle Situation  </vt:lpstr>
      <vt:lpstr>Übersicht VOC/VOI in Erhebungssystemen</vt:lpstr>
      <vt:lpstr>Omikron</vt:lpstr>
      <vt:lpstr>BA.2 in Bundesländern (Daten: Stichprobe mit IfSG-match)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Kröger, Stefan</cp:lastModifiedBy>
  <cp:revision>882</cp:revision>
  <dcterms:created xsi:type="dcterms:W3CDTF">2015-11-02T12:29:13Z</dcterms:created>
  <dcterms:modified xsi:type="dcterms:W3CDTF">2022-02-18T06:51:38Z</dcterms:modified>
</cp:coreProperties>
</file>