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2846" autoAdjust="0"/>
  </p:normalViewPr>
  <p:slideViewPr>
    <p:cSldViewPr snapToGrid="0" snapToObjects="1">
      <p:cViewPr varScale="1">
        <p:scale>
          <a:sx n="56" d="100"/>
          <a:sy n="56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51% (KW 5: 47%)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65% (KW 5: 50%)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60-79 deutet sich </a:t>
            </a:r>
            <a:r>
              <a:rPr lang="de-DE" b="0" u="none" dirty="0"/>
              <a:t>ein leichter </a:t>
            </a:r>
            <a:r>
              <a:rPr lang="de-DE" b="0" dirty="0"/>
              <a:t>Anstieg an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Mitte Jan etwa doppelt so viele Ausbrüche/Woche wie in den Hochphasen von Welle 3&amp;4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von Mitte Dez-Mitte Jan relativ konstant bei 62%; Anteil AG 15+ konstant bei etwa 25%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Ausbrüche NUR mit Kinderbeteiligung (0-10 Jahre) seit 2022 bei etwa 35%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Neues Höchstniveau mit bisher 1.023 Ausbrüchen/Woche Mitte Jan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6-10 nahm nach Jahreswechsel wieder deutlich auf 59% zu (AG 11-14: 27%, AG 15-20: 10%; AG 21+; 4%)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Ausbrüche NUR mit Kinderbeteiligung (6-14 Jahre) seit 2022 bei etwa 70%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Durchschnittliche Ausbruchsgröße war in der 1.Januarwoche deutlich höher (vermutlich wegen Beginn nach Feiertagen) Schulen = 9, Kita= 7,5 Fälle/Ausbruch (3-Wo-gegl.)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den restlichen Januarwochen jeweils </a:t>
            </a:r>
            <a:r>
              <a:rPr lang="de-DE" dirty="0" err="1"/>
              <a:t>durchschittlich</a:t>
            </a:r>
            <a:r>
              <a:rPr lang="de-DE" dirty="0"/>
              <a:t> 5-6 Fälle pro Ausbruch (Median = 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KW6 stabil 4,4 % (Vorwoche auf 4,5 %), Anstieg hat sich (s. KW 3) nicht fortgesetzt, dadurch Nähe zur Werten vor der Pandemie nicht mehr gegeben (wie in KW 3).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deutlich gestiegen, </a:t>
            </a:r>
            <a:r>
              <a:rPr lang="de-DE" dirty="0" err="1"/>
              <a:t>Erw</a:t>
            </a:r>
            <a:r>
              <a:rPr lang="de-DE" dirty="0"/>
              <a:t>. leicht gesunken.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 nur bei 0-4J. deutlicher Anstieg, alle anderen AGs gesunken oder stabil geblieben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6: 1.686 (Vorwoche: 1935; auf Bev. in Deutschland: 1,6 </a:t>
            </a:r>
            <a:r>
              <a:rPr lang="de-DE" dirty="0" err="1"/>
              <a:t>Mio</a:t>
            </a:r>
            <a:r>
              <a:rPr lang="de-DE" dirty="0"/>
              <a:t> 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noch im Bereich der vorpandemischen Saisons; 0-4J.: Dort liegt die KI aktuell niedriger als vor der Pandemie </a:t>
            </a:r>
          </a:p>
          <a:p>
            <a:pPr marL="171450" indent="-171450">
              <a:buFontTx/>
              <a:buChar char="-"/>
            </a:pPr>
            <a:r>
              <a:rPr lang="de-DE" dirty="0"/>
              <a:t> Tendenz in den BL: KI insgesamt geht nach unten, in einigen Anstieg der Raten bei den Kindern (Sachsen-Anhalt, Hessen)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 Berücksichtigung von ca. 30% Nachmeldung (COVID-19-Diagnose erfolgt häufig erst mit Verzug) </a:t>
            </a:r>
            <a:r>
              <a:rPr lang="de-DE" dirty="0">
                <a:sym typeface="Wingdings" panose="05000000000000000000" pitchFamily="2" charset="2"/>
              </a:rPr>
              <a:t> Abschwächung des Anstiegs bzw. ähnliche Fallzahlen in KW 6/2022 wie in Vorwoche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1" dirty="0"/>
              <a:t>Unter Berücksichtigung der möglichen Nachmeldungen von ca. 30%: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 Rückgang in AG 0-4, 5-14, 15-34 Jahre; in AG 5-14 Jahre bereits in KW 5/2022 Abschwächung des steilen Anstiegs zu sehen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 weiterer Anstieg in AG 35-59, 60-79 und 80+ Jahre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Rückgang in AG 5-14 und 15-34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 seit einigen Wochen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Leichter Rückgang in AG 5-14 und 15-34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 seit einigen Wochen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Zahl der COVID-19-Fälle weiter relativ stabil in allen Altersgruppen (seit KW 2/2022 deutlich höherer Anteil in AG 0-4)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den letzten Wochen, Wert für KW 6/2022: 6,3 /100.000 (Werte der letzten Wochen/jeweiliger Tagesstand: 5,7 (KW 5), 5,0 (KW 4), 4,1 (KW 3)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in den vergangenen Wochen sowohl in Meldedaten als auch ICOSARI deutlich höher als in vorherigen Wellen (KW 6/2022: 7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vergangenen Wochen sehr stabile Zahlen in den AG 35+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80+, pendelt sich möglicherweise auf stabiles Niveau ein (siehe 3. Welle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15.2.2022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5.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56351" y="15238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679418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25207" y="44787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65%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07686" y="4687240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48 - KW 6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49 - KW 6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(n=7.963), letzten 4 Wo = 1.201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15.2.2022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(n=12.581), letzten 4 Wo = 2.013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C3E5EE-E4C6-4081-90EC-D70D651A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3959058"/>
            <a:ext cx="5711270" cy="29667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D98B71-465A-4E43-AF26-08D223522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666633"/>
            <a:ext cx="5787774" cy="3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16.02.2022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93FC89-F980-49BD-90E6-FA9CD9AF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2" y="3709107"/>
            <a:ext cx="8639874" cy="21939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814E92-A4D1-4790-AC93-7DE77CB0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021" y="3709107"/>
            <a:ext cx="2011854" cy="12071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023AD4-78F3-41D1-9862-45E5B88B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2" y="1405434"/>
            <a:ext cx="8639874" cy="21647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5D2E840-821D-4093-A614-19D5D1332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603" y="1115991"/>
            <a:ext cx="2017951" cy="12071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CDC78-BD29-41B7-8AB1-5C13FC55A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15" y="1287885"/>
            <a:ext cx="2613696" cy="157344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DB5AAA9-AD9B-4E74-9B65-5CCC27722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173" y="3276587"/>
            <a:ext cx="609653" cy="30482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8BCA1A2-75C5-4694-9BDB-9C95F5312AAB}"/>
              </a:ext>
            </a:extLst>
          </p:cNvPr>
          <p:cNvSpPr txBox="1"/>
          <p:nvPr/>
        </p:nvSpPr>
        <p:spPr>
          <a:xfrm>
            <a:off x="1242446" y="1300321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n = 217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3F44470-E3A7-4C47-9ECC-2AB153C873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9685" y="134308"/>
            <a:ext cx="3227294" cy="10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16.02.2022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3ECB23-ADA9-4FEA-BBF7-2C442085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4" y="1158168"/>
            <a:ext cx="8624028" cy="21801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3DDBB1-B60A-4C47-9F42-1A84BBB4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" y="3458615"/>
            <a:ext cx="8619207" cy="2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DD8AE95-80D9-4299-A9B3-D41B6253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376"/>
            <a:ext cx="4900349" cy="29185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6.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15.2.2022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6. KW 2022 bei 4.400 ARE (Vorwoche: 4.500)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</a:t>
            </a:r>
            <a:r>
              <a:rPr lang="de-DE" b="1" dirty="0"/>
              <a:t>ca. 3,7 Mio. ARE in Deutschland, unabhängig von einem Arztbesuch</a:t>
            </a:r>
            <a:br>
              <a:rPr lang="de-DE" b="1" dirty="0"/>
            </a:br>
            <a:r>
              <a:rPr lang="de-DE" dirty="0"/>
              <a:t>(5. KW: ca. 3,7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5. KW 2022:</a:t>
            </a:r>
          </a:p>
          <a:p>
            <a:r>
              <a:rPr lang="de-DE" dirty="0"/>
              <a:t>Bei den Kindern deutlich gestiegen, bei den Erwachsenen leicht gesunken</a:t>
            </a:r>
          </a:p>
          <a:p>
            <a:r>
              <a:rPr lang="de-DE" dirty="0"/>
              <a:t>(deutlicher Anstieg bei 0-4 Jährigen).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76" y="904179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1D516F1-CB81-41F3-98B4-E78228DBD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0" y="3654124"/>
            <a:ext cx="4900349" cy="29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6.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15.2.2022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2368835" y="3633948"/>
            <a:ext cx="66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NRW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346252" y="3638250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Hamburg/Schleswig-Holstein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 KW 2022: höher als letztes Jahr, noch im Bereich der Saisons vor der Pandemie</a:t>
            </a:r>
          </a:p>
          <a:p>
            <a:br>
              <a:rPr lang="de-DE" sz="900" dirty="0">
                <a:highlight>
                  <a:srgbClr val="FFFF00"/>
                </a:highlight>
              </a:rPr>
            </a:br>
            <a:r>
              <a:rPr lang="de-DE" dirty="0"/>
              <a:t>Rund 1.700 Arzt­konsul­ta­tionen wegen ARE pro 100.000 EW </a:t>
            </a:r>
            <a:r>
              <a:rPr lang="de-DE" b="1" dirty="0"/>
              <a:t>(=ca. 1,4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F93A5B-E028-450E-B87E-AF724E38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7" y="1255807"/>
            <a:ext cx="4936107" cy="23693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7B4EE9-4288-4EC3-A956-D5B58533E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2" y="3977767"/>
            <a:ext cx="4423600" cy="24468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91354B5-1686-4091-BE2C-5303A582A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513" y="4000177"/>
            <a:ext cx="4482581" cy="24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15.2.2022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5" y="1842809"/>
            <a:ext cx="7891897" cy="315675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6. KW 2022</a:t>
            </a:r>
          </a:p>
          <a:p>
            <a:r>
              <a:rPr lang="de-DE" dirty="0"/>
              <a:t>Rund 490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410.000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4" y="1055280"/>
            <a:ext cx="4247998" cy="2123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4" y="2888816"/>
            <a:ext cx="4247998" cy="2123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6" y="1055280"/>
            <a:ext cx="4247998" cy="21239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6" y="2888816"/>
            <a:ext cx="4247998" cy="2123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6.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4" y="4722440"/>
            <a:ext cx="4247998" cy="2123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6" y="4722440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600286" y="1274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21%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607280" y="1195551"/>
            <a:ext cx="1" cy="41607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67 %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664799" y="4997149"/>
            <a:ext cx="1" cy="29494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50 %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607280" y="3102014"/>
            <a:ext cx="1" cy="32698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82"/>
          <a:stretch/>
        </p:blipFill>
        <p:spPr>
          <a:xfrm>
            <a:off x="0" y="3032413"/>
            <a:ext cx="9192493" cy="337981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5" y="753707"/>
            <a:ext cx="5853465" cy="23413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6,3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5.300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EFAF80-B227-4C07-8DCB-7E18EA6B3DD1}"/>
              </a:ext>
            </a:extLst>
          </p:cNvPr>
          <p:cNvSpPr/>
          <p:nvPr/>
        </p:nvSpPr>
        <p:spPr>
          <a:xfrm>
            <a:off x="2898354" y="3438288"/>
            <a:ext cx="429607" cy="398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17F7AC-56DE-4436-99FF-6DAA3A0F6F77}"/>
              </a:ext>
            </a:extLst>
          </p:cNvPr>
          <p:cNvSpPr txBox="1"/>
          <p:nvPr/>
        </p:nvSpPr>
        <p:spPr>
          <a:xfrm>
            <a:off x="2898354" y="3223421"/>
            <a:ext cx="95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7/100T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585151" y="498847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33/100T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Bildschirmpräsentation (4:3)</PresentationFormat>
  <Paragraphs>149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15.2.2022</vt:lpstr>
      <vt:lpstr>GrippeWeb bis zur 6. KW 2022 </vt:lpstr>
      <vt:lpstr>Arbeitsgemeinschaft Influenza ARE-Konsultationen / 100.000 Einwohner bis zur 6. KW 2022</vt:lpstr>
      <vt:lpstr>Arbeitsgemeinschaft Influenza - SEEDARE ARE-Konsultationen mit COVID-Diagnose / 100.000 Einwohner </vt:lpstr>
      <vt:lpstr>SEEDARE – ARE mit COVID-19 Konsultationen in Altersgruppen bis zur 6.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(n=7.963), letzten 4 Wo = 1.201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3005</cp:revision>
  <cp:lastPrinted>2020-05-13T06:04:10Z</cp:lastPrinted>
  <dcterms:created xsi:type="dcterms:W3CDTF">2015-11-02T12:29:13Z</dcterms:created>
  <dcterms:modified xsi:type="dcterms:W3CDTF">2022-02-16T10:02:56Z</dcterms:modified>
</cp:coreProperties>
</file>