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2"/>
  </p:notesMasterIdLst>
  <p:sldIdLst>
    <p:sldId id="279" r:id="rId3"/>
    <p:sldId id="280" r:id="rId4"/>
    <p:sldId id="278" r:id="rId5"/>
    <p:sldId id="281" r:id="rId6"/>
    <p:sldId id="282" r:id="rId7"/>
    <p:sldId id="283" r:id="rId8"/>
    <p:sldId id="285" r:id="rId9"/>
    <p:sldId id="284" r:id="rId10"/>
    <p:sldId id="271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81675" autoAdjust="0"/>
  </p:normalViewPr>
  <p:slideViewPr>
    <p:cSldViewPr snapToGrid="0">
      <p:cViewPr varScale="1">
        <p:scale>
          <a:sx n="45" d="100"/>
          <a:sy n="45" d="100"/>
        </p:scale>
        <p:origin x="22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F1EF5-5271-4F01-89DE-4331E5585CEE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52B30-5A4A-4C6D-9956-8AE558C614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66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Ressortkreis: BMG, BMUV, BMBF</a:t>
            </a:r>
          </a:p>
          <a:p>
            <a:r>
              <a:rPr lang="de-DE" dirty="0"/>
              <a:t>Steuerungsgruppe: BMG, BMUV, BMBF, Tim </a:t>
            </a:r>
            <a:r>
              <a:rPr lang="de-DE" dirty="0" err="1"/>
              <a:t>Bagner</a:t>
            </a:r>
            <a:r>
              <a:rPr lang="de-DE" dirty="0"/>
              <a:t> Deutscher Städtetag, Nadine Steinbach VKU, Martin </a:t>
            </a:r>
            <a:r>
              <a:rPr lang="de-DE" dirty="0" err="1"/>
              <a:t>Grambow</a:t>
            </a:r>
            <a:r>
              <a:rPr lang="de-DE" dirty="0"/>
              <a:t> LAWA, Martina Enke StMGP, RKI+UBA sind Gast</a:t>
            </a:r>
          </a:p>
          <a:p>
            <a:r>
              <a:rPr lang="de-DE" dirty="0"/>
              <a:t>Projektgruppe: BMG, BMBF, BMUV, RKI, UBA, PTKA, Vertreter der Länder (Beate </a:t>
            </a:r>
            <a:r>
              <a:rPr lang="de-DE" dirty="0" err="1"/>
              <a:t>Bussink</a:t>
            </a:r>
            <a:r>
              <a:rPr lang="de-DE" dirty="0"/>
              <a:t> Becking HH, </a:t>
            </a:r>
            <a:r>
              <a:rPr lang="de-DE" dirty="0" err="1"/>
              <a:t>Hißner</a:t>
            </a:r>
            <a:r>
              <a:rPr lang="de-DE" dirty="0"/>
              <a:t> TH)</a:t>
            </a:r>
          </a:p>
          <a:p>
            <a:r>
              <a:rPr lang="de-DE" dirty="0"/>
              <a:t>Projektgruppen: AG Gesundheit, AG Analytik, AG Abwasser, AG Umsetzung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52B30-5A4A-4C6D-9956-8AE558C6140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98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E7DD4-C7FF-49F9-A874-81FBBA8EA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77C513-C051-4659-A09B-47CA95D59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F9076B-D523-433B-953E-4C90DC28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492A-A825-4A7B-BC1A-3E9F6910CFE9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8DEB66-C1E0-4CDC-B829-50ABF435D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E3D327-7CB7-40D6-8AE5-1BC28D57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4348-497B-4AA4-9358-183D28293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13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F4F20-FD22-4E32-AB70-8BE5A7A9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47C2F3-E1D8-4113-B90A-09BF99D3A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080EC2-90CB-444D-BC6F-9D60C776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492A-A825-4A7B-BC1A-3E9F6910CFE9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8F0BC0-EFA3-48AE-B82C-1973A49F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B09FC1-9DA1-4191-AAFE-BFF29037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4348-497B-4AA4-9358-183D28293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31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0F2817-96EE-42FF-A7C6-84F0A61DD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CCB494-4CE6-48E8-8CFC-574965A2D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3389F-F9F4-4E91-87B6-88E14A55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492A-A825-4A7B-BC1A-3E9F6910CFE9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FA7508-8A57-4E25-A427-80FE21CA2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2630E8-34FF-431B-8D06-A507CAAD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4348-497B-4AA4-9358-183D28293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97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658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53531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E10-1520-4137-9AE7-BAFAB1BC74DF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33373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B83C-0A25-4A31-9A82-EAF835F84F9D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804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/>
            </a:lvl1pPr>
            <a:lvl2pPr marL="990575" indent="-38099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AC875-394E-43DA-994A-77208007B0D9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592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C0B46D-BD35-42B2-BE40-A7453BFB7F78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22471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9B3-7493-4B5F-98F0-61D9A3FCF9CA}" type="datetime1">
              <a:rPr lang="de-DE" smtClean="0"/>
              <a:t>18.02.2022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04476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706F-319E-43A4-B3F0-C8DF7D9FC9F5}" type="datetime1">
              <a:rPr lang="de-DE" smtClean="0"/>
              <a:t>18.02.2022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49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521A0-D415-47E8-931F-7A554BEF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CF9ED1-D292-4626-B687-4E018671A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362E97-8E19-45AF-8798-D1768635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492A-A825-4A7B-BC1A-3E9F6910CFE9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38E67F-B620-4DFC-ABC9-5D294548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5BAC5B-316A-4A2C-B0F7-B99C30D1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4348-497B-4AA4-9358-183D28293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803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B944-2DE8-476E-810A-25738CECE679}" type="datetime1">
              <a:rPr lang="de-DE" smtClean="0"/>
              <a:t>18.02.2022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845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16F-F362-4FDF-BBF4-0A8B8F4891D1}" type="datetime1">
              <a:rPr lang="de-DE" smtClean="0"/>
              <a:t>18.02.2022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715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62E4-D3E3-49E0-B0CE-41FF06E667D6}" type="datetime1">
              <a:rPr lang="de-DE" smtClean="0"/>
              <a:t>18.02.2022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38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70EB7-2F55-4C76-85BE-F822BC4A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14C103-02C3-4485-8B6D-C8621996F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5100CE-82FA-4D64-B0C3-4043F14C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492A-A825-4A7B-BC1A-3E9F6910CFE9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1201BC-339B-4692-B231-AE5C7752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A2D54F-20C7-4145-A59B-93271BB4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4348-497B-4AA4-9358-183D28293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73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8AED5-C4A0-4BD0-A015-2FCEE6CD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D395DA-5C5A-4916-B9C7-F3B06D8C8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6AA43E-B1FA-4786-A0A1-1D455A7AF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061BA9-4FD5-425D-8907-7918DF5D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492A-A825-4A7B-BC1A-3E9F6910CFE9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8F2260-A328-45EB-8D7C-00D39783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F1FD66-DE8F-447E-A09D-65777D5E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4348-497B-4AA4-9358-183D28293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84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E2047-ED61-4669-9C56-55B5A5774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CA4775-F982-4450-B606-BE68213E7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D5F112-6FB9-4692-8EC4-27DAC28DF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F6555E-928E-472D-9183-61EBD6AA8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8A8A647-B2D4-4F3C-B22C-786ABCE7C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285115-A07F-4141-9F20-E1DE0562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492A-A825-4A7B-BC1A-3E9F6910CFE9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80E8B7A-D4B2-4C83-9DF2-D5ED4EA07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0FA7A20-F3D8-485F-8C65-A23A76E2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4348-497B-4AA4-9358-183D28293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01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7A660-04ED-4F2F-9304-4D6C2ED2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16E457-92C6-493E-A7A8-40C704B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492A-A825-4A7B-BC1A-3E9F6910CFE9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D5C3A3-66C1-49AB-A783-311AA90D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5FEA8A-BC92-4E9F-9B4F-8B016AD8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4348-497B-4AA4-9358-183D28293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12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F08ADD7-A007-444A-B4DE-3078B912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492A-A825-4A7B-BC1A-3E9F6910CFE9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AE9D10-900A-4AE9-BF23-BD532E7D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CD8535-8C3C-450D-804B-804795A6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4348-497B-4AA4-9358-183D28293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83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FB79D-902C-4A6E-92CF-3E1F2924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11CA68-651C-44EC-9A1E-163DCB2E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323091-C6DB-4C8F-891A-F3A599BA0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E6038B-FFC4-47C3-B799-7D2C06BE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492A-A825-4A7B-BC1A-3E9F6910CFE9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4B0877-077B-449E-8BDE-1489FBB2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8F19FC-BB7D-4ADB-A094-3E6E451E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4348-497B-4AA4-9358-183D28293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24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3E593-4FD9-4B80-A875-F47F5762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D295AC-DF34-4E12-A3FD-F23F0E16D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FB9FA8-FF02-487D-BBBA-6CCB2D6C6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D07B3F-66D0-4652-AA00-6A7EF1563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492A-A825-4A7B-BC1A-3E9F6910CFE9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112E83-21AF-47FA-9376-128853B2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86B81B-FD5D-436A-A119-553D9C91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4348-497B-4AA4-9358-183D28293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4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1F5F2A3-947B-43D3-B3FF-8CFCFA10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45FC47-81D9-4435-9DD7-20BB95D2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3BC648-3BC4-4FC4-8EEB-CE36E35EE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9492A-A825-4A7B-BC1A-3E9F6910CFE9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330149-5FA8-4FEA-91C9-D54FFA4F6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5849AE-06BB-4527-AB7B-E9D0CB318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14348-497B-4AA4-9358-183D28293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40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79750BC9-D9C9-4046-9ED9-CA5E5937A22D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807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55ADBDF-05DD-4513-8E17-F3D548F711E5}" type="datetime1">
              <a:rPr lang="de-DE">
                <a:latin typeface="Calibri"/>
              </a:rPr>
              <a:pPr defTabSz="609585"/>
              <a:t>18.02.2022</a:t>
            </a:fld>
            <a:endParaRPr lang="de-DE" dirty="0">
              <a:latin typeface="Calibri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4A153F78-1F0B-4BD6-BCFD-6BA6A9F6EDE9}"/>
              </a:ext>
            </a:extLst>
          </p:cNvPr>
          <p:cNvSpPr txBox="1">
            <a:spLocks/>
          </p:cNvSpPr>
          <p:nvPr/>
        </p:nvSpPr>
        <p:spPr>
          <a:xfrm>
            <a:off x="5180428" y="2357183"/>
            <a:ext cx="6329401" cy="1687127"/>
          </a:xfrm>
          <a:prstGeom prst="rect">
            <a:avLst/>
          </a:prstGeom>
        </p:spPr>
        <p:txBody>
          <a:bodyPr vert="horz" lIns="252000" tIns="108000" rIns="252000" bIns="108000" rtlCol="0" anchor="t" anchorCtr="0">
            <a:normAutofit fontScale="90000" lnSpcReduction="10000"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Nationales Pilotprojekt zur    „Systematischen Überwachung von SARS-CoV2 im Abwasser“ -</a:t>
            </a:r>
            <a:br>
              <a:rPr lang="de-DE" sz="2800" dirty="0"/>
            </a:br>
            <a:r>
              <a:rPr lang="de-DE" sz="2800" dirty="0"/>
              <a:t>Aktueller Stand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2E75B0F3-C902-4DE3-A6DA-15A1733BFC60}"/>
              </a:ext>
            </a:extLst>
          </p:cNvPr>
          <p:cNvSpPr txBox="1">
            <a:spLocks/>
          </p:cNvSpPr>
          <p:nvPr/>
        </p:nvSpPr>
        <p:spPr>
          <a:xfrm>
            <a:off x="5181905" y="3610146"/>
            <a:ext cx="6327846" cy="1395185"/>
          </a:xfrm>
          <a:prstGeom prst="rect">
            <a:avLst/>
          </a:prstGeom>
        </p:spPr>
        <p:txBody>
          <a:bodyPr vert="horz" lIns="252000" tIns="108000" rIns="252000" bIns="144000" rtlCol="0" anchor="b" anchorCtr="0">
            <a:noAutofit/>
          </a:bodyPr>
          <a:lstStyle>
            <a:lvl1pPr marL="0" indent="0" algn="l" defTabSz="609585" rtl="0" eaLnBrk="1" latinLnBrk="0" hangingPunct="1">
              <a:lnSpc>
                <a:spcPts val="2933"/>
              </a:lnSpc>
              <a:spcBef>
                <a:spcPts val="0"/>
              </a:spcBef>
              <a:buClr>
                <a:srgbClr val="045AA6"/>
              </a:buClr>
              <a:buFont typeface="Wingdings" charset="2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None/>
              <a:defRPr sz="2133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None/>
              <a:defRPr sz="1867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FG32, FG15</a:t>
            </a:r>
          </a:p>
          <a:p>
            <a:r>
              <a:rPr lang="de-DE" dirty="0"/>
              <a:t>18.02.2022</a:t>
            </a:r>
          </a:p>
        </p:txBody>
      </p:sp>
    </p:spTree>
    <p:extLst>
      <p:ext uri="{BB962C8B-B14F-4D97-AF65-F5344CB8AC3E}">
        <p14:creationId xmlns:p14="http://schemas.microsoft.com/office/powerpoint/2010/main" val="199370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C8D7B23B-8D54-4310-BC62-4E2C10135720}"/>
              </a:ext>
            </a:extLst>
          </p:cNvPr>
          <p:cNvSpPr/>
          <p:nvPr/>
        </p:nvSpPr>
        <p:spPr>
          <a:xfrm>
            <a:off x="9463314" y="286832"/>
            <a:ext cx="2242759" cy="3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80136F-9249-4235-9457-D884272D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B83C-0A25-4A31-9A82-EAF835F84F9D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36D4731-02A2-4787-9519-FA160169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8287BCE-BF33-4480-81A7-E6154FB5F223}"/>
              </a:ext>
            </a:extLst>
          </p:cNvPr>
          <p:cNvSpPr txBox="1"/>
          <p:nvPr/>
        </p:nvSpPr>
        <p:spPr>
          <a:xfrm>
            <a:off x="338990" y="693333"/>
            <a:ext cx="11373112" cy="1292662"/>
          </a:xfrm>
          <a:prstGeom prst="rect">
            <a:avLst/>
          </a:prstGeom>
          <a:solidFill>
            <a:srgbClr val="0099CC">
              <a:alpha val="4902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600" b="1" dirty="0"/>
              <a:t>Empfehlung der EU-Kommission (2021/472) vom 17. März 2021</a:t>
            </a:r>
          </a:p>
          <a:p>
            <a:r>
              <a:rPr lang="de-DE" sz="2600" dirty="0"/>
              <a:t>Über einen gemeinsamen Ansatz zur Einführung einer dauerhaften systematischen Überwachung von SARS-CoV-2 und seinen Varianten im Abwasser in der EU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C02B5F-5190-46F4-A1C2-8EDC46764EBC}"/>
              </a:ext>
            </a:extLst>
          </p:cNvPr>
          <p:cNvSpPr txBox="1"/>
          <p:nvPr/>
        </p:nvSpPr>
        <p:spPr>
          <a:xfrm>
            <a:off x="878699" y="2293168"/>
            <a:ext cx="11092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/>
              <a:t>Gemeinsamer Projektauftrag der drei Bundesministerien BMG, BMUV und BMBF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88DD6663-4441-43FD-B3C8-E156B588B9E9}"/>
              </a:ext>
            </a:extLst>
          </p:cNvPr>
          <p:cNvSpPr/>
          <p:nvPr/>
        </p:nvSpPr>
        <p:spPr>
          <a:xfrm>
            <a:off x="453448" y="2392036"/>
            <a:ext cx="400050" cy="263927"/>
          </a:xfrm>
          <a:prstGeom prst="rightArrow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99CC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50FFF26-49D6-4992-AC01-28A3434412CD}"/>
              </a:ext>
            </a:extLst>
          </p:cNvPr>
          <p:cNvSpPr txBox="1"/>
          <p:nvPr/>
        </p:nvSpPr>
        <p:spPr>
          <a:xfrm>
            <a:off x="338990" y="3118695"/>
            <a:ext cx="110148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„Systematische Überwachung von SARS-CoV2- im Abwasser“</a:t>
            </a:r>
          </a:p>
          <a:p>
            <a:endParaRPr lang="de-DE" sz="2400" dirty="0"/>
          </a:p>
          <a:p>
            <a:r>
              <a:rPr lang="de-DE" sz="2400" dirty="0"/>
              <a:t>Grundlage bilden bereits laufende BMBF-Projekte</a:t>
            </a:r>
          </a:p>
          <a:p>
            <a:r>
              <a:rPr lang="de-DE" sz="2400" dirty="0"/>
              <a:t>Bundesweites Projektvorhaben, 20 Pilotstandorte</a:t>
            </a:r>
          </a:p>
          <a:p>
            <a:endParaRPr lang="de-DE" sz="2400" dirty="0"/>
          </a:p>
          <a:p>
            <a:r>
              <a:rPr lang="de-DE" sz="2400" dirty="0"/>
              <a:t>Prüfen: Flächendeckende oder repräsentative Etablierung eines </a:t>
            </a:r>
            <a:r>
              <a:rPr lang="de-DE" sz="2400" dirty="0" err="1"/>
              <a:t>Abwassermonitorings</a:t>
            </a:r>
            <a:r>
              <a:rPr lang="de-DE" sz="2400" dirty="0"/>
              <a:t>?</a:t>
            </a:r>
          </a:p>
          <a:p>
            <a:r>
              <a:rPr lang="de-DE" sz="2400" dirty="0"/>
              <a:t>Klärung von Kosten/Nutzenaspekten, rechtliche Voraussetzungen.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93BE75-E7CE-4E20-9AFB-13FCA24D398E}"/>
              </a:ext>
            </a:extLst>
          </p:cNvPr>
          <p:cNvSpPr txBox="1"/>
          <p:nvPr/>
        </p:nvSpPr>
        <p:spPr>
          <a:xfrm>
            <a:off x="332962" y="5883536"/>
            <a:ext cx="11373111" cy="492443"/>
          </a:xfrm>
          <a:prstGeom prst="rect">
            <a:avLst/>
          </a:prstGeom>
          <a:solidFill>
            <a:srgbClr val="0099CC">
              <a:alpha val="4902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600" b="1" dirty="0"/>
              <a:t>Laufzeit des Projekts 1.11.2021 – 21.03.2023, gesamte Fördersumme 3,7 </a:t>
            </a:r>
            <a:r>
              <a:rPr lang="de-DE" sz="2600" b="1" dirty="0" err="1"/>
              <a:t>Mio</a:t>
            </a:r>
            <a:r>
              <a:rPr lang="de-DE" sz="2600" b="1" dirty="0"/>
              <a:t> €</a:t>
            </a:r>
            <a:endParaRPr lang="de-DE" sz="260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94ABAFB-F371-4DD0-9F7B-FAA72648C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283" y="222484"/>
            <a:ext cx="1228896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9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8C51F4-8E09-418B-AE22-70F4BF16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95E312E-A1AA-4B41-AA3A-BBCB6CFD81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5" b="762"/>
          <a:stretch/>
        </p:blipFill>
        <p:spPr>
          <a:xfrm>
            <a:off x="140269" y="209006"/>
            <a:ext cx="8678458" cy="4862894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EBC2EEB-9E35-415D-ABEF-63375C542E79}"/>
              </a:ext>
            </a:extLst>
          </p:cNvPr>
          <p:cNvGrpSpPr/>
          <p:nvPr/>
        </p:nvGrpSpPr>
        <p:grpSpPr>
          <a:xfrm>
            <a:off x="353976" y="5093466"/>
            <a:ext cx="8701364" cy="1637385"/>
            <a:chOff x="353976" y="5093466"/>
            <a:chExt cx="8701364" cy="1637385"/>
          </a:xfrm>
        </p:grpSpPr>
        <p:sp>
          <p:nvSpPr>
            <p:cNvPr id="13" name="Pfeil: nach rechts 12">
              <a:extLst>
                <a:ext uri="{FF2B5EF4-FFF2-40B4-BE49-F238E27FC236}">
                  <a16:creationId xmlns:a16="http://schemas.microsoft.com/office/drawing/2014/main" id="{6244A62C-802F-4033-A145-939DA00A45E2}"/>
                </a:ext>
              </a:extLst>
            </p:cNvPr>
            <p:cNvSpPr/>
            <p:nvPr/>
          </p:nvSpPr>
          <p:spPr>
            <a:xfrm>
              <a:off x="376882" y="5851920"/>
              <a:ext cx="8678458" cy="30762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CB5F1FA-7020-4395-A80C-CCCE210C362B}"/>
                </a:ext>
              </a:extLst>
            </p:cNvPr>
            <p:cNvSpPr txBox="1"/>
            <p:nvPr/>
          </p:nvSpPr>
          <p:spPr>
            <a:xfrm>
              <a:off x="353976" y="5294513"/>
              <a:ext cx="10871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Bund-Länder-Treffen</a:t>
              </a:r>
            </a:p>
            <a:p>
              <a:pPr algn="ctr"/>
              <a:r>
                <a:rPr lang="de-DE" sz="1200" dirty="0"/>
                <a:t>10.11.2021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61B0F8FF-0CD3-4CFA-B429-C72FE77DE546}"/>
                </a:ext>
              </a:extLst>
            </p:cNvPr>
            <p:cNvSpPr txBox="1"/>
            <p:nvPr/>
          </p:nvSpPr>
          <p:spPr>
            <a:xfrm>
              <a:off x="955376" y="6084520"/>
              <a:ext cx="17419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Bewerbungsfrist für Kommunen </a:t>
              </a:r>
            </a:p>
            <a:p>
              <a:pPr algn="ctr"/>
              <a:r>
                <a:rPr lang="de-DE" sz="1200" dirty="0"/>
                <a:t>15.12.2022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295FE48-145A-405E-A5DD-133FCCAE3A4B}"/>
                </a:ext>
              </a:extLst>
            </p:cNvPr>
            <p:cNvSpPr txBox="1"/>
            <p:nvPr/>
          </p:nvSpPr>
          <p:spPr>
            <a:xfrm>
              <a:off x="2092389" y="5250051"/>
              <a:ext cx="13965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Auswahl Modellkommunen </a:t>
              </a:r>
            </a:p>
            <a:p>
              <a:pPr algn="ctr"/>
              <a:r>
                <a:rPr lang="de-DE" sz="1200" dirty="0"/>
                <a:t>Q1/2022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1D549B9-5403-4DBA-AC11-20B88076CDA3}"/>
                </a:ext>
              </a:extLst>
            </p:cNvPr>
            <p:cNvSpPr txBox="1"/>
            <p:nvPr/>
          </p:nvSpPr>
          <p:spPr>
            <a:xfrm>
              <a:off x="3694525" y="6070625"/>
              <a:ext cx="893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Start Beprobung</a:t>
              </a:r>
            </a:p>
            <a:p>
              <a:pPr algn="ctr"/>
              <a:r>
                <a:rPr lang="de-DE" sz="1200" dirty="0"/>
                <a:t>Q1/2022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08C24A3A-D542-447A-9F9B-D1C859265567}"/>
                </a:ext>
              </a:extLst>
            </p:cNvPr>
            <p:cNvSpPr txBox="1"/>
            <p:nvPr/>
          </p:nvSpPr>
          <p:spPr>
            <a:xfrm>
              <a:off x="6842148" y="6058152"/>
              <a:ext cx="902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Ende Beprobung</a:t>
              </a:r>
            </a:p>
            <a:p>
              <a:pPr algn="ctr"/>
              <a:r>
                <a:rPr lang="de-DE" sz="1200" dirty="0"/>
                <a:t>Q4/2022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E486B4A0-8562-4574-9196-954D9E87BD56}"/>
                </a:ext>
              </a:extLst>
            </p:cNvPr>
            <p:cNvSpPr txBox="1"/>
            <p:nvPr/>
          </p:nvSpPr>
          <p:spPr>
            <a:xfrm>
              <a:off x="7473185" y="5093466"/>
              <a:ext cx="15821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Evaluierung Pilotprojekt</a:t>
              </a:r>
            </a:p>
            <a:p>
              <a:pPr algn="ctr"/>
              <a:r>
                <a:rPr lang="de-DE" sz="1200" dirty="0"/>
                <a:t>Empfehlung Rollout</a:t>
              </a:r>
            </a:p>
            <a:p>
              <a:pPr algn="ctr"/>
              <a:r>
                <a:rPr lang="de-DE" sz="1200" dirty="0"/>
                <a:t>Q2/2023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646AB6B9-4B49-432B-AD22-2E399CB8892E}"/>
                </a:ext>
              </a:extLst>
            </p:cNvPr>
            <p:cNvSpPr txBox="1"/>
            <p:nvPr/>
          </p:nvSpPr>
          <p:spPr>
            <a:xfrm>
              <a:off x="3486220" y="5250050"/>
              <a:ext cx="1229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Kick-Off-Meeting </a:t>
              </a:r>
            </a:p>
            <a:p>
              <a:pPr algn="ctr"/>
              <a:r>
                <a:rPr lang="de-DE" sz="1200" dirty="0"/>
                <a:t>9.2.2022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45BC6A52-B05C-40F7-ABAE-C671FF61BBC2}"/>
              </a:ext>
            </a:extLst>
          </p:cNvPr>
          <p:cNvGrpSpPr/>
          <p:nvPr/>
        </p:nvGrpSpPr>
        <p:grpSpPr>
          <a:xfrm>
            <a:off x="9192779" y="1794344"/>
            <a:ext cx="2876370" cy="5019815"/>
            <a:chOff x="9192779" y="1794344"/>
            <a:chExt cx="2876370" cy="5019815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7FA3C053-283B-4DEC-9681-9CCA9616A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6721"/>
            <a:stretch/>
          </p:blipFill>
          <p:spPr>
            <a:xfrm>
              <a:off x="9192779" y="1794344"/>
              <a:ext cx="2876370" cy="3624852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3B4E7A5-1E0F-4097-A72F-2155A76E7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6358" t="15856"/>
            <a:stretch/>
          </p:blipFill>
          <p:spPr>
            <a:xfrm>
              <a:off x="9224904" y="5419196"/>
              <a:ext cx="2743200" cy="1394963"/>
            </a:xfrm>
            <a:prstGeom prst="rect">
              <a:avLst/>
            </a:prstGeom>
          </p:spPr>
        </p:pic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3E6BDB2D-CF09-44BC-BE4E-20011E2F7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0126" y="1778683"/>
            <a:ext cx="2736331" cy="3624852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C63C577-ED8B-441A-977E-5A164C330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5266" y="148680"/>
            <a:ext cx="2612838" cy="10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4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EE37FEE-6E4F-42DA-84E6-7B4FD5BA4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74" y="2124001"/>
            <a:ext cx="2873817" cy="833578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3416EF1-304D-4E20-A8CB-901DC575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C875-394E-43DA-994A-77208007B0D9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02583C-DA22-4878-BDB6-2DF2C9DD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Inhaltsplatzhalter 9">
            <a:extLst>
              <a:ext uri="{FF2B5EF4-FFF2-40B4-BE49-F238E27FC236}">
                <a16:creationId xmlns:a16="http://schemas.microsoft.com/office/drawing/2014/main" id="{EE24C0FD-55D3-480D-9199-A9D90539443D}"/>
              </a:ext>
            </a:extLst>
          </p:cNvPr>
          <p:cNvSpPr txBox="1">
            <a:spLocks/>
          </p:cNvSpPr>
          <p:nvPr/>
        </p:nvSpPr>
        <p:spPr>
          <a:xfrm>
            <a:off x="246738" y="693137"/>
            <a:ext cx="11059886" cy="5042103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/>
              <a:t>Harmonisierung der Probennahme und Analyseverfahren                                                        inkl. Qualitätssicherung </a:t>
            </a:r>
          </a:p>
          <a:p>
            <a:pPr marL="0" indent="0">
              <a:buFont typeface="Wingdings" charset="2"/>
              <a:buNone/>
            </a:pPr>
            <a:endParaRPr lang="de-DE" sz="2600" dirty="0"/>
          </a:p>
          <a:p>
            <a:r>
              <a:rPr lang="de-DE" sz="2600" dirty="0"/>
              <a:t>Verknüpfung der Abwasserdaten mit den epidemiologischen                                    Daten </a:t>
            </a:r>
            <a:r>
              <a:rPr lang="de-DE" sz="2000" dirty="0"/>
              <a:t>(Bedarfsermittlung ÖGD, Konzeptentwicklung) </a:t>
            </a:r>
          </a:p>
          <a:p>
            <a:r>
              <a:rPr lang="de-DE" sz="2600" dirty="0"/>
              <a:t>Bewertung und Interpretation der Daten </a:t>
            </a:r>
            <a:r>
              <a:rPr lang="de-DE" sz="2000" dirty="0"/>
              <a:t>(Entwicklung von Algorithmen)</a:t>
            </a:r>
          </a:p>
          <a:p>
            <a:pPr marL="0" indent="0">
              <a:buNone/>
            </a:pPr>
            <a:endParaRPr lang="de-DE" sz="2600" dirty="0"/>
          </a:p>
          <a:p>
            <a:r>
              <a:rPr lang="de-DE" sz="2600" dirty="0"/>
              <a:t>Aufbau einer digitalen Infrastruktur und Datenmanagement/-Weiterleitung</a:t>
            </a:r>
          </a:p>
          <a:p>
            <a:endParaRPr lang="de-DE" sz="2600" dirty="0"/>
          </a:p>
          <a:p>
            <a:r>
              <a:rPr lang="de-DE" sz="2600" dirty="0"/>
              <a:t>Auswertung der Pilotphase und Evaluierung</a:t>
            </a:r>
          </a:p>
          <a:p>
            <a:r>
              <a:rPr lang="de-DE" sz="2600" dirty="0"/>
              <a:t>Perspektiven eines nationalen </a:t>
            </a:r>
            <a:r>
              <a:rPr lang="de-DE" sz="2600" dirty="0" err="1"/>
              <a:t>Abwassermonitorings</a:t>
            </a:r>
            <a:endParaRPr lang="de-DE" sz="2600" dirty="0"/>
          </a:p>
          <a:p>
            <a:r>
              <a:rPr lang="de-DE" sz="2600" dirty="0"/>
              <a:t>Zusammenarbeit mit der EU und den Mitgliedsstaaten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8AE802-D3A0-445E-8E84-F4A6DEF8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827" y="5117338"/>
            <a:ext cx="2597435" cy="104752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EAD3200-AEBA-4083-9AFE-BF830E67EC64}"/>
              </a:ext>
            </a:extLst>
          </p:cNvPr>
          <p:cNvSpPr/>
          <p:nvPr/>
        </p:nvSpPr>
        <p:spPr>
          <a:xfrm>
            <a:off x="9347827" y="107576"/>
            <a:ext cx="2315588" cy="8335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8008E70-4BC8-459B-9C0E-1D4EF9BA3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685" y="717080"/>
            <a:ext cx="1483368" cy="7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2B81E9-3866-484F-B18D-CCC5D1DF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C875-394E-43DA-994A-77208007B0D9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F5F960-25DA-477F-808D-0DFE0E11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Wolke 5">
            <a:extLst>
              <a:ext uri="{FF2B5EF4-FFF2-40B4-BE49-F238E27FC236}">
                <a16:creationId xmlns:a16="http://schemas.microsoft.com/office/drawing/2014/main" id="{42D09F62-DDBF-4FD0-BBAE-9C3CF5AABE68}"/>
              </a:ext>
            </a:extLst>
          </p:cNvPr>
          <p:cNvSpPr/>
          <p:nvPr/>
        </p:nvSpPr>
        <p:spPr>
          <a:xfrm>
            <a:off x="2764581" y="1368905"/>
            <a:ext cx="5398256" cy="1942682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0E39EC3-0C59-4DE3-A682-81E4512C03D9}"/>
              </a:ext>
            </a:extLst>
          </p:cNvPr>
          <p:cNvSpPr/>
          <p:nvPr/>
        </p:nvSpPr>
        <p:spPr>
          <a:xfrm>
            <a:off x="3462409" y="2500884"/>
            <a:ext cx="474666" cy="437382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9389A23-B194-4A3F-9DC3-F6A194966739}"/>
              </a:ext>
            </a:extLst>
          </p:cNvPr>
          <p:cNvSpPr/>
          <p:nvPr/>
        </p:nvSpPr>
        <p:spPr>
          <a:xfrm>
            <a:off x="3810181" y="2103550"/>
            <a:ext cx="474666" cy="43738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8B28877-BABA-461C-B217-F7C4054B2695}"/>
              </a:ext>
            </a:extLst>
          </p:cNvPr>
          <p:cNvSpPr/>
          <p:nvPr/>
        </p:nvSpPr>
        <p:spPr>
          <a:xfrm>
            <a:off x="3011747" y="2065355"/>
            <a:ext cx="474666" cy="43738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B672382-0114-449B-AE79-9E98CD49CDBB}"/>
              </a:ext>
            </a:extLst>
          </p:cNvPr>
          <p:cNvSpPr/>
          <p:nvPr/>
        </p:nvSpPr>
        <p:spPr>
          <a:xfrm>
            <a:off x="5608546" y="2424995"/>
            <a:ext cx="474666" cy="437382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AB5EA09-CB31-4FEC-AF56-CAF4E22C300A}"/>
              </a:ext>
            </a:extLst>
          </p:cNvPr>
          <p:cNvSpPr/>
          <p:nvPr/>
        </p:nvSpPr>
        <p:spPr>
          <a:xfrm>
            <a:off x="4002702" y="1597368"/>
            <a:ext cx="474666" cy="43738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6B6FBE6-E68C-40F7-AE32-D105065477AF}"/>
              </a:ext>
            </a:extLst>
          </p:cNvPr>
          <p:cNvSpPr/>
          <p:nvPr/>
        </p:nvSpPr>
        <p:spPr>
          <a:xfrm>
            <a:off x="4193554" y="2647398"/>
            <a:ext cx="474666" cy="43738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1E7B8C5-3DD3-46D7-A7DC-A0E065BCC664}"/>
              </a:ext>
            </a:extLst>
          </p:cNvPr>
          <p:cNvSpPr/>
          <p:nvPr/>
        </p:nvSpPr>
        <p:spPr>
          <a:xfrm>
            <a:off x="4830631" y="2504301"/>
            <a:ext cx="474666" cy="43738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3A54344-EB11-4827-B8C4-F8D0E70FE4BE}"/>
              </a:ext>
            </a:extLst>
          </p:cNvPr>
          <p:cNvSpPr/>
          <p:nvPr/>
        </p:nvSpPr>
        <p:spPr>
          <a:xfrm>
            <a:off x="5275849" y="2831524"/>
            <a:ext cx="474666" cy="43738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534D2AE-8B6A-4DB6-8581-1508533FE262}"/>
              </a:ext>
            </a:extLst>
          </p:cNvPr>
          <p:cNvSpPr/>
          <p:nvPr/>
        </p:nvSpPr>
        <p:spPr>
          <a:xfrm>
            <a:off x="3415107" y="1690803"/>
            <a:ext cx="474666" cy="43738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B419103-DE32-4EBE-826C-B66A69DAFCFC}"/>
              </a:ext>
            </a:extLst>
          </p:cNvPr>
          <p:cNvSpPr/>
          <p:nvPr/>
        </p:nvSpPr>
        <p:spPr>
          <a:xfrm>
            <a:off x="6154330" y="2340246"/>
            <a:ext cx="474666" cy="43738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89C5636-3C1B-4D9B-A534-6F79EF6F1D79}"/>
              </a:ext>
            </a:extLst>
          </p:cNvPr>
          <p:cNvSpPr/>
          <p:nvPr/>
        </p:nvSpPr>
        <p:spPr>
          <a:xfrm>
            <a:off x="6822340" y="2465009"/>
            <a:ext cx="474666" cy="43738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849839-F4F9-444B-9F60-58181400E037}"/>
              </a:ext>
            </a:extLst>
          </p:cNvPr>
          <p:cNvSpPr/>
          <p:nvPr/>
        </p:nvSpPr>
        <p:spPr>
          <a:xfrm>
            <a:off x="5138969" y="1956760"/>
            <a:ext cx="474666" cy="437382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257F164-A730-401D-BB9E-75C30909BFB5}"/>
              </a:ext>
            </a:extLst>
          </p:cNvPr>
          <p:cNvSpPr/>
          <p:nvPr/>
        </p:nvSpPr>
        <p:spPr>
          <a:xfrm>
            <a:off x="6468632" y="1920944"/>
            <a:ext cx="474666" cy="43738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FAF590B-B3E8-4508-9858-A05A54C839CE}"/>
              </a:ext>
            </a:extLst>
          </p:cNvPr>
          <p:cNvSpPr/>
          <p:nvPr/>
        </p:nvSpPr>
        <p:spPr>
          <a:xfrm>
            <a:off x="4871244" y="1519378"/>
            <a:ext cx="474666" cy="43738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50000">
                <a:schemeClr val="bg2">
                  <a:lumMod val="25000"/>
                  <a:tint val="44500"/>
                  <a:satMod val="160000"/>
                </a:schemeClr>
              </a:gs>
              <a:gs pos="100000">
                <a:schemeClr val="bg2">
                  <a:lumMod val="2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FF0EFFF-85FE-4364-AC0A-A0D50586082B}"/>
              </a:ext>
            </a:extLst>
          </p:cNvPr>
          <p:cNvSpPr/>
          <p:nvPr/>
        </p:nvSpPr>
        <p:spPr>
          <a:xfrm>
            <a:off x="5659039" y="1409759"/>
            <a:ext cx="474666" cy="43738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F622A3C-1591-4C9D-BE36-49C08EC1EF74}"/>
              </a:ext>
            </a:extLst>
          </p:cNvPr>
          <p:cNvSpPr/>
          <p:nvPr/>
        </p:nvSpPr>
        <p:spPr>
          <a:xfrm>
            <a:off x="6639746" y="1451900"/>
            <a:ext cx="474666" cy="43738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4F947AB-E2F3-4F57-BA08-C6646FA44279}"/>
              </a:ext>
            </a:extLst>
          </p:cNvPr>
          <p:cNvSpPr/>
          <p:nvPr/>
        </p:nvSpPr>
        <p:spPr>
          <a:xfrm>
            <a:off x="4486776" y="2055109"/>
            <a:ext cx="474666" cy="43738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E928723-40F1-4C17-A5DA-E5835CDD149E}"/>
              </a:ext>
            </a:extLst>
          </p:cNvPr>
          <p:cNvSpPr/>
          <p:nvPr/>
        </p:nvSpPr>
        <p:spPr>
          <a:xfrm>
            <a:off x="5742520" y="1888968"/>
            <a:ext cx="474666" cy="43738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53812A7-AAD4-4614-BB56-EEFC21F695A6}"/>
              </a:ext>
            </a:extLst>
          </p:cNvPr>
          <p:cNvSpPr/>
          <p:nvPr/>
        </p:nvSpPr>
        <p:spPr>
          <a:xfrm>
            <a:off x="7204970" y="1702253"/>
            <a:ext cx="474666" cy="43738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6D06994-F571-402D-A179-AE0412AEE28D}"/>
              </a:ext>
            </a:extLst>
          </p:cNvPr>
          <p:cNvSpPr/>
          <p:nvPr/>
        </p:nvSpPr>
        <p:spPr>
          <a:xfrm>
            <a:off x="7316225" y="2153470"/>
            <a:ext cx="474666" cy="43738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DBB7F09-F377-4DE0-8A6F-FB98BDCB3CB2}"/>
              </a:ext>
            </a:extLst>
          </p:cNvPr>
          <p:cNvCxnSpPr>
            <a:cxnSpLocks/>
          </p:cNvCxnSpPr>
          <p:nvPr/>
        </p:nvCxnSpPr>
        <p:spPr>
          <a:xfrm flipH="1">
            <a:off x="4231475" y="2746439"/>
            <a:ext cx="2711823" cy="18788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B7B0C396-2E72-4C54-A127-08246A89BE43}"/>
              </a:ext>
            </a:extLst>
          </p:cNvPr>
          <p:cNvSpPr txBox="1"/>
          <p:nvPr/>
        </p:nvSpPr>
        <p:spPr>
          <a:xfrm>
            <a:off x="343648" y="2383126"/>
            <a:ext cx="3216928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/>
              <a:t>Zentrales Cloud-basiertes Datenmanagement mit definierten Zugriffsrechten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360B9260-495F-4031-920D-8A14441C7845}"/>
              </a:ext>
            </a:extLst>
          </p:cNvPr>
          <p:cNvSpPr/>
          <p:nvPr/>
        </p:nvSpPr>
        <p:spPr>
          <a:xfrm>
            <a:off x="3415107" y="4625253"/>
            <a:ext cx="5923404" cy="764027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DE9D1AC-46DD-4A97-B033-CF0A245884E6}"/>
              </a:ext>
            </a:extLst>
          </p:cNvPr>
          <p:cNvSpPr txBox="1"/>
          <p:nvPr/>
        </p:nvSpPr>
        <p:spPr>
          <a:xfrm>
            <a:off x="8223167" y="4921383"/>
            <a:ext cx="774571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2000" dirty="0"/>
              <a:t>Labor</a:t>
            </a:r>
          </a:p>
        </p:txBody>
      </p:sp>
      <p:sp>
        <p:nvSpPr>
          <p:cNvPr id="31" name="Wolke 30">
            <a:extLst>
              <a:ext uri="{FF2B5EF4-FFF2-40B4-BE49-F238E27FC236}">
                <a16:creationId xmlns:a16="http://schemas.microsoft.com/office/drawing/2014/main" id="{1DC93DBB-C288-49B7-833A-38BFAD0654ED}"/>
              </a:ext>
            </a:extLst>
          </p:cNvPr>
          <p:cNvSpPr/>
          <p:nvPr/>
        </p:nvSpPr>
        <p:spPr>
          <a:xfrm>
            <a:off x="3296622" y="4545469"/>
            <a:ext cx="955460" cy="396614"/>
          </a:xfrm>
          <a:prstGeom prst="clou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4533C76-1D10-4324-A397-24F357CE5343}"/>
              </a:ext>
            </a:extLst>
          </p:cNvPr>
          <p:cNvSpPr txBox="1"/>
          <p:nvPr/>
        </p:nvSpPr>
        <p:spPr>
          <a:xfrm>
            <a:off x="3349755" y="4565759"/>
            <a:ext cx="1763439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200" b="1" dirty="0"/>
              <a:t>Dashboard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50AE3FC-FAA5-4B3D-9847-E181C92DA40E}"/>
              </a:ext>
            </a:extLst>
          </p:cNvPr>
          <p:cNvSpPr txBox="1"/>
          <p:nvPr/>
        </p:nvSpPr>
        <p:spPr>
          <a:xfrm>
            <a:off x="5487826" y="5757371"/>
            <a:ext cx="1807674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2400" dirty="0"/>
              <a:t>Pilotstandort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96530242-A086-4988-82DB-88B3BA1D6B88}"/>
              </a:ext>
            </a:extLst>
          </p:cNvPr>
          <p:cNvCxnSpPr>
            <a:cxnSpLocks/>
          </p:cNvCxnSpPr>
          <p:nvPr/>
        </p:nvCxnSpPr>
        <p:spPr>
          <a:xfrm flipH="1" flipV="1">
            <a:off x="7137841" y="2719576"/>
            <a:ext cx="1281475" cy="21538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9FE68F5-A070-4CC8-A9F8-8FC4CFC94FEB}"/>
              </a:ext>
            </a:extLst>
          </p:cNvPr>
          <p:cNvCxnSpPr>
            <a:cxnSpLocks/>
          </p:cNvCxnSpPr>
          <p:nvPr/>
        </p:nvCxnSpPr>
        <p:spPr>
          <a:xfrm flipH="1" flipV="1">
            <a:off x="7035958" y="2732553"/>
            <a:ext cx="143530" cy="21842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BA7FCC87-22EA-49FD-BB5E-5A090DB3C173}"/>
              </a:ext>
            </a:extLst>
          </p:cNvPr>
          <p:cNvCxnSpPr>
            <a:cxnSpLocks/>
          </p:cNvCxnSpPr>
          <p:nvPr/>
        </p:nvCxnSpPr>
        <p:spPr>
          <a:xfrm flipV="1">
            <a:off x="5871785" y="2746439"/>
            <a:ext cx="1118965" cy="21703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FD13E2A4-72A3-456A-BC61-73D92245F9A7}"/>
              </a:ext>
            </a:extLst>
          </p:cNvPr>
          <p:cNvSpPr txBox="1"/>
          <p:nvPr/>
        </p:nvSpPr>
        <p:spPr>
          <a:xfrm>
            <a:off x="7657816" y="4136549"/>
            <a:ext cx="795411" cy="26161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100" b="1" dirty="0"/>
              <a:t>Biomarker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2C48A39-BB20-4C39-80C7-26628AE6BC32}"/>
              </a:ext>
            </a:extLst>
          </p:cNvPr>
          <p:cNvSpPr txBox="1"/>
          <p:nvPr/>
        </p:nvSpPr>
        <p:spPr>
          <a:xfrm>
            <a:off x="6510999" y="3639483"/>
            <a:ext cx="1210588" cy="26161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100" b="1" dirty="0"/>
              <a:t>Begleitparameter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79B210C-DC8D-4AF6-81FF-38EB02253B9E}"/>
              </a:ext>
            </a:extLst>
          </p:cNvPr>
          <p:cNvSpPr txBox="1"/>
          <p:nvPr/>
        </p:nvSpPr>
        <p:spPr>
          <a:xfrm>
            <a:off x="5200059" y="4056121"/>
            <a:ext cx="1717137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100" b="1" dirty="0"/>
              <a:t>Aggregierte Fallzahlen pro</a:t>
            </a:r>
          </a:p>
          <a:p>
            <a:r>
              <a:rPr lang="de-DE" sz="1100" b="1" dirty="0"/>
              <a:t>Entwässerungsgebiet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3E492ED-90E3-4E48-8CC6-13A791F0BCF2}"/>
              </a:ext>
            </a:extLst>
          </p:cNvPr>
          <p:cNvSpPr txBox="1"/>
          <p:nvPr/>
        </p:nvSpPr>
        <p:spPr>
          <a:xfrm>
            <a:off x="3753676" y="4908512"/>
            <a:ext cx="447866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2000" dirty="0"/>
              <a:t>Task Force (Gesundheitsamt    Klärwerk)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11E9218-1504-4141-B981-192783F1FFA5}"/>
              </a:ext>
            </a:extLst>
          </p:cNvPr>
          <p:cNvSpPr/>
          <p:nvPr/>
        </p:nvSpPr>
        <p:spPr>
          <a:xfrm>
            <a:off x="8708621" y="1238264"/>
            <a:ext cx="2876669" cy="2401219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E6F5AAC-DEFA-462C-9D56-A86352D8C494}"/>
              </a:ext>
            </a:extLst>
          </p:cNvPr>
          <p:cNvSpPr txBox="1"/>
          <p:nvPr/>
        </p:nvSpPr>
        <p:spPr>
          <a:xfrm>
            <a:off x="9660210" y="2782732"/>
            <a:ext cx="1833593" cy="34971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/>
              <a:t>Begleitkreis</a:t>
            </a: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666A8F32-15FA-4192-A915-73708593791F}"/>
              </a:ext>
            </a:extLst>
          </p:cNvPr>
          <p:cNvSpPr/>
          <p:nvPr/>
        </p:nvSpPr>
        <p:spPr>
          <a:xfrm>
            <a:off x="8977670" y="1791937"/>
            <a:ext cx="2400249" cy="86117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EB082A9D-F056-403E-AF16-9A7237A6D0F8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7826060" y="1913731"/>
            <a:ext cx="1231579" cy="2660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08ED23BB-6614-4D34-ABB3-E2381044A0D0}"/>
              </a:ext>
            </a:extLst>
          </p:cNvPr>
          <p:cNvSpPr txBox="1"/>
          <p:nvPr/>
        </p:nvSpPr>
        <p:spPr>
          <a:xfrm>
            <a:off x="9057639" y="1856651"/>
            <a:ext cx="224031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Konsortialpartner (RKI, UBA, </a:t>
            </a:r>
            <a:r>
              <a:rPr lang="de-DE" dirty="0" err="1"/>
              <a:t>TUDa</a:t>
            </a:r>
            <a:r>
              <a:rPr lang="de-DE" dirty="0"/>
              <a:t>, KIT)</a:t>
            </a: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51CDF8C6-5CAF-40EF-A881-17CB8275F17D}"/>
              </a:ext>
            </a:extLst>
          </p:cNvPr>
          <p:cNvSpPr/>
          <p:nvPr/>
        </p:nvSpPr>
        <p:spPr>
          <a:xfrm>
            <a:off x="1116431" y="4701276"/>
            <a:ext cx="1370340" cy="715467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0F3068F-DA6E-47D6-BCA8-726A9C4831A8}"/>
              </a:ext>
            </a:extLst>
          </p:cNvPr>
          <p:cNvSpPr txBox="1"/>
          <p:nvPr/>
        </p:nvSpPr>
        <p:spPr>
          <a:xfrm>
            <a:off x="1186760" y="4902581"/>
            <a:ext cx="3216928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000" dirty="0"/>
              <a:t>Krisenstab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1A8CDD57-AF11-48B3-9DDC-1AAF22E47F52}"/>
              </a:ext>
            </a:extLst>
          </p:cNvPr>
          <p:cNvCxnSpPr/>
          <p:nvPr/>
        </p:nvCxnSpPr>
        <p:spPr>
          <a:xfrm flipH="1">
            <a:off x="2524125" y="4942083"/>
            <a:ext cx="7249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54196B51-9938-40E7-BA76-40A7D059C783}"/>
              </a:ext>
            </a:extLst>
          </p:cNvPr>
          <p:cNvCxnSpPr>
            <a:cxnSpLocks/>
          </p:cNvCxnSpPr>
          <p:nvPr/>
        </p:nvCxnSpPr>
        <p:spPr>
          <a:xfrm>
            <a:off x="2573174" y="5086271"/>
            <a:ext cx="6759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D22323B5-9357-4ECC-849F-77B95E838CDE}"/>
              </a:ext>
            </a:extLst>
          </p:cNvPr>
          <p:cNvSpPr txBox="1"/>
          <p:nvPr/>
        </p:nvSpPr>
        <p:spPr>
          <a:xfrm>
            <a:off x="409250" y="272798"/>
            <a:ext cx="3400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Datenmanagement</a:t>
            </a:r>
          </a:p>
        </p:txBody>
      </p:sp>
    </p:spTree>
    <p:extLst>
      <p:ext uri="{BB962C8B-B14F-4D97-AF65-F5344CB8AC3E}">
        <p14:creationId xmlns:p14="http://schemas.microsoft.com/office/powerpoint/2010/main" val="42645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1D4E6C-CD13-4680-8C87-00451868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C875-394E-43DA-994A-77208007B0D9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6A9EB8-3D85-401E-8FD6-3B770301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CEF7CD-8467-4DAC-B372-DA9065D6F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679" y="511686"/>
            <a:ext cx="2470808" cy="1027712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AFAEA4F8-21C9-487E-94F9-8E540E088EAA}"/>
              </a:ext>
            </a:extLst>
          </p:cNvPr>
          <p:cNvSpPr/>
          <p:nvPr/>
        </p:nvSpPr>
        <p:spPr>
          <a:xfrm>
            <a:off x="3763031" y="1127629"/>
            <a:ext cx="1553203" cy="30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D53AF49-3A2F-43EE-8D86-6BC616F44157}"/>
              </a:ext>
            </a:extLst>
          </p:cNvPr>
          <p:cNvSpPr/>
          <p:nvPr/>
        </p:nvSpPr>
        <p:spPr>
          <a:xfrm>
            <a:off x="6261000" y="1504820"/>
            <a:ext cx="1954421" cy="30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A543918-8645-4C70-B841-187634A1A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286" y="678311"/>
            <a:ext cx="2462545" cy="1280562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62AD6A15-ECD5-414C-8CA5-29C903F13AF0}"/>
              </a:ext>
            </a:extLst>
          </p:cNvPr>
          <p:cNvSpPr/>
          <p:nvPr/>
        </p:nvSpPr>
        <p:spPr>
          <a:xfrm>
            <a:off x="6066092" y="1539398"/>
            <a:ext cx="1954420" cy="30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C0B9B8E-A20F-489D-98E3-88E775C34AC1}"/>
              </a:ext>
            </a:extLst>
          </p:cNvPr>
          <p:cNvSpPr/>
          <p:nvPr/>
        </p:nvSpPr>
        <p:spPr>
          <a:xfrm>
            <a:off x="290818" y="1504821"/>
            <a:ext cx="11610363" cy="3657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61F5C0F-F5D1-4D95-9CD1-CD382CA1E71D}"/>
              </a:ext>
            </a:extLst>
          </p:cNvPr>
          <p:cNvSpPr txBox="1"/>
          <p:nvPr/>
        </p:nvSpPr>
        <p:spPr>
          <a:xfrm>
            <a:off x="468781" y="2015241"/>
            <a:ext cx="397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Michaela Diercke (</a:t>
            </a:r>
            <a:r>
              <a:rPr lang="de-DE" i="1" dirty="0"/>
              <a:t>Projektleitung (FG32)</a:t>
            </a:r>
            <a:r>
              <a:rPr lang="de-DE" dirty="0"/>
              <a:t>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7D45DF4-4F7B-47EA-AAAC-D186138EC067}"/>
              </a:ext>
            </a:extLst>
          </p:cNvPr>
          <p:cNvSpPr txBox="1"/>
          <p:nvPr/>
        </p:nvSpPr>
        <p:spPr>
          <a:xfrm>
            <a:off x="6159487" y="2015241"/>
            <a:ext cx="409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Sindy Böttcher (</a:t>
            </a:r>
            <a:r>
              <a:rPr lang="de-DE" i="1" dirty="0"/>
              <a:t>Projektleitung (FG15)</a:t>
            </a:r>
            <a:r>
              <a:rPr lang="de-DE" dirty="0"/>
              <a:t>)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B877E9B-F6FE-47AD-83B2-5EE93D16E4D2}"/>
              </a:ext>
            </a:extLst>
          </p:cNvPr>
          <p:cNvSpPr txBox="1"/>
          <p:nvPr/>
        </p:nvSpPr>
        <p:spPr>
          <a:xfrm>
            <a:off x="7471601" y="2881770"/>
            <a:ext cx="280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Dr. Sophia Beyer (</a:t>
            </a:r>
            <a:r>
              <a:rPr lang="de-DE" i="1" dirty="0"/>
              <a:t>Virologie</a:t>
            </a:r>
            <a:r>
              <a:rPr lang="de-DE" dirty="0"/>
              <a:t>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41BFAD7-42EF-447A-8514-78B113040027}"/>
              </a:ext>
            </a:extLst>
          </p:cNvPr>
          <p:cNvSpPr txBox="1"/>
          <p:nvPr/>
        </p:nvSpPr>
        <p:spPr>
          <a:xfrm>
            <a:off x="1733302" y="2600527"/>
            <a:ext cx="35895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                   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Dr. Timo Greiner (</a:t>
            </a:r>
            <a:r>
              <a:rPr lang="de-DE" i="1" dirty="0"/>
              <a:t>Surveillance, ÖGD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  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63BD738-1B8C-4DD8-97F5-35664284A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199" y="1928068"/>
            <a:ext cx="1430427" cy="9537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FF0F744-FCF3-496F-A8D9-AA679F562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77" y="3377708"/>
            <a:ext cx="827134" cy="11917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9AFC0FF-7F7C-4E87-8973-228535A28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994" y="2422446"/>
            <a:ext cx="827134" cy="12171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391E881E-C192-4F77-997E-027F481C58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969" y="3320707"/>
            <a:ext cx="943198" cy="13381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5327AC8E-04BD-4BC8-9557-0ACF79C83902}"/>
              </a:ext>
            </a:extLst>
          </p:cNvPr>
          <p:cNvSpPr/>
          <p:nvPr/>
        </p:nvSpPr>
        <p:spPr>
          <a:xfrm>
            <a:off x="1902618" y="3025481"/>
            <a:ext cx="4221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Maria Helmrich, </a:t>
            </a:r>
            <a:r>
              <a:rPr lang="de-DE" dirty="0" err="1"/>
              <a:t>M.Sc</a:t>
            </a:r>
            <a:r>
              <a:rPr lang="de-DE" dirty="0"/>
              <a:t> (</a:t>
            </a:r>
            <a:r>
              <a:rPr lang="de-DE" i="1" dirty="0"/>
              <a:t>Datenmanagement</a:t>
            </a:r>
            <a:r>
              <a:rPr lang="de-DE" dirty="0"/>
              <a:t>)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0C748FB2-9528-47EA-A1BB-4E83CBF0F0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8" y="4196834"/>
            <a:ext cx="1219200" cy="87172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2579136-EA0A-4612-BFF3-891D22B2B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90" y="1966434"/>
            <a:ext cx="969661" cy="1129225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2BBC5879-3573-4358-A277-33D6F33AE416}"/>
              </a:ext>
            </a:extLst>
          </p:cNvPr>
          <p:cNvSpPr/>
          <p:nvPr/>
        </p:nvSpPr>
        <p:spPr>
          <a:xfrm>
            <a:off x="1944127" y="4615266"/>
            <a:ext cx="421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Dr. Katrin Kremer-Flach (</a:t>
            </a:r>
            <a:r>
              <a:rPr lang="de-DE" i="1" dirty="0"/>
              <a:t>Surveillance, ÖGD</a:t>
            </a:r>
            <a:r>
              <a:rPr lang="de-DE" dirty="0"/>
              <a:t>)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04769D8-59F6-4A6B-B393-4E5946C0D811}"/>
              </a:ext>
            </a:extLst>
          </p:cNvPr>
          <p:cNvSpPr txBox="1"/>
          <p:nvPr/>
        </p:nvSpPr>
        <p:spPr>
          <a:xfrm>
            <a:off x="2943514" y="5544529"/>
            <a:ext cx="574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0070C0"/>
                </a:solidFill>
              </a:rPr>
              <a:t>Abwassersurveillance@rki.de</a:t>
            </a:r>
          </a:p>
        </p:txBody>
      </p:sp>
    </p:spTree>
    <p:extLst>
      <p:ext uri="{BB962C8B-B14F-4D97-AF65-F5344CB8AC3E}">
        <p14:creationId xmlns:p14="http://schemas.microsoft.com/office/powerpoint/2010/main" val="399755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5085BA6-1598-44C8-8830-F7B0E71264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284D73-5B42-4AFE-8CF9-56BE8CB5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C875-394E-43DA-994A-77208007B0D9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C4E9BF-2484-4713-B575-E01BD11A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C206FB3-002C-4EC2-82BD-0E62B1DF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78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93CE10C-0811-479B-9274-EFC7A0D4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C875-394E-43DA-994A-77208007B0D9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F2F75D-6A95-4C6A-B973-E9204C12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3CD2E0-97E2-439E-81EA-E3D4CF4EA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51" y="469446"/>
            <a:ext cx="8378088" cy="58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4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91D9EE-6BC6-498C-8F23-4A8CEF69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04.11.2021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483344-45D5-4526-B6BD-E0CF6F806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BLAG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7C95A7-A0D0-4B88-8618-7CC0D96C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3E89DA3-B394-452E-A919-5BD595217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7627"/>
            <a:ext cx="5486400" cy="952388"/>
          </a:xfrm>
        </p:spPr>
        <p:txBody>
          <a:bodyPr/>
          <a:lstStyle/>
          <a:p>
            <a:r>
              <a:rPr lang="de-DE" dirty="0"/>
              <a:t>Rationale für Abwasser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39A6BB4-F557-4B35-B318-A503F432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540" y="1496730"/>
            <a:ext cx="10908632" cy="4326467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Abwasser lügt nicht. </a:t>
            </a:r>
          </a:p>
          <a:p>
            <a:pPr lvl="1"/>
            <a:r>
              <a:rPr lang="de-DE" dirty="0"/>
              <a:t>Unabhängig von der aktuellen Teststrategie</a:t>
            </a:r>
          </a:p>
          <a:p>
            <a:r>
              <a:rPr lang="de-DE" dirty="0"/>
              <a:t>Kostengünstiges </a:t>
            </a:r>
            <a:r>
              <a:rPr lang="de-DE" b="1" dirty="0"/>
              <a:t>Poolverfahren</a:t>
            </a:r>
            <a:r>
              <a:rPr lang="de-DE" dirty="0"/>
              <a:t> zur Testung einer großen Population</a:t>
            </a:r>
          </a:p>
          <a:p>
            <a:r>
              <a:rPr lang="de-DE" dirty="0"/>
              <a:t>Evtl. frühzeitige Detektion eines Wiederanstiegs („</a:t>
            </a:r>
            <a:r>
              <a:rPr lang="de-DE" b="1" dirty="0"/>
              <a:t>Frühwarnsystem</a:t>
            </a:r>
            <a:r>
              <a:rPr lang="de-DE" dirty="0"/>
              <a:t>“) aber auch Kontrolle von PH-Maßnahmen („</a:t>
            </a:r>
            <a:r>
              <a:rPr lang="de-DE" b="1" dirty="0" err="1"/>
              <a:t>Entwarnsystem</a:t>
            </a:r>
            <a:r>
              <a:rPr lang="de-DE" dirty="0"/>
              <a:t>“)</a:t>
            </a:r>
          </a:p>
          <a:p>
            <a:r>
              <a:rPr lang="de-DE" dirty="0"/>
              <a:t>Evtl. frühzeitige Detektion von </a:t>
            </a:r>
            <a:r>
              <a:rPr lang="de-DE" b="1" dirty="0"/>
              <a:t>Virusvarianten </a:t>
            </a:r>
          </a:p>
          <a:p>
            <a:r>
              <a:rPr lang="de-DE" dirty="0"/>
              <a:t>Mögliche </a:t>
            </a:r>
            <a:r>
              <a:rPr lang="de-DE" b="1" dirty="0"/>
              <a:t>Unterstützung von Krisenstäben </a:t>
            </a:r>
            <a:r>
              <a:rPr lang="de-DE" dirty="0"/>
              <a:t>bei Bewertung der epidemiologischen Lage</a:t>
            </a:r>
          </a:p>
          <a:p>
            <a:endParaRPr lang="de-DE" dirty="0"/>
          </a:p>
          <a:p>
            <a:r>
              <a:rPr lang="de-DE" b="1" dirty="0"/>
              <a:t>Innovatives und ergänzendes</a:t>
            </a:r>
            <a:r>
              <a:rPr lang="de-DE" dirty="0"/>
              <a:t> Tool zu bestehenden </a:t>
            </a:r>
            <a:r>
              <a:rPr lang="de-DE" dirty="0" err="1"/>
              <a:t>Surveillancesystemen</a:t>
            </a:r>
            <a:endParaRPr lang="de-DE" dirty="0"/>
          </a:p>
          <a:p>
            <a:pPr marL="609585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237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Breitbild</PresentationFormat>
  <Paragraphs>98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ＭＳ 明朝</vt:lpstr>
      <vt:lpstr>Wingdings</vt:lpstr>
      <vt:lpstr>Office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Rationale für Abwasser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SARS-CoV2 im Abwasser</dc:title>
  <dc:creator>Böttcher, Sindy</dc:creator>
  <cp:lastModifiedBy>Böttcher, Sindy</cp:lastModifiedBy>
  <cp:revision>29</cp:revision>
  <dcterms:created xsi:type="dcterms:W3CDTF">2022-02-17T14:31:16Z</dcterms:created>
  <dcterms:modified xsi:type="dcterms:W3CDTF">2022-02-20T22:46:11Z</dcterms:modified>
</cp:coreProperties>
</file>