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7"/>
  </p:sldMasterIdLst>
  <p:notesMasterIdLst>
    <p:notesMasterId r:id="rId33"/>
  </p:notesMasterIdLst>
  <p:handoutMasterIdLst>
    <p:handoutMasterId r:id="rId34"/>
  </p:handoutMasterIdLst>
  <p:sldIdLst>
    <p:sldId id="256" r:id="rId8"/>
    <p:sldId id="257" r:id="rId9"/>
    <p:sldId id="258" r:id="rId10"/>
    <p:sldId id="259" r:id="rId11"/>
    <p:sldId id="260" r:id="rId12"/>
    <p:sldId id="263" r:id="rId13"/>
    <p:sldId id="262" r:id="rId14"/>
    <p:sldId id="264" r:id="rId15"/>
    <p:sldId id="265" r:id="rId16"/>
    <p:sldId id="270" r:id="rId17"/>
    <p:sldId id="266" r:id="rId18"/>
    <p:sldId id="267" r:id="rId19"/>
    <p:sldId id="271" r:id="rId20"/>
    <p:sldId id="261" r:id="rId21"/>
    <p:sldId id="280" r:id="rId22"/>
    <p:sldId id="268" r:id="rId23"/>
    <p:sldId id="269" r:id="rId24"/>
    <p:sldId id="272" r:id="rId25"/>
    <p:sldId id="273"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79" autoAdjust="0"/>
    <p:restoredTop sz="93622" autoAdjust="0"/>
  </p:normalViewPr>
  <p:slideViewPr>
    <p:cSldViewPr snapToGrid="0">
      <p:cViewPr>
        <p:scale>
          <a:sx n="70" d="100"/>
          <a:sy n="70" d="100"/>
        </p:scale>
        <p:origin x="464" y="-688"/>
      </p:cViewPr>
      <p:guideLst/>
    </p:cSldViewPr>
  </p:slideViewPr>
  <p:notesTextViewPr>
    <p:cViewPr>
      <p:scale>
        <a:sx n="3" d="2"/>
        <a:sy n="3" d="2"/>
      </p:scale>
      <p:origin x="0" y="0"/>
    </p:cViewPr>
  </p:notesTextViewPr>
  <p:sorterViewPr>
    <p:cViewPr>
      <p:scale>
        <a:sx n="80" d="100"/>
        <a:sy n="80" d="100"/>
      </p:scale>
      <p:origin x="0" y="-4648"/>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8770A-3E04-42D8-B5A5-4A75E57AB13C}" type="datetimeFigureOut">
              <a:rPr lang="en-GB" smtClean="0"/>
              <a:t>18/02/2022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AF9FC1-01DD-4B85-83CF-2C2163195D05}" type="slidenum">
              <a:rPr lang="en-GB" smtClean="0"/>
              <a:t>‹Nr.›</a:t>
            </a:fld>
            <a:endParaRPr lang="en-GB"/>
          </a:p>
        </p:txBody>
      </p:sp>
    </p:spTree>
    <p:extLst>
      <p:ext uri="{BB962C8B-B14F-4D97-AF65-F5344CB8AC3E}">
        <p14:creationId xmlns:p14="http://schemas.microsoft.com/office/powerpoint/2010/main" val="54335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‹Nr.›</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103534"/>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
        <p:nvSpPr>
          <p:cNvPr id="5" name="Footer Placeholder 4"/>
          <p:cNvSpPr>
            <a:spLocks noGrp="1"/>
          </p:cNvSpPr>
          <p:nvPr>
            <p:ph type="ftr" sz="quarter" idx="11"/>
          </p:nvPr>
        </p:nvSpPr>
        <p:spPr>
          <a:xfrm>
            <a:off x="648000" y="5799057"/>
            <a:ext cx="10800000" cy="632813"/>
          </a:xfrm>
        </p:spPr>
        <p:txBody>
          <a:bodyPr anchor="t"/>
          <a:lstStyle>
            <a:lvl1pPr algn="l">
              <a:defRPr sz="1400" i="1">
                <a:solidFill>
                  <a:schemeClr val="tx1"/>
                </a:solidFill>
              </a:defRPr>
            </a:lvl1pPr>
          </a:lstStyle>
          <a:p>
            <a:endParaRPr lang="en-GB" dirty="0"/>
          </a:p>
        </p:txBody>
      </p:sp>
      <p:sp>
        <p:nvSpPr>
          <p:cNvPr id="14" name="Text Placeholder 13"/>
          <p:cNvSpPr>
            <a:spLocks noGrp="1"/>
          </p:cNvSpPr>
          <p:nvPr>
            <p:ph type="body" sz="quarter" idx="12"/>
          </p:nvPr>
        </p:nvSpPr>
        <p:spPr>
          <a:xfrm>
            <a:off x="647700" y="5230813"/>
            <a:ext cx="10799763" cy="478009"/>
          </a:xfrm>
        </p:spPr>
        <p:txBody>
          <a:bodyPr/>
          <a:lstStyle>
            <a:lvl1pPr marL="0" indent="0" algn="l" defTabSz="914400" rtl="0" eaLnBrk="0" fontAlgn="base" latinLnBrk="0" hangingPunct="0">
              <a:lnSpc>
                <a:spcPct val="90000"/>
              </a:lnSpc>
              <a:spcBef>
                <a:spcPct val="0"/>
              </a:spcBef>
              <a:spcAft>
                <a:spcPct val="30000"/>
              </a:spcAft>
              <a:buNone/>
              <a:defRPr lang="en-US" sz="2000" kern="1200" dirty="0" smtClean="0">
                <a:solidFill>
                  <a:prstClr val="white"/>
                </a:solidFill>
                <a:latin typeface="Tahoma"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endParaRPr lang="en-GB" dirty="0"/>
          </a:p>
        </p:txBody>
      </p:sp>
    </p:spTree>
    <p:extLst>
      <p:ext uri="{BB962C8B-B14F-4D97-AF65-F5344CB8AC3E}">
        <p14:creationId xmlns:p14="http://schemas.microsoft.com/office/powerpoint/2010/main" val="112769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wo 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037968"/>
            <a:ext cx="5268431" cy="533106"/>
          </a:xfrm>
        </p:spPr>
        <p:txBody>
          <a:bodyPr>
            <a:noAutofit/>
          </a:bodyPr>
          <a:lstStyle>
            <a:lvl1pPr>
              <a:defRPr sz="24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15" name="Text Placeholder 14"/>
          <p:cNvSpPr>
            <a:spLocks noGrp="1"/>
          </p:cNvSpPr>
          <p:nvPr>
            <p:ph type="body" sz="quarter" idx="16"/>
          </p:nvPr>
        </p:nvSpPr>
        <p:spPr>
          <a:xfrm>
            <a:off x="6516130" y="1037968"/>
            <a:ext cx="5268432" cy="552320"/>
          </a:xfrm>
        </p:spPr>
        <p:txBody>
          <a:bodyPr vert="horz" lIns="91440" tIns="45720" rIns="91440" bIns="45720" rtlCol="0" anchor="ctr">
            <a:noAutofit/>
          </a:bodyPr>
          <a:lstStyle>
            <a:lvl1pPr>
              <a:defRPr lang="en-GB" sz="2400" b="1" dirty="0">
                <a:latin typeface="Tahoma" panose="020B0604030504040204" pitchFamily="34" charset="0"/>
                <a:ea typeface="Tahoma" panose="020B0604030504040204" pitchFamily="34" charset="0"/>
                <a:cs typeface="Tahoma" panose="020B0604030504040204" pitchFamily="34" charset="0"/>
              </a:defRPr>
            </a:lvl1pPr>
          </a:lstStyle>
          <a:p>
            <a:pPr lvl="0">
              <a:spcBef>
                <a:spcPct val="0"/>
              </a:spcBef>
              <a:buNone/>
            </a:pPr>
            <a:r>
              <a:rPr lang="en-US" dirty="0"/>
              <a:t>Edit Master text styles</a:t>
            </a:r>
            <a:endParaRPr lang="en-GB" dirty="0"/>
          </a:p>
        </p:txBody>
      </p:sp>
    </p:spTree>
    <p:extLst>
      <p:ext uri="{BB962C8B-B14F-4D97-AF65-F5344CB8AC3E}">
        <p14:creationId xmlns:p14="http://schemas.microsoft.com/office/powerpoint/2010/main" val="420691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349096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1012067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10882184" y="6475542"/>
            <a:ext cx="902378"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7" name="Content Placeholder 2"/>
          <p:cNvSpPr>
            <a:spLocks noGrp="1"/>
          </p:cNvSpPr>
          <p:nvPr>
            <p:ph idx="13" hasCustomPrompt="1"/>
          </p:nvPr>
        </p:nvSpPr>
        <p:spPr>
          <a:xfrm>
            <a:off x="431999" y="5387546"/>
            <a:ext cx="11352563" cy="1453120"/>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_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1012067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10882184" y="6475542"/>
            <a:ext cx="902378"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7" name="Content Placeholder 2"/>
          <p:cNvSpPr>
            <a:spLocks noGrp="1"/>
          </p:cNvSpPr>
          <p:nvPr>
            <p:ph idx="13" hasCustomPrompt="1"/>
          </p:nvPr>
        </p:nvSpPr>
        <p:spPr>
          <a:xfrm>
            <a:off x="431999" y="5898292"/>
            <a:ext cx="11352563" cy="942374"/>
          </a:xfrm>
        </p:spPr>
        <p:txBody>
          <a:bodyPr anchor="ct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p:txBody>
      </p:sp>
    </p:spTree>
    <p:extLst>
      <p:ext uri="{BB962C8B-B14F-4D97-AF65-F5344CB8AC3E}">
        <p14:creationId xmlns:p14="http://schemas.microsoft.com/office/powerpoint/2010/main" val="38988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8" y="6176963"/>
            <a:ext cx="10450185" cy="663703"/>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10882184" y="6475542"/>
            <a:ext cx="902378"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20216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9" name="Content Placeholder 8"/>
          <p:cNvSpPr>
            <a:spLocks noGrp="1"/>
          </p:cNvSpPr>
          <p:nvPr>
            <p:ph sz="quarter" idx="14"/>
          </p:nvPr>
        </p:nvSpPr>
        <p:spPr>
          <a:xfrm>
            <a:off x="6516130" y="1325563"/>
            <a:ext cx="5268432" cy="4845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7"/>
          <p:cNvSpPr>
            <a:spLocks noGrp="1"/>
          </p:cNvSpPr>
          <p:nvPr>
            <p:ph sz="quarter" idx="15"/>
          </p:nvPr>
        </p:nvSpPr>
        <p:spPr>
          <a:xfrm>
            <a:off x="431999" y="1325563"/>
            <a:ext cx="5268432" cy="4845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404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882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9" name="Right column"/>
          <p:cNvSpPr>
            <a:spLocks noGrp="1"/>
          </p:cNvSpPr>
          <p:nvPr>
            <p:ph sz="quarter" idx="14"/>
          </p:nvPr>
        </p:nvSpPr>
        <p:spPr>
          <a:xfrm>
            <a:off x="6516130" y="1441623"/>
            <a:ext cx="5268432" cy="3138616"/>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41622"/>
            <a:ext cx="5268432" cy="47289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Bottom column"/>
          <p:cNvSpPr>
            <a:spLocks noGrp="1"/>
          </p:cNvSpPr>
          <p:nvPr>
            <p:ph sz="quarter" idx="16"/>
          </p:nvPr>
        </p:nvSpPr>
        <p:spPr>
          <a:xfrm>
            <a:off x="6516130" y="4720281"/>
            <a:ext cx="5268432" cy="1334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721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10" name="Left column"/>
          <p:cNvSpPr>
            <a:spLocks noGrp="1"/>
          </p:cNvSpPr>
          <p:nvPr>
            <p:ph sz="quarter" idx="15"/>
          </p:nvPr>
        </p:nvSpPr>
        <p:spPr>
          <a:xfrm>
            <a:off x="431999" y="1482811"/>
            <a:ext cx="3522163" cy="46878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entral column"/>
          <p:cNvSpPr>
            <a:spLocks noGrp="1"/>
          </p:cNvSpPr>
          <p:nvPr>
            <p:ph sz="quarter" idx="16"/>
          </p:nvPr>
        </p:nvSpPr>
        <p:spPr>
          <a:xfrm>
            <a:off x="4298839" y="1482811"/>
            <a:ext cx="3522163" cy="46878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ight column"/>
          <p:cNvSpPr>
            <a:spLocks noGrp="1"/>
          </p:cNvSpPr>
          <p:nvPr>
            <p:ph sz="quarter" idx="17"/>
          </p:nvPr>
        </p:nvSpPr>
        <p:spPr>
          <a:xfrm>
            <a:off x="8165679" y="1482811"/>
            <a:ext cx="3522163" cy="46878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75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
        <p:nvSpPr>
          <p:cNvPr id="10" name="Left column"/>
          <p:cNvSpPr>
            <a:spLocks noGrp="1" noChangeAspect="1"/>
          </p:cNvSpPr>
          <p:nvPr>
            <p:ph sz="quarter" idx="15"/>
          </p:nvPr>
        </p:nvSpPr>
        <p:spPr>
          <a:xfrm>
            <a:off x="160947" y="1929358"/>
            <a:ext cx="3829280" cy="299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entral column"/>
          <p:cNvSpPr>
            <a:spLocks noGrp="1" noChangeAspect="1"/>
          </p:cNvSpPr>
          <p:nvPr>
            <p:ph sz="quarter" idx="16"/>
          </p:nvPr>
        </p:nvSpPr>
        <p:spPr>
          <a:xfrm>
            <a:off x="4182575" y="1929600"/>
            <a:ext cx="3826849" cy="299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ight column"/>
          <p:cNvSpPr>
            <a:spLocks noGrp="1" noChangeAspect="1"/>
          </p:cNvSpPr>
          <p:nvPr>
            <p:ph sz="quarter" idx="17"/>
          </p:nvPr>
        </p:nvSpPr>
        <p:spPr>
          <a:xfrm>
            <a:off x="8205624" y="1929603"/>
            <a:ext cx="3826849" cy="299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77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18/02/2022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‹Nr.›</a:t>
            </a:fld>
            <a:endParaRPr lang="en-GB"/>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2" r:id="rId3"/>
    <p:sldLayoutId id="2147483657" r:id="rId4"/>
    <p:sldLayoutId id="2147483656" r:id="rId5"/>
    <p:sldLayoutId id="2147483660" r:id="rId6"/>
    <p:sldLayoutId id="2147483661" r:id="rId7"/>
    <p:sldLayoutId id="2147483659" r:id="rId8"/>
    <p:sldLayoutId id="2147483664" r:id="rId9"/>
    <p:sldLayoutId id="2147483658" r:id="rId10"/>
    <p:sldLayoutId id="21474836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103534"/>
          </a:xfrm>
        </p:spPr>
        <p:txBody>
          <a:bodyPr/>
          <a:lstStyle/>
          <a:p>
            <a:r>
              <a:t>SARS-CoV-2 (COVID-19)</a:t>
            </a:r>
          </a:p>
        </p:txBody>
      </p:sp>
      <p:sp>
        <p:nvSpPr>
          <p:cNvPr id="3" name="Text Placeholder 13"/>
          <p:cNvSpPr>
            <a:spLocks noGrp="1"/>
          </p:cNvSpPr>
          <p:nvPr>
            <p:ph type="body" sz="quarter" idx="12"/>
          </p:nvPr>
        </p:nvSpPr>
        <p:spPr>
          <a:xfrm>
            <a:off x="647700" y="5230813"/>
            <a:ext cx="10799763" cy="478009"/>
          </a:xfrm>
        </p:spPr>
        <p:txBody>
          <a:bodyPr/>
          <a:lstStyle/>
          <a:p>
            <a:r>
              <a:t>Stockholm, 17 February 2022</a:t>
            </a:r>
          </a:p>
        </p:txBody>
      </p:sp>
      <p:sp>
        <p:nvSpPr>
          <p:cNvPr id="4" name="Subtitle 2"/>
          <p:cNvSpPr>
            <a:spLocks noGrp="1"/>
          </p:cNvSpPr>
          <p:nvPr>
            <p:ph type="subTitle" idx="1" hasCustomPrompt="1"/>
          </p:nvPr>
        </p:nvSpPr>
        <p:spPr>
          <a:xfrm>
            <a:off x="648000" y="3312000"/>
            <a:ext cx="10800000" cy="504000"/>
          </a:xfrm>
        </p:spPr>
        <p:txBody>
          <a:bodyPr/>
          <a:lstStyle/>
          <a:p>
            <a:r>
              <a:t>European Centre for Disease Prevention and Control</a:t>
            </a:r>
          </a:p>
        </p:txBody>
      </p:sp>
      <p:sp>
        <p:nvSpPr>
          <p:cNvPr id="5" name="Footer Placeholder 4"/>
          <p:cNvSpPr>
            <a:spLocks noGrp="1"/>
          </p:cNvSpPr>
          <p:nvPr>
            <p:ph type="ftr" sz="quarter" idx="11"/>
          </p:nvPr>
        </p:nvSpPr>
        <p:spPr>
          <a:xfrm>
            <a:off x="648000" y="5799057"/>
            <a:ext cx="10800000" cy="632813"/>
          </a:xfrm>
        </p:spPr>
        <p:txBody>
          <a:bodyPr/>
          <a:lstStyle/>
          <a:p>
            <a:pPr marL="0" marR="0" algn="l">
              <a:lnSpc>
                <a:spcPct val="100000"/>
              </a:lnSpc>
              <a:spcBef>
                <a:spcPts val="0"/>
              </a:spcBef>
              <a:spcAft>
                <a:spcPts val="0"/>
              </a:spcAft>
              <a:buNone/>
            </a:pPr>
            <a:r>
              <a:rPr sz="1400" b="1" i="0" u="none" cap="none">
                <a:solidFill>
                  <a:srgbClr val="000000">
                    <a:alpha val="100000"/>
                  </a:srgbClr>
                </a:solidFill>
                <a:latin typeface="Tahoma"/>
                <a:cs typeface="Tahoma"/>
                <a:sym typeface="Tahoma"/>
              </a:rPr>
              <a:t>Disclaimer: </a:t>
            </a:r>
            <a:r>
              <a:rPr sz="1400" b="0" i="0" u="none" cap="none">
                <a:solidFill>
                  <a:srgbClr val="000000">
                    <a:alpha val="100000"/>
                  </a:srgbClr>
                </a:solidFill>
                <a:latin typeface="Tahoma"/>
                <a:cs typeface="Tahoma"/>
                <a:sym typeface="Tahoma"/>
              </a:rPr>
              <a:t>These tables, histograms, maps and  graphs are based on the available information at the time of publication, originating from several sources. Data completeness depends on the availability of information from the affected areas. All data should be interpreted with caution as the outbreak is evolving rapidly. In addition, due to the unavailability of date-of-onset data and different testing policies per country, these figures might not be reflective of the evolution of the epidemic.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Geographic distribution of 14-day cumulative number of reported COVID-19 cases per 100 000 population, worldwide, as of week 6, 2022.</a:t>
            </a:r>
          </a:p>
        </p:txBody>
      </p:sp>
      <p:pic>
        <p:nvPicPr>
          <p:cNvPr id="3" name="Inhaltsplatzhalter 2"/>
          <p:cNvPicPr>
            <a:picLocks noGrp="1"/>
          </p:cNvPicPr>
          <p:nvPr>
            <p:ph/>
          </p:nvPr>
        </p:nvPicPr>
        <p:blipFill>
          <a:blip r:embed="rId2" cstate="print"/>
          <a:stretch>
            <a:fillRect/>
          </a:stretch>
        </p:blipFill>
        <p:spPr>
          <a:xfrm>
            <a:off x="1828800" y="960120"/>
            <a:ext cx="7772400" cy="548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deaths worldwide, as of week 6, 2022.</a:t>
            </a:r>
          </a:p>
        </p:txBody>
      </p:sp>
      <p:pic>
        <p:nvPicPr>
          <p:cNvPr id="3" name="Inhaltsplatzhalter 2"/>
          <p:cNvPicPr>
            <a:picLocks noGrp="1"/>
          </p:cNvPicPr>
          <p:nvPr>
            <p:ph/>
          </p:nvPr>
        </p:nvPicPr>
        <p:blipFill>
          <a:blip r:embed="rId2" cstate="print"/>
          <a:stretch>
            <a:fillRect/>
          </a:stretch>
        </p:blipFill>
        <p:spPr>
          <a:xfrm>
            <a:off x="228600" y="1051560"/>
            <a:ext cx="11247120" cy="5074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laboratory-confirmed cases of COVID-19 in EU/EEA, as of week 6, 2022.</a:t>
            </a:r>
          </a:p>
        </p:txBody>
      </p:sp>
      <p:pic>
        <p:nvPicPr>
          <p:cNvPr id="3" name="Inhaltsplatzhalter 2"/>
          <p:cNvPicPr>
            <a:picLocks noGrp="1"/>
          </p:cNvPicPr>
          <p:nvPr>
            <p:ph/>
          </p:nvPr>
        </p:nvPicPr>
        <p:blipFill>
          <a:blip r:embed="rId2" cstate="print"/>
          <a:stretch>
            <a:fillRect/>
          </a:stretch>
        </p:blipFill>
        <p:spPr>
          <a:xfrm>
            <a:off x="228600" y="1051560"/>
            <a:ext cx="11247120" cy="50749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14-day COVID-19 case notification rate per 100 000 for weeks 5 and 6</a:t>
            </a:r>
          </a:p>
        </p:txBody>
      </p:sp>
      <p:pic>
        <p:nvPicPr>
          <p:cNvPr id="3" name="Inhaltsplatzhalter 2"/>
          <p:cNvPicPr>
            <a:picLocks noGrp="1"/>
          </p:cNvPicPr>
          <p:nvPr>
            <p:ph/>
          </p:nvPr>
        </p:nvPicPr>
        <p:blipFill>
          <a:blip r:embed="rId2" cstate="print"/>
          <a:stretch>
            <a:fillRect/>
          </a:stretch>
        </p:blipFill>
        <p:spPr>
          <a:xfrm>
            <a:off x="1828800" y="960120"/>
            <a:ext cx="7772400" cy="5486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laboratory-confirmed cases of COVID-19 by country in the EU/EEA week 6, 2022.</a:t>
            </a:r>
          </a:p>
        </p:txBody>
      </p:sp>
      <p:graphicFrame>
        <p:nvGraphicFramePr>
          <p:cNvPr id="3" name="Content Placeholder 2"/>
          <p:cNvGraphicFramePr>
            <a:graphicFrameLocks noGrp="1"/>
          </p:cNvGraphicFramePr>
          <p:nvPr>
            <p:extLst>
              <p:ext uri="{D42A27DB-BD31-4B8C-83A1-F6EECF244321}">
                <p14:modId xmlns:p14="http://schemas.microsoft.com/office/powerpoint/2010/main" val="3193444916"/>
              </p:ext>
            </p:extLst>
          </p:nvPr>
        </p:nvGraphicFramePr>
        <p:xfrm>
          <a:off x="431999" y="1474237"/>
          <a:ext cx="10972800" cy="50292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118872">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Country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Cases reported for week 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Cases reported for week 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Difference between 
two periods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Austria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2 303 724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13 806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214,536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229,686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Belgium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3 414 722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29 731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72,835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185,328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-60.7 %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Bulgaria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1 035 285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34 359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42,030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54,043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-22.2 %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Croatia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1 017 908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14 473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34,135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48,058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-29.0 %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Cyprus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290 153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16,543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19,574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Czechia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3 401 431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37 921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159,255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229,563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-30.6 %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Denmark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2 239 945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3 577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324,357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289,557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Estonia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408 447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2 007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37,947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48,031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Finland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581 135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2 834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38,637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41,099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France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21 671 447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138 952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997,933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1,768,667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-43.6 %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Germany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12 476 502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120 210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1,266,819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1,270,424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-0.3 %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Greece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2 182 550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24 819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124,827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124,631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+0.2 %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Hungary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1 717 153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41 493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66,512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97,160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-31.5 %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Iceland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91 751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13,792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10,475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Ireland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1 252 076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6 339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34,970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37,971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-7.9 %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Italy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11 772 274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151 015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266,930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611,685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-56.4 %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Latvia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518 620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5 436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68,517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61,116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Liechtenstein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10 578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Lithuania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973 491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8 515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74,714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154,742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Luxembourg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181 614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5,924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11,293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-47.5 %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Malta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67 317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Netherlands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5 734 363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21 410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857,094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567,225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Norway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1 043 790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1 513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136,946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128,628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Poland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5 421 160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108 493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227,481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335,786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-32.3 %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Portugal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3 093 624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20 564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160,786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293,100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-45.1 %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Romania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2 522 567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59 114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145,098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192,602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-24.7 %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Slovakia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1 657 981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18 105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133,961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110,240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Slovenia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851 416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6 081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89,204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Spain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10 448 604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95 624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214,069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372,520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Sweden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2 407 185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16 202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62,403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185,768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-66.4 %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30"/>
                  </a:ext>
                </a:extLst>
              </a:tr>
              <a:tr h="118872">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100 788 813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984 980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5,851,803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7,570,307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dirty="0">
                          <a:solidFill>
                            <a:srgbClr val="000000">
                              <a:alpha val="100000"/>
                            </a:srgbClr>
                          </a:solidFill>
                          <a:latin typeface="Arial"/>
                          <a:cs typeface="Arial"/>
                          <a:sym typeface="Arial"/>
                        </a:rPr>
                        <a:t>-22.7 %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31"/>
                  </a:ext>
                </a:extLst>
              </a:tr>
            </a:tbl>
          </a:graphicData>
        </a:graphic>
      </p:graphicFrame>
      <p:sp>
        <p:nvSpPr>
          <p:cNvPr id="7" name="Rechteck 6">
            <a:extLst>
              <a:ext uri="{FF2B5EF4-FFF2-40B4-BE49-F238E27FC236}">
                <a16:creationId xmlns:a16="http://schemas.microsoft.com/office/drawing/2014/main" id="{832799D8-13F0-49AB-9C22-B09B054C737A}"/>
              </a:ext>
            </a:extLst>
          </p:cNvPr>
          <p:cNvSpPr/>
          <p:nvPr/>
        </p:nvSpPr>
        <p:spPr>
          <a:xfrm>
            <a:off x="159658" y="1915887"/>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CB271F3-0C60-4677-858B-9C116ADA36EF}"/>
              </a:ext>
            </a:extLst>
          </p:cNvPr>
          <p:cNvSpPr/>
          <p:nvPr/>
        </p:nvSpPr>
        <p:spPr>
          <a:xfrm>
            <a:off x="312058" y="5387386"/>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53ACAE46-DCF9-487D-AEDE-339F1F4287FC}"/>
              </a:ext>
            </a:extLst>
          </p:cNvPr>
          <p:cNvSpPr/>
          <p:nvPr/>
        </p:nvSpPr>
        <p:spPr>
          <a:xfrm>
            <a:off x="224974" y="4013196"/>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20FF84A-D712-408E-BE52-F514ADBE76ED}"/>
              </a:ext>
            </a:extLst>
          </p:cNvPr>
          <p:cNvSpPr/>
          <p:nvPr/>
        </p:nvSpPr>
        <p:spPr>
          <a:xfrm>
            <a:off x="181430" y="6016752"/>
            <a:ext cx="11600344" cy="36227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5FA62A1F-1B80-42CD-A712-7E8D27F05C4D}"/>
              </a:ext>
            </a:extLst>
          </p:cNvPr>
          <p:cNvSpPr/>
          <p:nvPr/>
        </p:nvSpPr>
        <p:spPr>
          <a:xfrm>
            <a:off x="312058" y="4680856"/>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66B3230-E8F7-44B5-B445-E65FD542DB32}"/>
              </a:ext>
            </a:extLst>
          </p:cNvPr>
          <p:cNvSpPr/>
          <p:nvPr/>
        </p:nvSpPr>
        <p:spPr>
          <a:xfrm>
            <a:off x="283030" y="4477659"/>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769595C7-FD63-42C5-B627-4E7B36A028CE}"/>
              </a:ext>
            </a:extLst>
          </p:cNvPr>
          <p:cNvSpPr/>
          <p:nvPr/>
        </p:nvSpPr>
        <p:spPr>
          <a:xfrm>
            <a:off x="174898" y="3147279"/>
            <a:ext cx="11600344" cy="203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laboratory-confirmed cases of COVID-19 by country in the EU/EEA week 6, 2022.</a:t>
            </a:r>
          </a:p>
        </p:txBody>
      </p:sp>
      <p:graphicFrame>
        <p:nvGraphicFramePr>
          <p:cNvPr id="3" name="Content Placeholder 2"/>
          <p:cNvGraphicFramePr>
            <a:graphicFrameLocks noGrp="1"/>
          </p:cNvGraphicFramePr>
          <p:nvPr/>
        </p:nvGraphicFramePr>
        <p:xfrm>
          <a:off x="431999" y="1474237"/>
          <a:ext cx="10972800" cy="50292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118872">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Country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Cases reported for week 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Cases reported for week 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Difference between 
two periods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Austria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2 303 724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13 806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214,536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229,686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Belgium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3 414 722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29 731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72,835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185,328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-60.7 %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Bulgaria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1 035 285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34 359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42,030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54,043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-22.2 %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Croatia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1 017 908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14 473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34,135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48,058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-29.0 %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Cyprus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290 153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16,543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19,574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Czechia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3 401 431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37 921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159,255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229,563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-30.6 %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Denmark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2 239 945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3 577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324,357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289,557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Estonia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408 447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2 007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37,947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48,031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Finland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581 135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2 834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38,637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41,099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-6.0 %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France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21 671 447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138 952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997,933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1,768,667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-43.6 %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Germany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12 476 502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120 210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1,266,819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1,270,424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-0.3 %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Greece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2 182 550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24 819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124,827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124,631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+0.2 %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Hungary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1 717 153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41 493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66,512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97,160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-31.5 %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Iceland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91 751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13,792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10,475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Ireland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1 252 076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6 339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34,970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37,971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-7.9 %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Italy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11 772 274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151 015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266,930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611,685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-56.4 %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Latvia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518 620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5 436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68,517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61,116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Liechtenstein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10 578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Lithuania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973 491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8 515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74,714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154,742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Luxembourg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181 614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5,924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11,293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-47.5 %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Malta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67 317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756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-41.7 %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Netherlands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5 734 363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21 410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857,094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567,225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Norway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1 043 790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1 513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136,946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128,628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Poland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5 421 160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108 493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227,481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335,786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-32.3 %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Portugal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3 093 624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20 564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160,786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293,100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-45.1 %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Romania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2 522 567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59 114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145,098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192,602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-24.7 %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6"/>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Slovakia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1 657 981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18 105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133,961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110,240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7"/>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Slovenia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851 416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6 081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51,183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89,204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-42.6 %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8"/>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Spain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10 448 604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95 624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214,069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372,520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-42.5 %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9"/>
                  </a:ext>
                </a:extLst>
              </a:tr>
              <a:tr h="118872">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Sweden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2 407 185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1000">
                          <a:solidFill>
                            <a:srgbClr val="000000">
                              <a:alpha val="100000"/>
                            </a:srgbClr>
                          </a:solidFill>
                          <a:latin typeface="Arial"/>
                          <a:cs typeface="Arial"/>
                          <a:sym typeface="Arial"/>
                        </a:rPr>
                        <a:t> 16 202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62,403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185,768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r">
                        <a:lnSpc>
                          <a:spcPct val="100000"/>
                        </a:lnSpc>
                        <a:spcBef>
                          <a:spcPts val="0"/>
                        </a:spcBef>
                        <a:spcAft>
                          <a:spcPts val="0"/>
                        </a:spcAft>
                        <a:buNone/>
                      </a:pPr>
                      <a:r>
                        <a:rPr sz="1000">
                          <a:solidFill>
                            <a:srgbClr val="000000">
                              <a:alpha val="100000"/>
                            </a:srgbClr>
                          </a:solidFill>
                          <a:latin typeface="Arial"/>
                          <a:cs typeface="Arial"/>
                          <a:sym typeface="Arial"/>
                        </a:rPr>
                        <a:t>-66.4 %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30"/>
                  </a:ext>
                </a:extLst>
              </a:tr>
              <a:tr h="118872">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100 788 813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1000" b="1">
                          <a:solidFill>
                            <a:srgbClr val="000000">
                              <a:alpha val="100000"/>
                            </a:srgbClr>
                          </a:solidFill>
                          <a:latin typeface="Arial"/>
                          <a:cs typeface="Arial"/>
                          <a:sym typeface="Arial"/>
                        </a:rPr>
                        <a:t>984 980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5,851,803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a:solidFill>
                            <a:srgbClr val="000000">
                              <a:alpha val="100000"/>
                            </a:srgbClr>
                          </a:solidFill>
                          <a:latin typeface="Arial"/>
                          <a:cs typeface="Arial"/>
                          <a:sym typeface="Arial"/>
                        </a:rPr>
                        <a:t>7,570,307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r">
                        <a:lnSpc>
                          <a:spcPct val="100000"/>
                        </a:lnSpc>
                        <a:spcBef>
                          <a:spcPts val="0"/>
                        </a:spcBef>
                        <a:spcAft>
                          <a:spcPts val="0"/>
                        </a:spcAft>
                        <a:buNone/>
                      </a:pPr>
                      <a:r>
                        <a:rPr sz="1000" b="1" dirty="0">
                          <a:solidFill>
                            <a:srgbClr val="000000">
                              <a:alpha val="100000"/>
                            </a:srgbClr>
                          </a:solidFill>
                          <a:latin typeface="Arial"/>
                          <a:cs typeface="Arial"/>
                          <a:sym typeface="Arial"/>
                        </a:rPr>
                        <a:t>-22.7 %</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31"/>
                  </a:ext>
                </a:extLst>
              </a:tr>
            </a:tbl>
          </a:graphicData>
        </a:graphic>
      </p:graphicFrame>
      <p:sp>
        <p:nvSpPr>
          <p:cNvPr id="13" name="Rechteck 12">
            <a:extLst>
              <a:ext uri="{FF2B5EF4-FFF2-40B4-BE49-F238E27FC236}">
                <a16:creationId xmlns:a16="http://schemas.microsoft.com/office/drawing/2014/main" id="{C08C2F4A-6872-4D7B-9ABE-FB39D1782D95}"/>
              </a:ext>
            </a:extLst>
          </p:cNvPr>
          <p:cNvSpPr/>
          <p:nvPr/>
        </p:nvSpPr>
        <p:spPr>
          <a:xfrm>
            <a:off x="312058" y="3766456"/>
            <a:ext cx="11600344"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A08CB09-C745-4D5A-BC76-191A1369B1DE}"/>
              </a:ext>
            </a:extLst>
          </p:cNvPr>
          <p:cNvSpPr/>
          <p:nvPr/>
        </p:nvSpPr>
        <p:spPr>
          <a:xfrm>
            <a:off x="312058" y="4971147"/>
            <a:ext cx="11600344" cy="20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BC2428C-3DFD-493E-A0FE-46B67C4802AC}"/>
              </a:ext>
            </a:extLst>
          </p:cNvPr>
          <p:cNvSpPr/>
          <p:nvPr/>
        </p:nvSpPr>
        <p:spPr>
          <a:xfrm>
            <a:off x="362860" y="5704116"/>
            <a:ext cx="11600344" cy="20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11BA8A8C-261F-408E-B0EB-A5321592DFB0}"/>
              </a:ext>
            </a:extLst>
          </p:cNvPr>
          <p:cNvSpPr/>
          <p:nvPr/>
        </p:nvSpPr>
        <p:spPr>
          <a:xfrm>
            <a:off x="391888" y="4209137"/>
            <a:ext cx="11600344"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0A63065-2C3E-4575-8DCD-85578AAA8250}"/>
              </a:ext>
            </a:extLst>
          </p:cNvPr>
          <p:cNvSpPr/>
          <p:nvPr/>
        </p:nvSpPr>
        <p:spPr>
          <a:xfrm>
            <a:off x="221344" y="2685142"/>
            <a:ext cx="11600344"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42F57EDA-09F9-4051-9A94-167B6E6EE6E3}"/>
              </a:ext>
            </a:extLst>
          </p:cNvPr>
          <p:cNvSpPr/>
          <p:nvPr/>
        </p:nvSpPr>
        <p:spPr>
          <a:xfrm>
            <a:off x="406402" y="5094509"/>
            <a:ext cx="11600344"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784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laboratory-confirmed cases of COVID-19 in EU/EEA, as of week 6, 2022.</a:t>
            </a:r>
          </a:p>
        </p:txBody>
      </p:sp>
      <p:pic>
        <p:nvPicPr>
          <p:cNvPr id="3" name="Inhaltsplatzhalter 2"/>
          <p:cNvPicPr>
            <a:picLocks noGrp="1"/>
          </p:cNvPicPr>
          <p:nvPr>
            <p:ph/>
          </p:nvPr>
        </p:nvPicPr>
        <p:blipFill>
          <a:blip r:embed="rId2" cstate="print"/>
          <a:stretch>
            <a:fillRect/>
          </a:stretch>
        </p:blipFill>
        <p:spPr>
          <a:xfrm>
            <a:off x="914400" y="1097280"/>
            <a:ext cx="10058400" cy="5074920"/>
          </a:xfrm>
          <a:prstGeom prst="rect">
            <a:avLst/>
          </a:prstGeom>
        </p:spPr>
      </p:pic>
      <p:sp>
        <p:nvSpPr>
          <p:cNvPr id="4" name="Rechteck 3">
            <a:extLst>
              <a:ext uri="{FF2B5EF4-FFF2-40B4-BE49-F238E27FC236}">
                <a16:creationId xmlns:a16="http://schemas.microsoft.com/office/drawing/2014/main" id="{DB020960-6953-4BF6-90AE-F8E91BFB0FCE}"/>
              </a:ext>
            </a:extLst>
          </p:cNvPr>
          <p:cNvSpPr/>
          <p:nvPr/>
        </p:nvSpPr>
        <p:spPr>
          <a:xfrm>
            <a:off x="2715768" y="1929384"/>
            <a:ext cx="1700784" cy="832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17256E8-2290-4D88-8951-F36EEB6F9FE5}"/>
              </a:ext>
            </a:extLst>
          </p:cNvPr>
          <p:cNvSpPr/>
          <p:nvPr/>
        </p:nvSpPr>
        <p:spPr>
          <a:xfrm>
            <a:off x="7613904" y="3444240"/>
            <a:ext cx="1755648" cy="85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5D8474-67E3-4E5E-AB97-6BE4D96B1CC1}"/>
              </a:ext>
            </a:extLst>
          </p:cNvPr>
          <p:cNvSpPr/>
          <p:nvPr/>
        </p:nvSpPr>
        <p:spPr>
          <a:xfrm>
            <a:off x="9369552" y="3459480"/>
            <a:ext cx="1679448" cy="85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laboratory-confirmed COVID-19 deaths in EU/EEA, as of week 6, 2022.</a:t>
            </a:r>
          </a:p>
        </p:txBody>
      </p:sp>
      <p:pic>
        <p:nvPicPr>
          <p:cNvPr id="3" name="Inhaltsplatzhalter 2"/>
          <p:cNvPicPr>
            <a:picLocks noGrp="1"/>
          </p:cNvPicPr>
          <p:nvPr>
            <p:ph/>
          </p:nvPr>
        </p:nvPicPr>
        <p:blipFill>
          <a:blip r:embed="rId2" cstate="print"/>
          <a:stretch>
            <a:fillRect/>
          </a:stretch>
        </p:blipFill>
        <p:spPr>
          <a:xfrm>
            <a:off x="914400" y="1097280"/>
            <a:ext cx="10058400" cy="5074920"/>
          </a:xfrm>
          <a:prstGeom prst="rect">
            <a:avLst/>
          </a:prstGeom>
        </p:spPr>
      </p:pic>
      <p:sp>
        <p:nvSpPr>
          <p:cNvPr id="4" name="Rechteck 3">
            <a:extLst>
              <a:ext uri="{FF2B5EF4-FFF2-40B4-BE49-F238E27FC236}">
                <a16:creationId xmlns:a16="http://schemas.microsoft.com/office/drawing/2014/main" id="{4D440F9F-62E1-4B89-99AD-7D3AD5323CC1}"/>
              </a:ext>
            </a:extLst>
          </p:cNvPr>
          <p:cNvSpPr/>
          <p:nvPr/>
        </p:nvSpPr>
        <p:spPr>
          <a:xfrm>
            <a:off x="9293352" y="2654808"/>
            <a:ext cx="1755648" cy="85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E49CDE84-EA79-4EAC-AFC3-CD9AC33A1DFE}"/>
              </a:ext>
            </a:extLst>
          </p:cNvPr>
          <p:cNvSpPr/>
          <p:nvPr/>
        </p:nvSpPr>
        <p:spPr>
          <a:xfrm>
            <a:off x="2727960" y="1905000"/>
            <a:ext cx="1755648" cy="85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0FF2B4A-B787-41FB-BEFD-357A1FBB9A09}"/>
              </a:ext>
            </a:extLst>
          </p:cNvPr>
          <p:cNvSpPr/>
          <p:nvPr/>
        </p:nvSpPr>
        <p:spPr>
          <a:xfrm>
            <a:off x="7626096" y="1847088"/>
            <a:ext cx="1755648" cy="8503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National updates are published at different times and in different time zones.This, and the time ECDC needs to process these data, may lead to discrepancies between the national numbers and the numbers published by ECDC.Users are advised to use all data with caution and awareness of their limitations.Data are subject to retrospective corrections; corrected datasets are released as soon as processing of updated national data has been completed.
Belgium:
•  [Daily cases and deaths] 27 August – 02 September 2020 data should be read as 26 August – 01 September 2020 due to a one-day reporting delay
•  [Daily cases and deaths] 21 June – 27 June 2020 (week 25), Belgium authoritiesslightly modified the reporting in order to report the COVID-19 cases by date of sampling or diagnosis. COVID-19 deaths are reported by date of death. The earliest available date is used and might be changed as new information becomes available.
•  [Long-term care facility data] Data only refers to nursing homes, and not to other types of long-term care facilities.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normAutofit lnSpcReduction="10000"/>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Denmark:
•  [Long-term care facility data]: The sources for LTCF data are the ”Plejehjemsoversigten” (a database of care homes), the Danish Microbiology Database (MiBa) and the Danish Civil Registration system.
France:
•  [Testing, national and subnational cases] Starting in week 49 of 2020, the following changes have occurred in COVID-19 surveillance in France: a) the case definition has been updated to include antigen tests as a laboratory method to confirm a case; b) test positivity is calculated as the number of patients testing positive for SARS-CoV-2 (by RT-PCR or AT) divided by the number of patients testing positive for SARS-CoV-2 and the number of individuals testing negative; c) the number of individuals tested during a certain period corresponds to the number of people who had at least one test during this period and who have never tested positive in the previous 60 days; d) the number of individuals tested positive corresponds to a person who tested positive either for the first time or after more than 60 days after a previous positive test (in this event the person will be counted as a new case). As a result of these changes, surveillance artefacts are present in the values for week 49 compared to week 48 for test positivity (decrease, due to an increase in the denominator of number of people tested) and the testing rate (increase, approximately doubled). An increase in the case notification rate is also expected to occur due to an increased number of detections by antigen tests.
•  [Testing, subnational cases] Starting in week 44 of 2020, data for some indicators displayed in ECDC’s surveillance outputs (testing rate, test positivity and subnational case notification rates) are provided for a week that runs from Saturday to Friday (i.e. two days earlier than calendar week). Data for all other indicators are for the calendar week.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Interpretation of the data</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800" b="0" i="0" u="none" cap="none">
                <a:solidFill>
                  <a:srgbClr val="000000">
                    <a:alpha val="100000"/>
                  </a:srgbClr>
                </a:solidFill>
                <a:latin typeface="Tahoma"/>
                <a:cs typeface="Tahoma"/>
                <a:sym typeface="Tahoma"/>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  [Daily cases and deaths] 29 May 2020, the increase in cases in the dashboard does not reflect increased incidence of COVID-19 cases, but an improved comprehensiveness of the surveillance system.
•  [Daily cases and deaths] 13 May 2020 there was a significant change in the French surveillance of lab confirmed COVID-19 cases and virtually all laboratories in France are now included in the system. Cases from this new system were reported on 29 May. 
•  [Daily cases and deaths] 7 May 2020, France reported an increase over 3 200 cases. This increase is due to the addition of new laboratories who transmitted retrospective positive tests (since 16 March 2020). 
Germany:
•  [Long-term care facility data] The reporting week starts on Tuesdays and ends on Mondays. The number of cases and deaths (the numerators) and the number of LTCF residents (the denominator) only includes residents older than 65 years.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Italy:
•  [Long-term care facility data]: The data reported represent 7 participating regions of 19 regions and 2 autonomous provinces of Italy until Week 2 2021. Thereafter, the data represented 8 of 19 regions and 2 autonomous provinces (1590/4629 LTFs).
Ireland:
•  [Daily cases and deaths] 2 October 2020 authorities in Ireland retrospectively corrected the total number of COVID-19 deaths leading to a negative value for the deaths reported on 3 October 2020.
•  [Daily cases and deaths] 5 April – 19 April 2020 the daily number of confirmed COVID-19 cases reported in Ireland is inflated due to batch reporting of cases with specimen dates between from 19 March – 01 April 2020 in addition to real-time reporting of cases with contemporaneous specimen dates.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  [Long-term care facility data] The rates that use ‘number of beds’ as a denominator are an overestimate, because currently the denominator does not include all facility types.
Luxembourg:
•  [Daily cases and deaths] 24 August 2020, authorities in Luxembourg report COVID-19 cases and deaths from their resident population only. Therefore, the difference with the figure from 27 August translates into a negative value for the cases and deaths reported on 28 August 2020.
Netherlands:
•  [Testing] Since week 38 of 2020, the number of tests reported are corrected for underreporting from virological laboratories. The estimated number of tests is obtained by multiplying the weekly total number of tests reported from virological laboratories by the weekly ratio of COVID-19 notifications by municipal health services to positive tests reported from virological laboratories. Since week 12 of 2021, the number of entry tests for events and activities, as reported by ‘Stichting Open Nederland’, are added to this data. From week 29 up to and including week 39 of 2021, the number of tests for commercial testing of outbound travellers, sourced from the various commercial testing organizations as reported by ‘the Ministry of Infrastructure and Water Management’, were added to these data.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  [Daily cases and deaths] Due to the high volume of positive test results, the Municipal Public Health Services (GGDs) have experienced delays in reporting these figures to the RIVM National Institute for Public Health since 18 January 2022. As a result, the actual number of reported positive tests was during the period between 18 January 2022 – 08 February 2022 was higher than the numbers reported daily by RIVM. To include the back-log of cases, the RIVM has reported a particularly high number of positive tests on 08/02/2022, which includes positive cases tested. 
Norway:
•  [Long-term care facility data]: The data presented is from the national Emergency preparedness register for COVID-19 (Beredt C19) established at the Norwegian Institute of Public Health. The results are from merged registers and not collected from local level LTCFs.
Slovakia:
•  [Note] As of 18 May 2021, the COVID-19 data reported for Slovakia includes both positive PCR and antigen tests resulting in an increase in cases.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Spain:
•  [Daily cases and deaths] 27 August – 02 September 2020 data should be read as 26 August – 01 September 2020 due to a one-day reporting delay.
•  [Long-term care facility data]. National reports present data on confirmed cases only. According to the national definition, a facility with a single case is considered to have an outbreak. 
Sweden:
•  [Testing] Since week 40 of 2020, the number of tests reported has been the number of tested individuals per week. From weeks 27–39 this related to the number of analysed tests per week. Where testing data are not available in advance of the reporting deadline the number of tests for the most recent week are estimated using the previous week’s data.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2800" b="0" i="0" u="none" cap="none">
                <a:solidFill>
                  <a:srgbClr val="000000">
                    <a:alpha val="100000"/>
                  </a:srgbClr>
                </a:solidFill>
                <a:latin typeface="Tahoma"/>
                <a:cs typeface="Tahoma"/>
                <a:sym typeface="Tahoma"/>
              </a:rPr>
              <a:t>Disclaimers</a:t>
            </a:r>
          </a:p>
        </p:txBody>
      </p:sp>
      <p:sp>
        <p:nvSpPr>
          <p:cNvPr id="3" name="Content Placeholder 2"/>
          <p:cNvSpPr>
            <a:spLocks noGrp="1"/>
          </p:cNvSpPr>
          <p:nvPr>
            <p:ph idx="1" hasCustomPrompt="1"/>
          </p:nvPr>
        </p:nvSpPr>
        <p:spPr>
          <a:xfrm>
            <a:off x="431999" y="1474237"/>
            <a:ext cx="11352563" cy="4702726"/>
          </a:xfrm>
        </p:spPr>
        <p:txBody>
          <a:bodyPr/>
          <a:lstStyle/>
          <a:p>
            <a:pPr marL="0" marR="0" algn="l">
              <a:lnSpc>
                <a:spcPct val="100000"/>
              </a:lnSpc>
              <a:spcBef>
                <a:spcPts val="0"/>
              </a:spcBef>
              <a:spcAft>
                <a:spcPts val="0"/>
              </a:spcAft>
              <a:buNone/>
            </a:pPr>
            <a:r>
              <a:rPr sz="1400" b="0" i="0" u="none" cap="none">
                <a:solidFill>
                  <a:srgbClr val="000000">
                    <a:alpha val="100000"/>
                  </a:srgbClr>
                </a:solidFill>
                <a:latin typeface="Tahoma"/>
                <a:cs typeface="Tahoma"/>
                <a:sym typeface="Tahoma"/>
              </a:rPr>
              <a:t>•  [Daily cases and deaths] 31 August 2020 Swedish authorities are now performing daily data consolidation leading to data retro-corrections. From week 38, the Swedish Public Health Agency will update COVID-19 daily data four times per week on Tuesday–Friday. This can result in a decrease of cumulative figures (cases or deaths) and related outputs.
•  [Daily cases and deaths] 27 August – 02 September 2020 data should be read as 26 August – 01 September 2020 due to a one-day reporting delay.
United Kingdom:
•  [Daily cases and deaths] 3 October 2020, due to a technical issue, COVID-19 cases from 24 September to 1 October will be reported by British authorities in the coming days.
•  [Daily cases and deaths] 13 August 2020, the United Kingdom did not report cumulative cases and deaths due to technical difficulties. Data are updated as soon as available.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country, Africa, as of week 6, 2022.</a:t>
            </a:r>
          </a:p>
        </p:txBody>
      </p:sp>
      <p:graphicFrame>
        <p:nvGraphicFramePr>
          <p:cNvPr id="3" name="Left column"/>
          <p:cNvGraphicFramePr>
            <a:graphicFrameLocks noGrp="1"/>
          </p:cNvGraphicFramePr>
          <p:nvPr/>
        </p:nvGraphicFramePr>
        <p:xfrm>
          <a:off x="431999" y="1480586"/>
          <a:ext cx="5486400" cy="466344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Algeria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261 226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6 715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Angola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98 514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1 898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Benin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26 552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Botswana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259 655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Burkina Faso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20 705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Burundi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37 883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Cameroon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118 675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1 915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Cape Verde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55 842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Central African Republic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14 154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Chad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7 216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Comoros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8 005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Congo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23 860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Cote dIvoire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81 213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Democratic Republic of the Congo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85 793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1 316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Djibouti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15 534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Egypt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454 952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23 349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Equatorial Guinea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15 869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Eritrea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9 668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Eswatini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68 795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1 383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Ethiopia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467 498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7 424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Gabon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47 446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Gambia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11 911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Ghana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158 038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Guinea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36 314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Guinea Bissau</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7 849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Kenya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322 473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5 631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Lesotho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32 372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Liberia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7 358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Libya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473 114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9"/>
                  </a:ext>
                </a:extLst>
              </a:tr>
            </a:tbl>
          </a:graphicData>
        </a:graphic>
      </p:graphicFrame>
      <p:graphicFrame>
        <p:nvGraphicFramePr>
          <p:cNvPr id="4" name="Right column"/>
          <p:cNvGraphicFramePr>
            <a:graphicFrameLocks noGrp="1"/>
          </p:cNvGraphicFramePr>
          <p:nvPr/>
        </p:nvGraphicFramePr>
        <p:xfrm>
          <a:off x="6516130" y="1480586"/>
          <a:ext cx="5486400" cy="4352544"/>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Madagascar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62 844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1 335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Malawi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85 033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Mali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30 265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Mauritania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58 563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Mauritius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70 862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Morocco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1 155 165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15 781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Mozambique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224 703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2 189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Namibia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158 864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3 995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Niger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8 711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Nigeria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254 016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Rwanda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129 298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Sao Tome and Principe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5 920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Senegal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85 412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1 957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Seychelles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38 395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Sierra Leone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7 652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Somalia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26 203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1 340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South Africa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3 640 162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96 993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South Sudan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16 896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Sudan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59 674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3 771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Togo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36 660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Tunisia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967 052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27 119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Uganda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162 763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3 577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United Republic of Tanzania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33 436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792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Western Sahara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Zambia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309 502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3 937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Zimbabwe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231 381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5 374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6"/>
                  </a:ext>
                </a:extLst>
              </a:tr>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11 088 682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243 977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country, Asia, as of week 6, 2022.</a:t>
            </a:r>
          </a:p>
        </p:txBody>
      </p:sp>
      <p:graphicFrame>
        <p:nvGraphicFramePr>
          <p:cNvPr id="3" name="Left column"/>
          <p:cNvGraphicFramePr>
            <a:graphicFrameLocks noGrp="1"/>
          </p:cNvGraphicFramePr>
          <p:nvPr/>
        </p:nvGraphicFramePr>
        <p:xfrm>
          <a:off x="431999" y="1480586"/>
          <a:ext cx="5486400" cy="3575304"/>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Afghanistan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171 076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7 501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Bahrain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463 805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Bangladesh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1 909 664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28 819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Bhutan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7 429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Brunei Darussalam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22 515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Cambodia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123 955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3 015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China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124 139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4 855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India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42 665 534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509 011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Indonesia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4 844 279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145 321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Iran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6 806 265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133 718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Iraq</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2 275 571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24 704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Israel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3 426 103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9 544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Japan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3 901 544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20 351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Jordan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1 468 360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13 508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Kazakhstan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1 378 771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18 771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Kuwait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601 307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Kyrgyzstan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200 066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2 930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Laos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139 028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Lebanon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1 016 487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9 840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Malaysia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3 040 235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38 618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Maldives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159 061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289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Mongolia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885 554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2 074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2"/>
                  </a:ext>
                </a:extLst>
              </a:tr>
            </a:tbl>
          </a:graphicData>
        </a:graphic>
      </p:graphicFrame>
      <p:graphicFrame>
        <p:nvGraphicFramePr>
          <p:cNvPr id="4" name="Right column"/>
          <p:cNvGraphicFramePr>
            <a:graphicFrameLocks noGrp="1"/>
          </p:cNvGraphicFramePr>
          <p:nvPr/>
        </p:nvGraphicFramePr>
        <p:xfrm>
          <a:off x="6516130" y="1480586"/>
          <a:ext cx="5486400" cy="3419856"/>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Myanmar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546 771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19 310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Nepal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973 059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11 892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Oman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367 679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4 211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Pakistan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1 486 361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29 801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Palestine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613 846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5 283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Philippines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3 637 280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54 930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Qatar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351 402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Saudi Arabia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730 614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8 974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Singapore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469 495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South Korea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1 405 246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7 102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Sri Lanka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628 116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15 808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Syria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52 751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3 029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Taiwan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19 567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Tajikistan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17 733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Thailand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2 608 227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22 462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Timor Leste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21 631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United Arab Emirates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869 428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2 287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Uzbekistan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233 761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1 604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Vietnam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2 510 860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38 946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Yemen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11 671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93 186 246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1 207 871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country, Europe, as of week 6, 2022.</a:t>
            </a:r>
          </a:p>
        </p:txBody>
      </p:sp>
      <p:graphicFrame>
        <p:nvGraphicFramePr>
          <p:cNvPr id="3" name="Left column"/>
          <p:cNvGraphicFramePr>
            <a:graphicFrameLocks noGrp="1"/>
          </p:cNvGraphicFramePr>
          <p:nvPr/>
        </p:nvGraphicFramePr>
        <p:xfrm>
          <a:off x="431999" y="1480586"/>
          <a:ext cx="5486400" cy="466344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Albania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268 008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3 410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Andorra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37 277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Armenia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407 074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8 186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Austria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2 303 724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13 806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Azerbaijan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745 169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9 050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Belarus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838 571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6 265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Belgium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3 414 722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29 731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Bosnia and Herzegovina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364 610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15 096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Bulgaria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1 035 285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34 359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Croatia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1 017 908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14 473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Cyprus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290 153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Czechia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3 401 431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37 921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Denmark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2 239 945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3 577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Estonia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408 447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2 007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Faroe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29 065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Finland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581 135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2 834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France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21 671 447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138 952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Georgia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1 458 093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15 577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Germany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12 476 502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120 210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Gibraltar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14 464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Greece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2 182 550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24 819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Guernsey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12 397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Holy See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Hungary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1 717 153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41 493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Iceland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91 751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Ireland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1 252 076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6 339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Isle of Man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22 048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Italy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11 772 274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151 015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Jersey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34 557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9"/>
                  </a:ext>
                </a:extLst>
              </a:tr>
            </a:tbl>
          </a:graphicData>
        </a:graphic>
      </p:graphicFrame>
      <p:graphicFrame>
        <p:nvGraphicFramePr>
          <p:cNvPr id="4" name="Right column"/>
          <p:cNvGraphicFramePr>
            <a:graphicFrameLocks noGrp="1"/>
          </p:cNvGraphicFramePr>
          <p:nvPr/>
        </p:nvGraphicFramePr>
        <p:xfrm>
          <a:off x="6516130" y="1480586"/>
          <a:ext cx="5486400" cy="4352544"/>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Kosovo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223 188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3 076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Latvia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518 620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5 436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Liechtenstein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10 578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Lithuania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973 491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8 515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Luxembourg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181 614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Malta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67 317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Moldova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484 516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10 940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Monaco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9 021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Montenegro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226 692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2 638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Netherlands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5 734 363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21 410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North Macedonia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287 016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8 747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Norway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1 043 790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1 513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Poland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5 421 160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108 493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Portugal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3 093 624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20 564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Romania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2 522 567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59 114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Russia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14 133 509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340 248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San Marino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13 988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Serbia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1 841 010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14 427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Slovakia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1 657 981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18 105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Slovenia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851 416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6 081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Spain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10 448 604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95 624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Sweden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2 407 185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16 202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Switzerland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2 575 930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12 503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Turkey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12 833 643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90 266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Ukraine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4 542 693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102 950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United Kingdom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18 348 029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159 605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6"/>
                  </a:ext>
                </a:extLst>
              </a:tr>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160 539 407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1 788 613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country, Oceania, as of week 6, 2022.</a:t>
            </a:r>
          </a:p>
        </p:txBody>
      </p:sp>
      <p:graphicFrame>
        <p:nvGraphicFramePr>
          <p:cNvPr id="3" name="Tabelle 2"/>
          <p:cNvGraphicFramePr>
            <a:graphicFrameLocks noGrp="1"/>
          </p:cNvGraphicFramePr>
          <p:nvPr>
            <p:extLst>
              <p:ext uri="{D42A27DB-BD31-4B8C-83A1-F6EECF244321}">
                <p14:modId xmlns:p14="http://schemas.microsoft.com/office/powerpoint/2010/main" val="466907355"/>
              </p:ext>
            </p:extLst>
          </p:nvPr>
        </p:nvGraphicFramePr>
        <p:xfrm>
          <a:off x="865355" y="1175658"/>
          <a:ext cx="10354188" cy="5341266"/>
        </p:xfrm>
        <a:graphic>
          <a:graphicData uri="http://schemas.openxmlformats.org/drawingml/2006/table">
            <a:tbl>
              <a:tblPr/>
              <a:tblGrid>
                <a:gridCol w="3451396">
                  <a:extLst>
                    <a:ext uri="{9D8B030D-6E8A-4147-A177-3AD203B41FA5}">
                      <a16:colId xmlns:a16="http://schemas.microsoft.com/office/drawing/2014/main" val="20000"/>
                    </a:ext>
                  </a:extLst>
                </a:gridCol>
                <a:gridCol w="3451396">
                  <a:extLst>
                    <a:ext uri="{9D8B030D-6E8A-4147-A177-3AD203B41FA5}">
                      <a16:colId xmlns:a16="http://schemas.microsoft.com/office/drawing/2014/main" val="20001"/>
                    </a:ext>
                  </a:extLst>
                </a:gridCol>
                <a:gridCol w="3451396">
                  <a:extLst>
                    <a:ext uri="{9D8B030D-6E8A-4147-A177-3AD203B41FA5}">
                      <a16:colId xmlns:a16="http://schemas.microsoft.com/office/drawing/2014/main" val="20002"/>
                    </a:ext>
                  </a:extLst>
                </a:gridCol>
              </a:tblGrid>
              <a:tr h="254346">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American Samoa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Australia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2 527 112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4 593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Cook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Fiji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63 476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French Polynesia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56 658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39 985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Kiribati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2 548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Marshall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Micronesia (Federated States of)</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New Caledonia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38 386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284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New Zealand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21 195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Northern Mariana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7 530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Palau</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3 133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Papua New Guinea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38 481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Samoa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Solomon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4 489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Tonga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Vanuatu</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254346">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Wallis and Futuna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19"/>
                  </a:ext>
                </a:extLst>
              </a:tr>
              <a:tr h="254346">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2 803 613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b="1" dirty="0">
                          <a:solidFill>
                            <a:srgbClr val="000000">
                              <a:alpha val="100000"/>
                            </a:srgbClr>
                          </a:solidFill>
                          <a:latin typeface="Arial"/>
                          <a:cs typeface="Arial"/>
                          <a:sym typeface="Arial"/>
                        </a:rPr>
                        <a:t>7 394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country, America, as of week 6, 2022.</a:t>
            </a:r>
          </a:p>
        </p:txBody>
      </p:sp>
      <p:graphicFrame>
        <p:nvGraphicFramePr>
          <p:cNvPr id="3" name="Left column"/>
          <p:cNvGraphicFramePr>
            <a:graphicFrameLocks noGrp="1"/>
          </p:cNvGraphicFramePr>
          <p:nvPr/>
        </p:nvGraphicFramePr>
        <p:xfrm>
          <a:off x="431999" y="1480586"/>
          <a:ext cx="5486400" cy="4041648"/>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Anguilla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2 497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Antigua and Barbuda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7 342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Argentina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8 747 500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124 349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Aruba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33 513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198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Bahamas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32 931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Barbados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51 895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Belize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55 518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632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Bermuda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11 246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Bolivia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883 734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21 301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Bonaire, Saint Eustatius and Saba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7 450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Brazil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27 538 503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638 835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British Virgin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5 997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Canada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3 192 309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35 470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Cayman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17 687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Chile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2 652 713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40 666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Colombia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6 023 257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137 301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Costa Rica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766 520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7 806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Cuba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1 061 524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8 476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Curaçao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38 394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258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Dominica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10 527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Dominican Republic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569 446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4 347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Ecuador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800 320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35 038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El Salvador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147 786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4 002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Falkland Islands (Malvinas)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Greenland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11 428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5"/>
                  </a:ext>
                </a:extLst>
              </a:tr>
            </a:tbl>
          </a:graphicData>
        </a:graphic>
      </p:graphicFrame>
      <p:graphicFrame>
        <p:nvGraphicFramePr>
          <p:cNvPr id="4" name="Right column"/>
          <p:cNvGraphicFramePr>
            <a:graphicFrameLocks noGrp="1"/>
          </p:cNvGraphicFramePr>
          <p:nvPr/>
        </p:nvGraphicFramePr>
        <p:xfrm>
          <a:off x="6516130" y="1480586"/>
          <a:ext cx="5486400" cy="4041648"/>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Places reporting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Cumulative 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Grenada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13 266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Guatemala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735 957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16 643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Guyana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61 901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1 188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Haiti</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29 907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Honduras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403 976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10 595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Jamaica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127 163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2 750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Mexico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5 300 537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312 965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Montserrat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Nicaragua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17 791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218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Panama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742 854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7 950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Paraguay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624 475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17 905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Peru</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3 449 712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208 466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Puerto Rico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468 943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4 047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Saint Kitts and Nevis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5 499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Saint Lucia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22 177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Saint Vincent and the Grenadines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8 248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Sint Maarten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9 496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84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7"/>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Suriname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77 036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1 299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Trinidad and Tobago</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120 895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3 531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9"/>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Turks and Caicos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5 828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United States of America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77 739 880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919 696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1"/>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United States Virgin Islands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15 208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106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Uruguay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777 490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6 778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23"/>
                  </a:ext>
                </a:extLst>
              </a:tr>
              <a:tr h="155448">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Venezuela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505 947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tc>
                  <a:txBody>
                    <a:bodyPr/>
                    <a:lstStyle/>
                    <a:p>
                      <a:pPr marL="0" marR="0" algn="l">
                        <a:lnSpc>
                          <a:spcPct val="100000"/>
                        </a:lnSpc>
                        <a:spcBef>
                          <a:spcPts val="0"/>
                        </a:spcBef>
                        <a:spcAft>
                          <a:spcPts val="0"/>
                        </a:spcAft>
                        <a:buNone/>
                      </a:pPr>
                      <a:r>
                        <a:rPr sz="900">
                          <a:solidFill>
                            <a:srgbClr val="000000">
                              <a:alpha val="100000"/>
                            </a:srgbClr>
                          </a:solidFill>
                          <a:latin typeface="Arial"/>
                          <a:cs typeface="Arial"/>
                          <a:sym typeface="Arial"/>
                        </a:rPr>
                        <a:t>    5 549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24"/>
                  </a:ext>
                </a:extLst>
              </a:tr>
              <a:tr h="155448">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143 934 487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0" marR="0" algn="l">
                        <a:lnSpc>
                          <a:spcPct val="100000"/>
                        </a:lnSpc>
                        <a:spcBef>
                          <a:spcPts val="0"/>
                        </a:spcBef>
                        <a:spcAft>
                          <a:spcPts val="0"/>
                        </a:spcAft>
                        <a:buNone/>
                      </a:pPr>
                      <a:r>
                        <a:rPr sz="900" b="1">
                          <a:solidFill>
                            <a:srgbClr val="000000">
                              <a:alpha val="100000"/>
                            </a:srgbClr>
                          </a:solidFill>
                          <a:latin typeface="Arial"/>
                          <a:cs typeface="Arial"/>
                          <a:sym typeface="Arial"/>
                        </a:rPr>
                        <a:t>2 581 495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2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in the affected countries, by continent, as of week 6, 2022.</a:t>
            </a:r>
          </a:p>
        </p:txBody>
      </p:sp>
      <p:graphicFrame>
        <p:nvGraphicFramePr>
          <p:cNvPr id="3" name="Tabelle 2"/>
          <p:cNvGraphicFramePr>
            <a:graphicFrameLocks noGrp="1"/>
          </p:cNvGraphicFramePr>
          <p:nvPr>
            <p:extLst>
              <p:ext uri="{D42A27DB-BD31-4B8C-83A1-F6EECF244321}">
                <p14:modId xmlns:p14="http://schemas.microsoft.com/office/powerpoint/2010/main" val="2002568223"/>
              </p:ext>
            </p:extLst>
          </p:nvPr>
        </p:nvGraphicFramePr>
        <p:xfrm>
          <a:off x="537028" y="1175658"/>
          <a:ext cx="10842172" cy="5007428"/>
        </p:xfrm>
        <a:graphic>
          <a:graphicData uri="http://schemas.openxmlformats.org/drawingml/2006/table">
            <a:tbl>
              <a:tblPr/>
              <a:tblGrid>
                <a:gridCol w="2710543">
                  <a:extLst>
                    <a:ext uri="{9D8B030D-6E8A-4147-A177-3AD203B41FA5}">
                      <a16:colId xmlns:a16="http://schemas.microsoft.com/office/drawing/2014/main" val="20000"/>
                    </a:ext>
                  </a:extLst>
                </a:gridCol>
                <a:gridCol w="2710543">
                  <a:extLst>
                    <a:ext uri="{9D8B030D-6E8A-4147-A177-3AD203B41FA5}">
                      <a16:colId xmlns:a16="http://schemas.microsoft.com/office/drawing/2014/main" val="20001"/>
                    </a:ext>
                  </a:extLst>
                </a:gridCol>
                <a:gridCol w="2710543">
                  <a:extLst>
                    <a:ext uri="{9D8B030D-6E8A-4147-A177-3AD203B41FA5}">
                      <a16:colId xmlns:a16="http://schemas.microsoft.com/office/drawing/2014/main" val="20002"/>
                    </a:ext>
                  </a:extLst>
                </a:gridCol>
                <a:gridCol w="2710543">
                  <a:extLst>
                    <a:ext uri="{9D8B030D-6E8A-4147-A177-3AD203B41FA5}">
                      <a16:colId xmlns:a16="http://schemas.microsoft.com/office/drawing/2014/main" val="20003"/>
                    </a:ext>
                  </a:extLst>
                </a:gridCol>
              </a:tblGrid>
              <a:tr h="834572">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Continent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Cases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Deaths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Crude case fatality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solidFill>
                      <a:srgbClr val="CFCFCF">
                        <a:alpha val="100000"/>
                      </a:srgbClr>
                    </a:solidFill>
                  </a:tcPr>
                </a:tc>
                <a:extLst>
                  <a:ext uri="{0D108BD9-81ED-4DB2-BD59-A6C34878D82A}">
                    <a16:rowId xmlns:a16="http://schemas.microsoft.com/office/drawing/2014/main" val="10000"/>
                  </a:ext>
                </a:extLst>
              </a:tr>
              <a:tr h="695476">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Africa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 11 088 682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  243 977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solidFill>
                      <a:prstDash val="solid"/>
                      <a:round/>
                      <a:headEnd type="none" w="med" len="med"/>
                      <a:tailEnd type="none" w="med" len="me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695476">
                <a:tc>
                  <a:txBody>
                    <a:bodyPr/>
                    <a:lstStyle/>
                    <a:p>
                      <a:pPr marL="63500" marR="63500" algn="l">
                        <a:lnSpc>
                          <a:spcPct val="100000"/>
                        </a:lnSpc>
                        <a:spcBef>
                          <a:spcPts val="500"/>
                        </a:spcBef>
                        <a:spcAft>
                          <a:spcPts val="500"/>
                        </a:spcAft>
                        <a:buNone/>
                      </a:pPr>
                      <a:r>
                        <a:rPr sz="1800" dirty="0">
                          <a:solidFill>
                            <a:srgbClr val="000000">
                              <a:alpha val="100000"/>
                            </a:srgbClr>
                          </a:solidFill>
                          <a:latin typeface="Arial"/>
                          <a:cs typeface="Arial"/>
                          <a:sym typeface="Arial"/>
                        </a:rPr>
                        <a:t>America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143 934 487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2 581 495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695476">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Asia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 93 186 246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1 207 871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695476">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Europe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160 539 407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1 788 613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695476">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Oceania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  2 803 613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    7 394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tc>
                  <a:txBody>
                    <a:bodyPr/>
                    <a:lstStyle/>
                    <a:p>
                      <a:pPr marL="63500" marR="63500" algn="l">
                        <a:lnSpc>
                          <a:spcPct val="100000"/>
                        </a:lnSpc>
                        <a:spcBef>
                          <a:spcPts val="500"/>
                        </a:spcBef>
                        <a:spcAft>
                          <a:spcPts val="500"/>
                        </a:spcAft>
                        <a:buNone/>
                      </a:pPr>
                      <a:r>
                        <a:rPr sz="1800">
                          <a:solidFill>
                            <a:srgbClr val="000000">
                              <a:alpha val="100000"/>
                            </a:srgbClr>
                          </a:solidFill>
                          <a:latin typeface="Arial"/>
                          <a:cs typeface="Arial"/>
                          <a:sym typeface="Arial"/>
                        </a:rPr>
                        <a:t>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12700" cap="flat" cmpd="sng" algn="ctr">
                      <a:solidFill>
                        <a:srgbClr val="000000">
                          <a:alpha val="100000"/>
                        </a:srgbClr>
                      </a:solidFill>
                      <a:prstDash val="solid"/>
                    </a:lnB>
                    <a:solidFill>
                      <a:srgbClr val="EFEFEF">
                        <a:alpha val="100000"/>
                      </a:srgbClr>
                    </a:solidFill>
                  </a:tcPr>
                </a:tc>
                <a:extLst>
                  <a:ext uri="{0D108BD9-81ED-4DB2-BD59-A6C34878D82A}">
                    <a16:rowId xmlns:a16="http://schemas.microsoft.com/office/drawing/2014/main" val="10005"/>
                  </a:ext>
                </a:extLst>
              </a:tr>
              <a:tr h="695476">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411 552 435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tc>
                  <a:txBody>
                    <a:bodyPr/>
                    <a:lstStyle/>
                    <a:p>
                      <a:pPr marL="63500" marR="63500" algn="l">
                        <a:lnSpc>
                          <a:spcPct val="100000"/>
                        </a:lnSpc>
                        <a:spcBef>
                          <a:spcPts val="500"/>
                        </a:spcBef>
                        <a:spcAft>
                          <a:spcPts val="500"/>
                        </a:spcAft>
                        <a:buNone/>
                      </a:pPr>
                      <a:r>
                        <a:rPr sz="1800" b="1">
                          <a:solidFill>
                            <a:srgbClr val="000000">
                              <a:alpha val="100000"/>
                            </a:srgbClr>
                          </a:solidFill>
                          <a:latin typeface="Arial"/>
                          <a:cs typeface="Arial"/>
                          <a:sym typeface="Arial"/>
                        </a:rPr>
                        <a:t>5 829 350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tc>
                  <a:txBody>
                    <a:bodyPr/>
                    <a:lstStyle/>
                    <a:p>
                      <a:pPr marL="63500" marR="63500" algn="l">
                        <a:lnSpc>
                          <a:spcPct val="100000"/>
                        </a:lnSpc>
                        <a:spcBef>
                          <a:spcPts val="500"/>
                        </a:spcBef>
                        <a:spcAft>
                          <a:spcPts val="500"/>
                        </a:spcAft>
                        <a:buNone/>
                      </a:pPr>
                      <a:r>
                        <a:rPr sz="1800" b="1" dirty="0">
                          <a:solidFill>
                            <a:srgbClr val="000000">
                              <a:alpha val="100000"/>
                            </a:srgbClr>
                          </a:solidFill>
                          <a:latin typeface="Arial"/>
                          <a:cs typeface="Arial"/>
                          <a:sym typeface="Arial"/>
                        </a:rPr>
                        <a:t>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000000">
                          <a:alpha val="100000"/>
                        </a:srgbClr>
                      </a:solidFill>
                      <a:prstDash val="solid"/>
                    </a:lnT>
                    <a:lnB w="12700" cap="flat" cmpd="sng" algn="ctr">
                      <a:solidFill>
                        <a:srgbClr val="000000">
                          <a:alpha val="100000"/>
                        </a:srgbClr>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marL="0" marR="0" algn="ctr">
              <a:lnSpc>
                <a:spcPct val="100000"/>
              </a:lnSpc>
              <a:spcBef>
                <a:spcPts val="0"/>
              </a:spcBef>
              <a:spcAft>
                <a:spcPts val="0"/>
              </a:spcAft>
              <a:buNone/>
            </a:pPr>
            <a:r>
              <a:rPr sz="1800" b="0" i="0" u="none" cap="none">
                <a:solidFill>
                  <a:srgbClr val="000000">
                    <a:alpha val="100000"/>
                  </a:srgbClr>
                </a:solidFill>
                <a:latin typeface="Tahoma"/>
                <a:cs typeface="Tahoma"/>
                <a:sym typeface="Tahoma"/>
              </a:rPr>
              <a:t>Distribution of COVID-19 cases in accordance with the applied case definitions worldwide, as of week 6, 2022.</a:t>
            </a:r>
          </a:p>
        </p:txBody>
      </p:sp>
      <p:pic>
        <p:nvPicPr>
          <p:cNvPr id="3" name="Inhaltsplatzhalter 2"/>
          <p:cNvPicPr>
            <a:picLocks noGrp="1"/>
          </p:cNvPicPr>
          <p:nvPr>
            <p:ph/>
          </p:nvPr>
        </p:nvPicPr>
        <p:blipFill>
          <a:blip r:embed="rId2" cstate="print"/>
          <a:stretch>
            <a:fillRect/>
          </a:stretch>
        </p:blipFill>
        <p:spPr>
          <a:xfrm>
            <a:off x="228600" y="1051560"/>
            <a:ext cx="11247120" cy="5074920"/>
          </a:xfrm>
          <a:prstGeom prst="rect">
            <a:avLst/>
          </a:prstGeom>
        </p:spPr>
      </p:pic>
    </p:spTree>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4 - Copy.potx" id="{17D98BBD-48FA-4D80-9A55-A1935E07CB2B}" vid="{6C950942-4CA1-45AB-B304-D6B565DD9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Administrative" ma:contentTypeID="0x010100F92FB91056B24E40ACCE93A804002EFF001822ADB6403249B6AC60D10F8970E85E0001D97A142CFB4CD1BB0876B3669E30D30016D6AF2B069C3742A4149462B2534BA2" ma:contentTypeVersion="195" ma:contentTypeDescription="The main level of classification for the document" ma:contentTypeScope="" ma:versionID="39b64342fc52899e0446af3a29b9b302">
  <xsd:schema xmlns:xsd="http://www.w3.org/2001/XMLSchema" xmlns:xs="http://www.w3.org/2001/XMLSchema" xmlns:p="http://schemas.microsoft.com/office/2006/metadata/properties" xmlns:ns1="http://schemas.microsoft.com/sharepoint/v3" xmlns:ns2="a31fd676-cc33-4bdc-a8b6-cb1016b85608" xmlns:ns3="d23a570b-d7a9-49ca-a34c-8afb8206b4bf" targetNamespace="http://schemas.microsoft.com/office/2006/metadata/properties" ma:root="true" ma:fieldsID="c576b821e7e40c922179ffe3c9be7999" ns1:_="" ns2:_="" ns3:_="">
    <xsd:import namespace="http://schemas.microsoft.com/sharepoint/v3"/>
    <xsd:import namespace="a31fd676-cc33-4bdc-a8b6-cb1016b85608"/>
    <xsd:import namespace="d23a570b-d7a9-49ca-a34c-8afb8206b4bf"/>
    <xsd:element name="properties">
      <xsd:complexType>
        <xsd:sequence>
          <xsd:element name="documentManagement">
            <xsd:complexType>
              <xsd:all>
                <xsd:element ref="ns1:ECDC_Description" minOccurs="0"/>
                <xsd:element ref="ns2:ECDC_DMS_Author" minOccurs="0"/>
                <xsd:element ref="ns3:m4f2abd528a9430bb1514981700fe204" minOccurs="0"/>
                <xsd:element ref="ns3:TaxCatchAll" minOccurs="0"/>
                <xsd:element ref="ns3:TaxCatchAllLabel" minOccurs="0"/>
                <xsd:element ref="ns2:ECDC_DMS_Administrative_Document_Type0" minOccurs="0"/>
                <xsd:element ref="ns3:From1" minOccurs="0"/>
                <xsd:element ref="ns3:To" minOccurs="0"/>
                <xsd:element ref="ns2:ECDC_Subject_whatTaxHTField0" minOccurs="0"/>
                <xsd:element ref="ns2:ECDC_Subject_doesTaxHTField0" minOccurs="0"/>
                <xsd:element ref="ns2:ECDC_Subject_whoTaxHTField0" minOccurs="0"/>
                <xsd:element ref="ns3:ff0459edc9514eb0baaeb2ab50aaa8de" minOccurs="0"/>
                <xsd:element ref="ns3:ECDC_DMS_Meeting_Date" minOccurs="0"/>
                <xsd:element ref="ns3:TaxKeywordTaxHTField" minOccurs="0"/>
                <xsd:element ref="ns2:ECDC_DMS_Project0" minOccurs="0"/>
                <xsd:element ref="ns3:bf6f88d3567d49708e6ddfea625f3427" minOccurs="0"/>
                <xsd:element ref="ns2:ECDC_DMS_MIS_Activity_code0" minOccurs="0"/>
                <xsd:element ref="ns2:ECDC_DMS_Country0" minOccurs="0"/>
                <xsd:element ref="ns2:ECDC_DMS_Section" minOccurs="0"/>
                <xsd:element ref="ns2:ECDC_DMS_Group" minOccurs="0"/>
                <xsd:element ref="ns2:ECDC_DMS_Is_Public" minOccurs="0"/>
                <xsd:element ref="ns2:ECDC_DMS_Previous_Location" minOccurs="0"/>
                <xsd:element ref="ns2:ECDC_DMS_Previous_Creation_Date" minOccurs="0"/>
                <xsd:element ref="ns2:ECDC_Target_audienc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ECDC_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1fd676-cc33-4bdc-a8b6-cb1016b85608"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Administrative_Document_Type0" ma:index="8" ma:taxonomy="true" ma:internalName="ECDC_DMS_Administrative_Document_Type0" ma:taxonomyFieldName="ECDC_DMS_Administrative_Document_Type" ma:displayName="Document Type" ma:readOnly="false" ma:default="" ma:fieldId="{9982b643-eae1-4497-b5b1-46d2cbcc9e3b}" ma:taxonomyMulti="true" ma:sspId="de887f88-4a24-49db-a549-4c3cbb517053" ma:termSetId="05694767-788d-4e99-ad07-3dd6ddb61ccc" ma:anchorId="66355854-6dae-4ec3-90e7-4f737f5f06ce" ma:open="false" ma:isKeyword="false">
      <xsd:complexType>
        <xsd:sequence>
          <xsd:element ref="pc:Terms" minOccurs="0" maxOccurs="1"/>
        </xsd:sequence>
      </xsd:complexType>
    </xsd:element>
    <xsd:element name="ECDC_Subject_whatTaxHTField0" ma:index="12"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Subject_doesTaxHTField0" ma:index="14"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Subject_whoTaxHTField0" ma:index="16"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DMS_Project0" ma:index="26"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30"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ountry0" ma:index="32" nillable="true" ma:taxonomy="true" ma:internalName="ECDC_DMS_Country0" ma:taxonomyFieldName="ECDC_DMS_Country" ma:displayName="Country" ma:readOnly="false"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Section" ma:index="34" nillable="true" ma:displayName="Section" ma:description="Indicates the creator users ECDC Unit" ma:hidden="true" ma:internalName="ECDC_DMS_Section" ma:readOnly="false">
      <xsd:simpleType>
        <xsd:restriction base="dms:Text"/>
      </xsd:simpleType>
    </xsd:element>
    <xsd:element name="ECDC_DMS_Group" ma:index="35" nillable="true" ma:displayName="Group" ma:description="Indicates the creator users ECDC Group" ma:hidden="true" ma:internalName="ECDC_DMS_Group" ma:readOnly="false">
      <xsd:simpleType>
        <xsd:restriction base="dms:Text"/>
      </xsd:simpleType>
    </xsd:element>
    <xsd:element name="ECDC_DMS_Is_Public" ma:index="36" nillable="true" ma:displayName="Is Public" ma:default="0" ma:description="The document could be made available in external systems (Eg: Portal)" ma:internalName="ECDC_DMS_Is_Public" ma:readOnly="false">
      <xsd:simpleType>
        <xsd:restriction base="dms:Boolean"/>
      </xsd:simpleType>
    </xsd:element>
    <xsd:element name="ECDC_DMS_Previous_Location" ma:index="37" nillable="true" ma:displayName="Previous Location" ma:description="Some useful information about where the document was stored before (Eg: Shared Drives, Unit Drives, etc.)" ma:hidden="true" ma:internalName="ECDC_DMS_Previous_Location" ma:readOnly="false">
      <xsd:simpleType>
        <xsd:restriction base="dms:Text"/>
      </xsd:simpleType>
    </xsd:element>
    <xsd:element name="ECDC_DMS_Previous_Creation_Date" ma:index="38" nillable="true" ma:displayName="Previous Creation Date" ma:default="[today]" ma:description="An earlier publication date or a previous relevant date of the document" ma:hidden="true" ma:internalName="ECDC_DMS_Previous_Creation_Date" ma:readOnly="false">
      <xsd:simpleType>
        <xsd:restriction base="dms:DateTime"/>
      </xsd:simpleType>
    </xsd:element>
    <xsd:element name="ECDC_Target_audienceTaxHTField0" ma:index="39"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m4f2abd528a9430bb1514981700fe204" ma:index="4" nillable="true"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TaxCatchAll" ma:index="5" nillable="true" ma:displayName="Taxonomy Catch All Column" ma:description="" ma:hidden="true" ma:list="{0596fb77-e102-4c34-806d-b7e8d0f8e4af}" ma:internalName="TaxCatchAll" ma:showField="CatchAllData"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0596fb77-e102-4c34-806d-b7e8d0f8e4af}" ma:internalName="TaxCatchAllLabel" ma:readOnly="true" ma:showField="CatchAllDataLabel"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From1" ma:index="10" nillable="true" ma:displayName="From" ma:internalName="From1" ma:readOnly="false">
      <xsd:simpleType>
        <xsd:restriction base="dms:Text"/>
      </xsd:simpleType>
    </xsd:element>
    <xsd:element name="To" ma:index="11" nillable="true" ma:displayName="To" ma:internalName="To" ma:readOnly="false">
      <xsd:simpleType>
        <xsd:restriction base="dms:Text"/>
      </xsd:simpleType>
    </xsd:element>
    <xsd:element name="ff0459edc9514eb0baaeb2ab50aaa8de" ma:index="18" nillable="true" ma:taxonomy="true" ma:internalName="ff0459edc9514eb0baaeb2ab50aaa8de" ma:taxonomyFieldName="Meeting_x0020_Code" ma:displayName="Meeting Code" ma:readOnly="false" ma:default="" ma:fieldId="{ff0459ed-c951-4eb0-baae-b2ab50aaa8de}" ma:sspId="de887f88-4a24-49db-a549-4c3cbb517053" ma:termSetId="edec69b4-0510-43be-8a98-012c8d4b4d60" ma:anchorId="00000000-0000-0000-0000-000000000000" ma:open="true" ma:isKeyword="false">
      <xsd:complexType>
        <xsd:sequence>
          <xsd:element ref="pc:Terms" minOccurs="0" maxOccurs="1"/>
        </xsd:sequence>
      </xsd:complexType>
    </xsd:element>
    <xsd:element name="ECDC_DMS_Meeting_Date" ma:index="20" nillable="true" ma:displayName="Meeting date" ma:description="The date of meeting (1) the document belongs to or (2) was discussed, reviewed or approved." ma:format="DateOnly" ma:internalName="ECDC_DMS_Meeting_Date" ma:readOnly="false">
      <xsd:simpleType>
        <xsd:restriction base="dms:DateTime"/>
      </xsd:simpleType>
    </xsd:element>
    <xsd:element name="TaxKeywordTaxHTField" ma:index="24"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element name="bf6f88d3567d49708e6ddfea625f3427" ma:index="28" nillable="true" ma:taxonomy="true" ma:internalName="bf6f88d3567d49708e6ddfea625f3427" ma:taxonomyFieldName="DMS_x0020_Product" ma:displayName="Product" ma:readOnly="false" ma:default="" ma:fieldId="{bf6f88d3-567d-4970-8e6d-dfea625f3427}" ma:taxonomyMulti="true" ma:sspId="de887f88-4a24-49db-a549-4c3cbb517053" ma:termSetId="765c2105-95ad-4131-ade8-84f64ee0a1c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ECDC DMS Prevent Creating Folders</Name>
    <Synchronization>Synchronous</Synchronization>
    <Type>1</Type>
    <SequenceNumber>500</SequenceNumber>
    <Assembly>ECDC.DMS.EventReceivers, Version=1.0.0.0, Culture=neutral, PublicKeyToken=17e62c86e86476c3, processorArchitecture=MSIL</Assembly>
    <Class>ECDC.DMS.EventReceivers.PreventCreatingFolders.PreventCreatingFolders</Class>
    <Data>Data</Data>
    <Filter/>
  </Receiver>
  <Receiver>
    <Name>ECDC DMS Fix User Columns</Name>
    <Synchronization>Synchronous</Synchronization>
    <Type>10001</Type>
    <SequenceNumber>1000</SequenceNumber>
    <Assembly>ECDC.DMS.EventReceivers, Version=1.0.0.0, Culture=neutral, PublicKeyToken=17e62c86e86476c3, processorArchitecture=MSIL</Assembly>
    <Class>ECDC.DMS.EventReceivers.FixUserColumns.FixUserColumns</Class>
    <Data>Data</Data>
    <Filter/>
  </Receiver>
  <Receiver>
    <Name>ECDC DMS Preconfigure Fiels</Name>
    <Synchronization>Synchronous</Synchronization>
    <Type>1</Type>
    <SequenceNumber>1000</SequenceNumber>
    <Assembly>ECDC.DMS.EventReceivers, Version=1.0.0.0, Culture=neutral, PublicKeyToken=17e62c86e86476c3, processorArchitecture=MSIL</Assembly>
    <Class>ECDC.DMS.EventReceivers.PreconfigureFields.PreconfigureFields</Class>
    <Data>Data</Data>
    <Filter/>
  </Receiver>
  <Receiver>
    <Name>ECDC DMS Prevent Deleting</Name>
    <Synchronization>Synchronous</Synchronization>
    <Type>3</Type>
    <SequenceNumber>1000</SequenceNumber>
    <Assembly>ECDC.DMS.EventReceivers, Version=1.0.0.0, Culture=neutral, PublicKeyToken=17e62c86e86476c3, processorArchitecture=MSIL</Assembly>
    <Class>ECDC.DMS.EventReceivers.PreventDeleting.PreventDeleting</Class>
    <Data>Data</Data>
    <Filter/>
  </Receiver>
  <Receiver>
    <Name>ECDC DMS Restricted Access</Name>
    <Synchronization>Asynchronous</Synchronization>
    <Type>10002</Type>
    <SequenceNumber>1000</SequenceNumber>
    <Assembly>ECDC.DMS.EventReceivers, Version=1.0.0.0, Culture=neutral, PublicKeyToken=17e62c86e86476c3, processorArchitecture=MSIL</Assembly>
    <Class>ECDC.DMS.EventReceivers.RestrictedAccess.RestrictedAccess</Class>
    <Data>Data</Data>
    <Filter/>
  </Receiver>
  <Receiver>
    <Name>ECDC DMS Restricted AccessAdded</Name>
    <Synchronization>Synchronous</Synchronization>
    <Type>10001</Type>
    <SequenceNumber>2000</SequenceNumber>
    <Assembly>ECDC.DMS.EventReceivers, Version=1.0.0.0, Culture=neutral, PublicKeyToken=17e62c86e86476c3, processorArchitecture=MSIL</Assembly>
    <Class>ECDC.DMS.EventReceivers.RestrictedAccess.RestrictedAccess</Class>
    <Data>Data</Data>
    <Filter/>
  </Receiver>
  <Receiver>
    <Name>ECDC DMS Restricted Document Types</Name>
    <Synchronization>Synchronous</Synchronization>
    <Type>2</Type>
    <SequenceNumber>1050</SequenceNumber>
    <Assembly>ECDC.DMS.EventReceivers, Version=1.0.0.0, Culture=neutral, PublicKeyToken=17e62c86e86476c3, processorArchitecture=MSIL</Assembly>
    <Class>ECDC.DMS.EventReceivers.RestrictedDocumentTypes.RestrictedDocumentTypes</Class>
    <Data>Data</Data>
    <Filter/>
  </Receiver>
  <Receiver>
    <Name>ECDC DMS Restricted Document TypesAdding</Name>
    <Synchronization>Synchronous</Synchronization>
    <Type>1</Type>
    <SequenceNumber>2050</SequenceNumber>
    <Assembly>ECDC.DMS.EventReceivers, Version=1.0.0.0, Culture=neutral, PublicKeyToken=17e62c86e86476c3, processorArchitecture=MSIL</Assembly>
    <Class>ECDC.DMS.EventReceivers.RestrictedDocumentTypes.RestrictedDocumentTypes</Class>
    <Data>Data</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haredContentType xmlns="Microsoft.SharePoint.Taxonomy.ContentTypeSync" SourceId="de887f88-4a24-49db-a549-4c3cbb517053" ContentTypeId="0x010100F92FB91056B24E40ACCE93A804002EFF001822ADB6403249B6AC60D10F8970E85E0001D97A142CFB4CD1BB0876B3669E30D3" PreviousValue="true"/>
</file>

<file path=customXml/item6.xml><?xml version="1.0" encoding="utf-8"?>
<p:properties xmlns:p="http://schemas.microsoft.com/office/2006/metadata/properties" xmlns:xsi="http://www.w3.org/2001/XMLSchema-instance" xmlns:pc="http://schemas.microsoft.com/office/infopath/2007/PartnerControls">
  <documentManagement>
    <ECDC_DMS_Is_Public xmlns="a31fd676-cc33-4bdc-a8b6-cb1016b85608">false</ECDC_DMS_Is_Public>
    <ECDC_Description xmlns="http://schemas.microsoft.com/sharepoint/v3" xsi:nil="true"/>
    <ECDC_Subject_whatTaxHTField0 xmlns="a31fd676-cc33-4bdc-a8b6-cb1016b85608">
      <Terms xmlns="http://schemas.microsoft.com/office/infopath/2007/PartnerControls">
        <TermInfo xmlns="http://schemas.microsoft.com/office/infopath/2007/PartnerControls">
          <TermName xmlns="http://schemas.microsoft.com/office/infopath/2007/PartnerControls">Topic Not Identified</TermName>
          <TermId xmlns="http://schemas.microsoft.com/office/infopath/2007/PartnerControls">1bc9b571-1e74-46ed-9b11-99937b1f373f</TermId>
        </TermInfo>
      </Terms>
    </ECDC_Subject_whatTaxHTField0>
    <TaxKeywordTaxHTField xmlns="d23a570b-d7a9-49ca-a34c-8afb8206b4bf">
      <Terms xmlns="http://schemas.microsoft.com/office/infopath/2007/PartnerControls"/>
    </TaxKeywordTaxHTField>
    <ECDC_DMS_Project0 xmlns="a31fd676-cc33-4bdc-a8b6-cb1016b85608">
      <Terms xmlns="http://schemas.microsoft.com/office/infopath/2007/PartnerControls"/>
    </ECDC_DMS_Project0>
    <ECDC_DMS_MIS_Activity_code0 xmlns="a31fd676-cc33-4bdc-a8b6-cb1016b85608">
      <Terms xmlns="http://schemas.microsoft.com/office/infopath/2007/PartnerControls"/>
    </ECDC_DMS_MIS_Activity_code0>
    <To xmlns="d23a570b-d7a9-49ca-a34c-8afb8206b4bf" xsi:nil="true"/>
    <TaxCatchAll xmlns="d23a570b-d7a9-49ca-a34c-8afb8206b4bf">
      <Value>608</Value>
      <Value>40</Value>
    </TaxCatchAll>
    <ECDC_DMS_Country0 xmlns="a31fd676-cc33-4bdc-a8b6-cb1016b85608">
      <Terms xmlns="http://schemas.microsoft.com/office/infopath/2007/PartnerControls"/>
    </ECDC_DMS_Country0>
    <From1 xmlns="d23a570b-d7a9-49ca-a34c-8afb8206b4bf" xsi:nil="true"/>
    <ECDC_DMS_Section xmlns="a31fd676-cc33-4bdc-a8b6-cb1016b85608" xsi:nil="true"/>
    <ff0459edc9514eb0baaeb2ab50aaa8de xmlns="d23a570b-d7a9-49ca-a34c-8afb8206b4bf">
      <Terms xmlns="http://schemas.microsoft.com/office/infopath/2007/PartnerControls"/>
    </ff0459edc9514eb0baaeb2ab50aaa8de>
    <ECDC_Subject_whoTaxHTField0 xmlns="a31fd676-cc33-4bdc-a8b6-cb1016b85608">
      <Terms xmlns="http://schemas.microsoft.com/office/infopath/2007/PartnerControls"/>
    </ECDC_Subject_whoTaxHTField0>
    <ECDC_DMS_Previous_Location xmlns="a31fd676-cc33-4bdc-a8b6-cb1016b85608" xsi:nil="true"/>
    <ECDC_Subject_doesTaxHTField0 xmlns="a31fd676-cc33-4bdc-a8b6-cb1016b85608">
      <Terms xmlns="http://schemas.microsoft.com/office/infopath/2007/PartnerControls"/>
    </ECDC_Subject_doesTaxHTField0>
    <m4f2abd528a9430bb1514981700fe204 xmlns="d23a570b-d7a9-49ca-a34c-8afb8206b4bf">
      <Terms xmlns="http://schemas.microsoft.com/office/infopath/2007/PartnerControls"/>
    </m4f2abd528a9430bb1514981700fe204>
    <ECDC_DMS_Previous_Creation_Date xmlns="a31fd676-cc33-4bdc-a8b6-cb1016b85608">2018-09-11T08:20:31+00:00</ECDC_DMS_Previous_Creation_Date>
    <ECDC_Target_audienceTaxHTField0 xmlns="a31fd676-cc33-4bdc-a8b6-cb1016b85608">
      <Terms xmlns="http://schemas.microsoft.com/office/infopath/2007/PartnerControls"/>
    </ECDC_Target_audienceTaxHTField0>
    <ECDC_DMS_Author xmlns="a31fd676-cc33-4bdc-a8b6-cb1016b85608">
      <UserInfo>
        <DisplayName/>
        <AccountId xsi:nil="true"/>
        <AccountType/>
      </UserInfo>
    </ECDC_DMS_Author>
    <ECDC_DMS_Group xmlns="a31fd676-cc33-4bdc-a8b6-cb1016b85608" xsi:nil="true"/>
    <ECDC_DMS_Administrative_Document_Type0 xmlns="a31fd676-cc33-4bdc-a8b6-cb1016b85608">
      <Terms xmlns="http://schemas.microsoft.com/office/infopath/2007/PartnerControls">
        <TermInfo xmlns="http://schemas.microsoft.com/office/infopath/2007/PartnerControls">
          <TermName xmlns="http://schemas.microsoft.com/office/infopath/2007/PartnerControls">General - Presentation</TermName>
          <TermId xmlns="http://schemas.microsoft.com/office/infopath/2007/PartnerControls">22222222-2222-2222-2222-222222222222</TermId>
        </TermInfo>
      </Terms>
    </ECDC_DMS_Administrative_Document_Type0>
    <ECDC_DMS_Meeting_Date xmlns="d23a570b-d7a9-49ca-a34c-8afb8206b4bf" xsi:nil="true"/>
    <bf6f88d3567d49708e6ddfea625f3427 xmlns="d23a570b-d7a9-49ca-a34c-8afb8206b4bf">
      <Terms xmlns="http://schemas.microsoft.com/office/infopath/2007/PartnerControls"/>
    </bf6f88d3567d49708e6ddfea625f3427>
  </documentManagement>
</p:properties>
</file>

<file path=customXml/itemProps1.xml><?xml version="1.0" encoding="utf-8"?>
<ds:datastoreItem xmlns:ds="http://schemas.openxmlformats.org/officeDocument/2006/customXml" ds:itemID="{929ED680-1AD2-454B-9603-4542462D4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1fd676-cc33-4bdc-a8b6-cb1016b85608"/>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B7BA82-A36A-4D12-A119-CAAAD2558031}">
  <ds:schemaRefs>
    <ds:schemaRef ds:uri="http://schemas.microsoft.com/sharepoint/v3/contenttype/forms"/>
  </ds:schemaRefs>
</ds:datastoreItem>
</file>

<file path=customXml/itemProps3.xml><?xml version="1.0" encoding="utf-8"?>
<ds:datastoreItem xmlns:ds="http://schemas.openxmlformats.org/officeDocument/2006/customXml" ds:itemID="{6726922F-DA27-464C-86B7-3E5844C5636E}">
  <ds:schemaRefs>
    <ds:schemaRef ds:uri="http://schemas.microsoft.com/sharepoint/events"/>
  </ds:schemaRefs>
</ds:datastoreItem>
</file>

<file path=customXml/itemProps4.xml><?xml version="1.0" encoding="utf-8"?>
<ds:datastoreItem xmlns:ds="http://schemas.openxmlformats.org/officeDocument/2006/customXml" ds:itemID="{B8923238-2B5F-4D0A-AF0E-E7E77073C9F5}">
  <ds:schemaRefs>
    <ds:schemaRef ds:uri="http://schemas.microsoft.com/office/2006/metadata/customXsn"/>
  </ds:schemaRefs>
</ds:datastoreItem>
</file>

<file path=customXml/itemProps5.xml><?xml version="1.0" encoding="utf-8"?>
<ds:datastoreItem xmlns:ds="http://schemas.openxmlformats.org/officeDocument/2006/customXml" ds:itemID="{65AA32EB-92E7-4387-B2D0-19D8EE355B1C}">
  <ds:schemaRefs>
    <ds:schemaRef ds:uri="Microsoft.SharePoint.Taxonomy.ContentTypeSync"/>
  </ds:schemaRefs>
</ds:datastoreItem>
</file>

<file path=customXml/itemProps6.xml><?xml version="1.0" encoding="utf-8"?>
<ds:datastoreItem xmlns:ds="http://schemas.openxmlformats.org/officeDocument/2006/customXml" ds:itemID="{8D78B38C-6744-4843-A352-8FDFD3EEA0AD}">
  <ds:schemaRefs>
    <ds:schemaRef ds:uri="http://purl.org/dc/terms/"/>
    <ds:schemaRef ds:uri="a31fd676-cc33-4bdc-a8b6-cb1016b85608"/>
    <ds:schemaRef ds:uri="http://schemas.microsoft.com/office/2006/documentManagement/types"/>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d23a570b-d7a9-49ca-a34c-8afb8206b4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ECDC_presentation_16.9 (1)</Template>
  <TotalTime>0</TotalTime>
  <Words>4824</Words>
  <Application>Microsoft Office PowerPoint</Application>
  <PresentationFormat>Breitbild</PresentationFormat>
  <Paragraphs>1151</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Tahoma</vt:lpstr>
      <vt:lpstr>Theme_ECDC</vt:lpstr>
      <vt:lpstr>SARS-CoV-2 (COVID-19)</vt:lpstr>
      <vt:lpstr>Interpretation of the data</vt:lpstr>
      <vt:lpstr>Distribution of COVID-19 cases in accordance with the applied case definitions in the affected countries by country, Africa, as of week 6, 2022.</vt:lpstr>
      <vt:lpstr>Distribution of COVID-19 cases in accordance with the applied case definitions in the affected countries by country, Asia, as of week 6, 2022.</vt:lpstr>
      <vt:lpstr>Distribution of COVID-19 cases in accordance with the applied case definitions in the affected countries by country, Europe, as of week 6, 2022.</vt:lpstr>
      <vt:lpstr>Distribution of COVID-19 cases in accordance with the applied case definitions in the affected countries by country, Oceania, as of week 6, 2022.</vt:lpstr>
      <vt:lpstr>Distribution of COVID-19 cases in accordance with the applied case definitions in the affected countries by country, America, as of week 6, 2022.</vt:lpstr>
      <vt:lpstr>Distribution of COVID-19 cases, in accordance with the applied case definitions in the affected countries, by continent, as of week 6, 2022.</vt:lpstr>
      <vt:lpstr>Distribution of COVID-19 cases in accordance with the applied case definitions worldwide, as of week 6, 2022.</vt:lpstr>
      <vt:lpstr>Geographic distribution of 14-day cumulative number of reported COVID-19 cases per 100 000 population, worldwide, as of week 6, 2022.</vt:lpstr>
      <vt:lpstr>Distribution of COVID-19 deaths worldwide, as of week 6, 2022.</vt:lpstr>
      <vt:lpstr>Distribution of laboratory-confirmed cases of COVID-19 in EU/EEA, as of week 6, 2022.</vt:lpstr>
      <vt:lpstr>14-day COVID-19 case notification rate per 100 000 for weeks 5 and 6</vt:lpstr>
      <vt:lpstr>Distribution of laboratory-confirmed cases of COVID-19 by country in the EU/EEA week 6, 2022.</vt:lpstr>
      <vt:lpstr>Distribution of laboratory-confirmed cases of COVID-19 by country in the EU/EEA week 6, 2022.</vt:lpstr>
      <vt:lpstr>Distribution of laboratory-confirmed cases of COVID-19 in EU/EEA, as of week 6, 2022.</vt:lpstr>
      <vt:lpstr>Distribution of laboratory-confirmed COVID-19 deaths in EU/EEA, as of week 6, 2022.</vt:lpstr>
      <vt:lpstr>Disclaimers</vt:lpstr>
      <vt:lpstr>Disclaimers</vt:lpstr>
      <vt:lpstr>Disclaimers</vt:lpstr>
      <vt:lpstr>Disclaimers</vt:lpstr>
      <vt:lpstr>Disclaimers</vt:lpstr>
      <vt:lpstr>Disclaimers</vt:lpstr>
      <vt:lpstr>Disclaimers</vt:lpstr>
      <vt:lpstr>Disclaimers</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Jordi Borrell</dc:creator>
  <cp:lastModifiedBy>Rexroth, Ute</cp:lastModifiedBy>
  <cp:revision>1392</cp:revision>
  <dcterms:created xsi:type="dcterms:W3CDTF">2018-09-12T12:26:05Z</dcterms:created>
  <dcterms:modified xsi:type="dcterms:W3CDTF">2022-02-18T11:30:48Z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0x010100F92FB91056B24E40ACCE93A804002EFF001822ADB6403249B6AC60D10F8970E85E0001D97A142CFB4CD1BB0876B3669E30D30016D6AF2B069C3742A4149462B2534BA2</vt:lpwstr>
  </property>
  <property fmtid="{D5CDD505-2E9C-101B-9397-08002B2CF9AE}" pid="3" name="_dlc_DocId">
    <vt:lpwstr>K2H7XUE7KNMN-8-940</vt:lpwstr>
  </property>
  <property fmtid="{D5CDD505-2E9C-101B-9397-08002B2CF9AE}" pid="4" name="_dlc_DocIdUrl">
    <vt:lpwstr>http://dms.ecdcnet.europa.eu/_layouts/15/DocIdRedir.aspx?ID=K2H7XUE7KNMN-8-940, K2H7XUE7KNMN-8-940</vt:lpwstr>
  </property>
  <property fmtid="{D5CDD505-2E9C-101B-9397-08002B2CF9AE}" pid="5" name="_dlc_DocIdItemGuid">
    <vt:lpwstr>4c14d55c-038b-42a5-85e7-b80f556f2c01</vt:lpwstr>
  </property>
  <property fmtid="{D5CDD505-2E9C-101B-9397-08002B2CF9AE}" pid="6" name="ECDC_Subject_does">
    <vt:lpwstr/>
  </property>
  <property fmtid="{D5CDD505-2E9C-101B-9397-08002B2CF9AE}" pid="7" name="TaxKeyword">
    <vt:lpwstr/>
  </property>
  <property fmtid="{D5CDD505-2E9C-101B-9397-08002B2CF9AE}" pid="8" name="DMS Product">
    <vt:lpwstr/>
  </property>
  <property fmtid="{D5CDD505-2E9C-101B-9397-08002B2CF9AE}" pid="9" name="Order">
    <vt:r8>94000</vt:r8>
  </property>
  <property fmtid="{D5CDD505-2E9C-101B-9397-08002B2CF9AE}" pid="10" name="ECDC_Target_audience">
    <vt:lpwstr/>
  </property>
  <property fmtid="{D5CDD505-2E9C-101B-9397-08002B2CF9AE}" pid="11" name="ECDC_DMS_Country">
    <vt:lpwstr/>
  </property>
  <property fmtid="{D5CDD505-2E9C-101B-9397-08002B2CF9AE}" pid="12" name="ECDC_DMS_Administrative_Document_Type">
    <vt:lpwstr>608;#Presentations|771af309-516d-4f07-977a-efd7f17987c1</vt:lpwstr>
  </property>
  <property fmtid="{D5CDD505-2E9C-101B-9397-08002B2CF9AE}" pid="13" name="ECDC_DMS_RestrictedAccess">
    <vt:lpwstr/>
  </property>
  <property fmtid="{D5CDD505-2E9C-101B-9397-08002B2CF9AE}" pid="14" name="ECDC_DMS_MIS_Activity_code">
    <vt:lpwstr/>
  </property>
  <property fmtid="{D5CDD505-2E9C-101B-9397-08002B2CF9AE}" pid="15" name="ECDC_DMS_Organigramme">
    <vt:lpwstr/>
  </property>
  <property fmtid="{D5CDD505-2E9C-101B-9397-08002B2CF9AE}" pid="16" name="Meeting Code">
    <vt:lpwstr/>
  </property>
  <property fmtid="{D5CDD505-2E9C-101B-9397-08002B2CF9AE}" pid="17" name="ECDC_DMS_Project">
    <vt:lpwstr/>
  </property>
  <property fmtid="{D5CDD505-2E9C-101B-9397-08002B2CF9AE}" pid="18" name="ECDC_Subject_who">
    <vt:lpwstr/>
  </property>
  <property fmtid="{D5CDD505-2E9C-101B-9397-08002B2CF9AE}" pid="19" name="ECDC_Subject_what">
    <vt:lpwstr>40;#Topic Not Identified|1bc9b571-1e74-46ed-9b11-99937b1f373f</vt:lpwstr>
  </property>
</Properties>
</file>