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9"/>
    <p:sldMasterId id="2147483667" r:id="rId30"/>
    <p:sldMasterId id="2147483684" r:id="rId31"/>
    <p:sldMasterId id="2147483701" r:id="rId32"/>
    <p:sldMasterId id="2147483718" r:id="rId33"/>
  </p:sldMasterIdLst>
  <p:notesMasterIdLst>
    <p:notesMasterId r:id="rId35"/>
  </p:notesMasterIdLst>
  <p:sldIdLst>
    <p:sldId id="277" r:id="rId34"/>
  </p:sldIdLst>
  <p:sldSz cx="9906000" cy="6858000" type="A4"/>
  <p:notesSz cx="6797675" cy="9926638"/>
  <p:embeddedFontLst>
    <p:embeddedFont>
      <p:font typeface="BundesSans Office" panose="020B0002030500000203" pitchFamily="34" charset="0"/>
      <p:regular r:id="rId36"/>
      <p:bold r:id="rId37"/>
      <p:italic r:id="rId38"/>
      <p:boldItalic r:id="rId39"/>
    </p:embeddedFont>
    <p:embeddedFont>
      <p:font typeface="BundesSerif Office" panose="02050002050300000203" pitchFamily="18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de-DE"/>
    </a:defPPr>
    <a:lvl1pPr marL="0" indent="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None/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00000"/>
      </a:lnSpc>
      <a:spcBef>
        <a:spcPts val="0"/>
      </a:spcBef>
      <a:buFont typeface="+mj-lt"/>
      <a:buAutoNum type="arabicPeriod"/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52000" indent="-252000" algn="l" defTabSz="914400" rtl="0" eaLnBrk="1" latinLnBrk="0" hangingPunct="1">
      <a:lnSpc>
        <a:spcPct val="100000"/>
      </a:lnSpc>
      <a:spcBef>
        <a:spcPts val="0"/>
      </a:spcBef>
      <a:buFont typeface="+mj-lt"/>
      <a:buAutoNum type="alphaLcParenR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468000" indent="-216000" algn="l" defTabSz="914400" rtl="0" eaLnBrk="1" latinLnBrk="0" hangingPunct="1">
      <a:lnSpc>
        <a:spcPct val="100000"/>
      </a:lnSpc>
      <a:spcBef>
        <a:spcPts val="0"/>
      </a:spcBef>
      <a:buFont typeface="BundesSans Office" panose="020B0002030500000203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spcBef>
        <a:spcPts val="0"/>
      </a:spcBef>
      <a:buFont typeface="Arial" panose="020B0604020202020204" pitchFamily="34" charset="0"/>
      <a:buNone/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spcBef>
        <a:spcPts val="0"/>
      </a:spcBef>
      <a:buFont typeface="Arial" panose="020B0604020202020204" pitchFamily="34" charset="0"/>
      <a:buNone/>
      <a:defRPr sz="1200" i="0" kern="1200" baseline="0">
        <a:solidFill>
          <a:schemeClr val="tx1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spcBef>
        <a:spcPts val="0"/>
      </a:spcBef>
      <a:buFont typeface="Arial" panose="020B0604020202020204" pitchFamily="34" charset="0"/>
      <a:buNone/>
      <a:defRPr sz="1200" i="1" kern="1200">
        <a:solidFill>
          <a:schemeClr val="tx1"/>
        </a:solidFill>
        <a:latin typeface="+mj-lt"/>
        <a:ea typeface="+mn-ea"/>
        <a:cs typeface="+mn-cs"/>
      </a:defRPr>
    </a:lvl8pPr>
    <a:lvl9pPr marL="0" indent="0" algn="l" defTabSz="914400" rtl="0" eaLnBrk="1" latinLnBrk="0" hangingPunct="1">
      <a:spcBef>
        <a:spcPts val="0"/>
      </a:spcBef>
      <a:buFont typeface="Arial" panose="020B0604020202020204" pitchFamily="34" charset="0"/>
      <a:buNone/>
      <a:defRPr sz="1200" kern="1200" baseline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orient="horz" pos="1026" userDrawn="1">
          <p15:clr>
            <a:srgbClr val="A4A3A4"/>
          </p15:clr>
        </p15:guide>
        <p15:guide id="3" orient="horz" pos="2795" userDrawn="1">
          <p15:clr>
            <a:srgbClr val="A4A3A4"/>
          </p15:clr>
        </p15:guide>
        <p15:guide id="4" orient="horz" pos="1774" userDrawn="1">
          <p15:clr>
            <a:srgbClr val="A4A3A4"/>
          </p15:clr>
        </p15:guide>
        <p15:guide id="5" orient="horz" pos="1911" userDrawn="1">
          <p15:clr>
            <a:srgbClr val="A4A3A4"/>
          </p15:clr>
        </p15:guide>
        <p15:guide id="6" orient="horz" pos="2659" userDrawn="1">
          <p15:clr>
            <a:srgbClr val="A4A3A4"/>
          </p15:clr>
        </p15:guide>
        <p15:guide id="7" orient="horz" pos="4133" userDrawn="1">
          <p15:clr>
            <a:srgbClr val="A4A3A4"/>
          </p15:clr>
        </p15:guide>
        <p15:guide id="8" orient="horz" pos="3543" userDrawn="1">
          <p15:clr>
            <a:srgbClr val="A4A3A4"/>
          </p15:clr>
        </p15:guide>
        <p15:guide id="9" pos="320" userDrawn="1">
          <p15:clr>
            <a:srgbClr val="A4A3A4"/>
          </p15:clr>
        </p15:guide>
        <p15:guide id="10" pos="2088" userDrawn="1">
          <p15:clr>
            <a:srgbClr val="A4A3A4"/>
          </p15:clr>
        </p15:guide>
        <p15:guide id="11" pos="2236" userDrawn="1">
          <p15:clr>
            <a:srgbClr val="A4A3A4"/>
          </p15:clr>
        </p15:guide>
        <p15:guide id="12" pos="4004" userDrawn="1">
          <p15:clr>
            <a:srgbClr val="A4A3A4"/>
          </p15:clr>
        </p15:guide>
        <p15:guide id="13" pos="4152" userDrawn="1">
          <p15:clr>
            <a:srgbClr val="A4A3A4"/>
          </p15:clr>
        </p15:guide>
        <p15:guide id="14" pos="5920" userDrawn="1">
          <p15:clr>
            <a:srgbClr val="A4A3A4"/>
          </p15:clr>
        </p15:guide>
        <p15:guide id="15" pos="3046" userDrawn="1">
          <p15:clr>
            <a:srgbClr val="A4A3A4"/>
          </p15:clr>
        </p15:guide>
        <p15:guide id="16" pos="31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elke, Martin" initials="MM" lastIdx="2" clrIdx="0"/>
  <p:cmAuthor id="1" name="Sangs, André -611 BMG" initials="AS" lastIdx="24" clrIdx="1">
    <p:extLst>
      <p:ext uri="{19B8F6BF-5375-455C-9EA6-DF929625EA0E}">
        <p15:presenceInfo xmlns:p15="http://schemas.microsoft.com/office/powerpoint/2012/main" userId="Sangs, André -611 BMG" providerId="None"/>
      </p:ext>
    </p:extLst>
  </p:cmAuthor>
  <p:cmAuthor id="2" name="Danek, Stella -612 BMG" initials="S.D." lastIdx="14" clrIdx="2">
    <p:extLst>
      <p:ext uri="{19B8F6BF-5375-455C-9EA6-DF929625EA0E}">
        <p15:presenceInfo xmlns:p15="http://schemas.microsoft.com/office/powerpoint/2012/main" userId="Danek, Stella -612 BMG" providerId="None"/>
      </p:ext>
    </p:extLst>
  </p:cmAuthor>
  <p:cmAuthor id="3" name="Mahanty, Binod -614 -BMG" initials="BM--" lastIdx="2" clrIdx="3">
    <p:extLst>
      <p:ext uri="{19B8F6BF-5375-455C-9EA6-DF929625EA0E}">
        <p15:presenceInfo xmlns:p15="http://schemas.microsoft.com/office/powerpoint/2012/main" userId="Mahanty, Binod -614 -BMG" providerId="None"/>
      </p:ext>
    </p:extLst>
  </p:cmAuthor>
  <p:cmAuthor id="4" name="Korr" initials="KDGS-B" lastIdx="7" clrIdx="4">
    <p:extLst>
      <p:ext uri="{19B8F6BF-5375-455C-9EA6-DF929625EA0E}">
        <p15:presenceInfo xmlns:p15="http://schemas.microsoft.com/office/powerpoint/2012/main" userId="Korr" providerId="None"/>
      </p:ext>
    </p:extLst>
  </p:cmAuthor>
  <p:cmAuthor id="5" name="Schuldt, Kathrin -614 BMG" initials="SK-B" lastIdx="2" clrIdx="5">
    <p:extLst>
      <p:ext uri="{19B8F6BF-5375-455C-9EA6-DF929625EA0E}">
        <p15:presenceInfo xmlns:p15="http://schemas.microsoft.com/office/powerpoint/2012/main" userId="Schuldt, Kathrin -614 BMG" providerId="None"/>
      </p:ext>
    </p:extLst>
  </p:cmAuthor>
  <p:cmAuthor id="6" name="Korr Dr., Gerit Solveig -614 BMG" initials="KDGS-B" lastIdx="8" clrIdx="6">
    <p:extLst>
      <p:ext uri="{19B8F6BF-5375-455C-9EA6-DF929625EA0E}">
        <p15:presenceInfo xmlns:p15="http://schemas.microsoft.com/office/powerpoint/2012/main" userId="Korr Dr., Gerit Solveig -614 BMG" providerId="None"/>
      </p:ext>
    </p:extLst>
  </p:cmAuthor>
  <p:cmAuthor id="7" name="Riehn, Mathias -614 BMG" initials="RM-B" lastIdx="4" clrIdx="7">
    <p:extLst>
      <p:ext uri="{19B8F6BF-5375-455C-9EA6-DF929625EA0E}">
        <p15:presenceInfo xmlns:p15="http://schemas.microsoft.com/office/powerpoint/2012/main" userId="Riehn, Mathias -614 BMG" providerId="None"/>
      </p:ext>
    </p:extLst>
  </p:cmAuthor>
  <p:cmAuthor id="8" name="Wöhner, Tobias -611 BMG" initials="WT-B" lastIdx="2" clrIdx="8">
    <p:extLst>
      <p:ext uri="{19B8F6BF-5375-455C-9EA6-DF929625EA0E}">
        <p15:presenceInfo xmlns:p15="http://schemas.microsoft.com/office/powerpoint/2012/main" userId="Wöhner, Tobias -611 BMG" providerId="None"/>
      </p:ext>
    </p:extLst>
  </p:cmAuthor>
  <p:cmAuthor id="9" name="Dickmann , Franziska - 123 BMG" initials="D,F-1B" lastIdx="1" clrIdx="9">
    <p:extLst>
      <p:ext uri="{19B8F6BF-5375-455C-9EA6-DF929625EA0E}">
        <p15:presenceInfo xmlns:p15="http://schemas.microsoft.com/office/powerpoint/2012/main" userId="Dickmann , Franziska - 123 BMG" providerId="None"/>
      </p:ext>
    </p:extLst>
  </p:cmAuthor>
  <p:cmAuthor id="10" name="Ullmann, Kerstin (KBV)" initials="UK(" lastIdx="14" clrIdx="10">
    <p:extLst>
      <p:ext uri="{19B8F6BF-5375-455C-9EA6-DF929625EA0E}">
        <p15:presenceInfo xmlns:p15="http://schemas.microsoft.com/office/powerpoint/2012/main" userId="S-1-5-21-3265474487-1716652840-963588503-24605" providerId="AD"/>
      </p:ext>
    </p:extLst>
  </p:cmAuthor>
  <p:cmAuthor id="11" name="Auch, Dieter (KBV)" initials="AD(" lastIdx="4" clrIdx="11">
    <p:extLst>
      <p:ext uri="{19B8F6BF-5375-455C-9EA6-DF929625EA0E}">
        <p15:presenceInfo xmlns:p15="http://schemas.microsoft.com/office/powerpoint/2012/main" userId="S-1-5-21-3265474487-1716652840-963588503-14673" providerId="AD"/>
      </p:ext>
    </p:extLst>
  </p:cmAuthor>
  <p:cmAuthor id="12" name="Rottmann, Heiko -LS BMG" initials="RH-B" lastIdx="1" clrIdx="12">
    <p:extLst>
      <p:ext uri="{19B8F6BF-5375-455C-9EA6-DF929625EA0E}">
        <p15:presenceInfo xmlns:p15="http://schemas.microsoft.com/office/powerpoint/2012/main" userId="Rottmann, Heiko -LS BM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D1D"/>
    <a:srgbClr val="FFFFFF"/>
    <a:srgbClr val="FD8003"/>
    <a:srgbClr val="92D050"/>
    <a:srgbClr val="E7F1F5"/>
    <a:srgbClr val="007434"/>
    <a:srgbClr val="B4DE86"/>
    <a:srgbClr val="81BCD4"/>
    <a:srgbClr val="2C677F"/>
    <a:srgbClr val="AA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C97726-5E7A-4C77-BDB9-29DE561648DB}">
  <a:tblStyle styleId="{08C97726-5E7A-4C77-BDB9-29DE561648DB}" styleName="BMG Tabelle">
    <a:tblBg>
      <a:effect>
        <a:effectLst/>
      </a:effect>
    </a:tblBg>
    <a:wholeTbl>
      <a:tcTxStyle b="off" i="off"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8575" cap="flat" cmpd="sng" algn="ctr">
              <a:solidFill>
                <a:schemeClr val="dk1"/>
              </a:solidFill>
              <a:prstDash val="solid"/>
            </a:ln>
          </a:top>
          <a:bottom>
            <a:ln w="28575" cap="flat" cmpd="sng" algn="ctr">
              <a:solidFill>
                <a:schemeClr val="dk1"/>
              </a:solidFill>
              <a:prstDash val="solid"/>
            </a:ln>
          </a:bottom>
          <a:insideH>
            <a:ln w="9525" cap="flat" cmpd="sng" algn="ctr">
              <a:solidFill>
                <a:schemeClr val="dk1"/>
              </a:solidFill>
              <a:prstDash val="solid"/>
            </a:ln>
          </a:insideH>
          <a:insideV>
            <a:ln w="57150" cap="flat" cmpd="sng" algn="ctr">
              <a:solidFill>
                <a:prstClr val="white"/>
              </a:solidFill>
              <a:prstDash val="solid"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V>
      <a:tcStyle>
        <a:tcBdr/>
        <a:fill>
          <a:solidFill>
            <a:schemeClr val="dk2">
              <a:tint val="20000"/>
            </a:schemeClr>
          </a:solidFill>
        </a:fill>
      </a:tcStyle>
    </a:band1V>
    <a:band2V>
      <a:tcStyle>
        <a:tcBdr/>
        <a:fill>
          <a:solidFill>
            <a:schemeClr val="dk2">
              <a:tint val="40000"/>
            </a:schemeClr>
          </a:solidFill>
        </a:fill>
      </a:tcStyle>
    </a:band2V>
    <a:lastCol>
      <a:tcTxStyle b="on" i="off">
        <a:schemeClr val="tx1"/>
      </a:tcTxStyle>
      <a:tcStyle>
        <a:tcBdr/>
      </a:tcStyle>
    </a:lastCol>
    <a:firstCol>
      <a:tcTxStyle b="on" i="off">
        <a:schemeClr val="tx1"/>
      </a:tcTxStyle>
      <a:tcStyle>
        <a:tcBdr/>
      </a:tcStyle>
    </a:firstCol>
    <a:lastRow>
      <a:tcTxStyle b="on" i="off">
        <a:schemeClr val="tx1"/>
      </a:tcTxStyle>
      <a:tcStyle>
        <a:tcBdr/>
      </a:tcStyle>
    </a:lastRow>
    <a:firstRow>
      <a:tcTxStyle b="on" i="off">
        <a:schemeClr val="tx1"/>
      </a:tcTxStyle>
      <a:tcStyle>
        <a:tcBdr/>
      </a:tcStyle>
    </a:firstRow>
  </a:tblStyle>
  <a:tblStyle styleId="{0E3FDE40-FB09-4168-B381-850C4702E900}" styleName="BMG Tabelle hinterlegt">
    <a:tblBg>
      <a:effect>
        <a:effectLst/>
      </a:effect>
    </a:tblBg>
    <a:wholeTbl>
      <a:tcTxStyle b="off" i="off"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8575" cap="flat" cmpd="sng" algn="ctr">
              <a:solidFill>
                <a:schemeClr val="dk1"/>
              </a:solidFill>
              <a:prstDash val="solid"/>
            </a:ln>
          </a:top>
          <a:bottom>
            <a:ln w="28575" cap="flat" cmpd="sng" algn="ctr">
              <a:solidFill>
                <a:schemeClr val="dk1"/>
              </a:solidFill>
              <a:prstDash val="solid"/>
            </a:ln>
          </a:bottom>
          <a:insideH>
            <a:ln w="57150" cap="flat" cmpd="sng" algn="ctr">
              <a:solidFill>
                <a:prstClr val="white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Style>
        <a:tcBdr/>
        <a:fill>
          <a:solidFill>
            <a:schemeClr val="dk2">
              <a:tint val="40000"/>
            </a:schemeClr>
          </a:solidFill>
        </a:fill>
      </a:tcStyle>
    </a:band1H>
    <a:band2H>
      <a:tcStyle>
        <a:tcBdr/>
        <a:fill>
          <a:solidFill>
            <a:schemeClr val="dk2">
              <a:tint val="20000"/>
            </a:schemeClr>
          </a:solidFill>
        </a:fill>
      </a:tcStyle>
    </a:band2H>
    <a:lastCol>
      <a:tcTxStyle b="on" i="off">
        <a:schemeClr val="tx1"/>
      </a:tcTxStyle>
      <a:tcStyle>
        <a:tcBdr/>
      </a:tcStyle>
    </a:lastCol>
    <a:firstCol>
      <a:tcTxStyle b="on" i="off">
        <a:schemeClr val="tx1"/>
      </a:tcTxStyle>
      <a:tcStyle>
        <a:tcBdr/>
      </a:tcStyle>
    </a:firstCol>
    <a:lastRow>
      <a:tcTxStyle b="on" i="off">
        <a:schemeClr val="tx1"/>
      </a:tcTxStyle>
      <a:tcStyle>
        <a:tcBdr>
          <a:top>
            <a:ln w="9525" cap="flat" cmpd="sng" algn="ctr">
              <a:solidFill>
                <a:schemeClr val="dk1"/>
              </a:solidFill>
              <a:prstDash val="solid"/>
            </a:ln>
          </a:top>
          <a:insideH>
            <a:ln w="9525" cap="flat" cmpd="sng" algn="ctr">
              <a:solidFill>
                <a:schemeClr val="dk1"/>
              </a:solidFill>
              <a:prstDash val="solid"/>
            </a:ln>
          </a:insideH>
        </a:tcBdr>
      </a:tcStyle>
    </a:lastRow>
    <a:firstRow>
      <a:tcTxStyle b="on" i="off">
        <a:schemeClr val="tx1"/>
      </a:tcTxStyle>
      <a:tcStyle>
        <a:tcBdr>
          <a:bottom>
            <a:ln w="9525" cap="flat" cmpd="sng" algn="ctr">
              <a:solidFill>
                <a:schemeClr val="dk1"/>
              </a:solidFill>
              <a:prstDash val="solid"/>
            </a:ln>
          </a:bottom>
          <a:insideH>
            <a:ln w="9525" cap="flat" cmpd="sng" algn="ctr">
              <a:solidFill>
                <a:schemeClr val="dk1"/>
              </a:solidFill>
              <a:prstDash val="solid"/>
            </a:ln>
          </a:insideH>
        </a:tcBdr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1" autoAdjust="0"/>
    <p:restoredTop sz="93326" autoAdjust="0"/>
  </p:normalViewPr>
  <p:slideViewPr>
    <p:cSldViewPr snapToObjects="1" showGuides="1">
      <p:cViewPr varScale="1">
        <p:scale>
          <a:sx n="115" d="100"/>
          <a:sy n="115" d="100"/>
        </p:scale>
        <p:origin x="1728" y="108"/>
      </p:cViewPr>
      <p:guideLst>
        <p:guide orient="horz" pos="300"/>
        <p:guide orient="horz" pos="1026"/>
        <p:guide orient="horz" pos="2795"/>
        <p:guide orient="horz" pos="1774"/>
        <p:guide orient="horz" pos="1911"/>
        <p:guide orient="horz" pos="2659"/>
        <p:guide orient="horz" pos="4133"/>
        <p:guide orient="horz" pos="3543"/>
        <p:guide pos="320"/>
        <p:guide pos="2088"/>
        <p:guide pos="2236"/>
        <p:guide pos="4004"/>
        <p:guide pos="4152"/>
        <p:guide pos="5920"/>
        <p:guide pos="3046"/>
        <p:guide pos="31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5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4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6289A-F7D8-47F7-AAD8-C2701176C5C6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C592A-288E-4A4C-95AC-F02E0D278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60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A449A-DF3B-47B4-A41A-EEA437B065C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87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w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w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2879"/>
            <a:ext cx="9904019" cy="30248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8000" y="3429001"/>
            <a:ext cx="6084308" cy="1404157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eingeben (max. 3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38000" y="5049180"/>
            <a:ext cx="6084308" cy="64807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eingeben (optional, max. 2 Zeilen)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7" y="214313"/>
            <a:ext cx="2311070" cy="1270102"/>
          </a:xfrm>
          <a:prstGeom prst="rect">
            <a:avLst/>
          </a:prstGeom>
        </p:spPr>
      </p:pic>
      <p:sp>
        <p:nvSpPr>
          <p:cNvPr id="4" name="novaPathPPTBox"/>
          <p:cNvSpPr/>
          <p:nvPr userDrawn="1"/>
        </p:nvSpPr>
        <p:spPr>
          <a:xfrm>
            <a:off x="8928100" y="6464300"/>
            <a:ext cx="749300" cy="16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fontAlgn="base"/>
            <a:r>
              <a:rPr lang="de-DE" sz="1100" smtClean="0">
                <a:solidFill>
                  <a:srgbClr val="385C6B"/>
                </a:solidFill>
                <a:latin typeface="Calibri" panose="020F0502020204030204" pitchFamily="34" charset="0"/>
              </a:rPr>
              <a:t>Vertraulich</a:t>
            </a:r>
            <a:endParaRPr lang="de-DE" sz="1100" dirty="0" smtClean="0">
              <a:solidFill>
                <a:srgbClr val="385C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3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der mit BU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7339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339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7339" y="3545543"/>
            <a:ext cx="8891323" cy="2078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549650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49650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6591962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591962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320017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in 3 Rei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340" y="1628775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6591962" y="1628775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7340" y="3033713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591962" y="3033713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7340" y="4437063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591962" y="4437063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06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49650" y="5331524"/>
            <a:ext cx="5849012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 eingeben oder löschen 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0460" y="5331524"/>
            <a:ext cx="2813579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eingeben oder löschen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 hasCustomPrompt="1"/>
          </p:nvPr>
        </p:nvSpPr>
        <p:spPr>
          <a:xfrm>
            <a:off x="507340" y="1628775"/>
            <a:ext cx="8891323" cy="370205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Tabelle, Diagramm oder Bild durch Klicken auf ein Symbol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64337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460" y="1628775"/>
            <a:ext cx="2813579" cy="3702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49650" y="5331524"/>
            <a:ext cx="5849012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 eingeben oder löschen 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0460" y="5331524"/>
            <a:ext cx="2813579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eingeben oder löschen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549650" y="1628775"/>
            <a:ext cx="5849012" cy="344128"/>
          </a:xfrm>
        </p:spPr>
        <p:txBody>
          <a:bodyPr bIns="36000">
            <a:sp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Tabellentitel eingeben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3549650" y="1973263"/>
            <a:ext cx="5849012" cy="33575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Tabelle, Diagramm oder Bild durch Klicken auf ein Symbol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486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19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01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340" y="3033714"/>
            <a:ext cx="5849011" cy="5032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Überschrift eingeben (z.B. „Kontakt“)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7340" y="3536951"/>
            <a:ext cx="5849011" cy="2087563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Kontaktinformationen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08586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182"/>
            <a:ext cx="9904019" cy="30242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8000" y="3429001"/>
            <a:ext cx="6084308" cy="1404157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eingeben (max. 3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38000" y="5049180"/>
            <a:ext cx="6084308" cy="64807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eingeben (optional, max. 2 Zeilen)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7" y="214313"/>
            <a:ext cx="2311070" cy="12701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71" y="214313"/>
            <a:ext cx="2407158" cy="12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64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chemeClr val="bg1"/>
          </a:solidFill>
        </p:spPr>
        <p:txBody>
          <a:bodyPr anchor="ctr"/>
          <a:lstStyle>
            <a:lvl1pPr algn="ctr"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21" y="4292600"/>
            <a:ext cx="9903288" cy="172872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35567" y="4689142"/>
            <a:ext cx="8463095" cy="468051"/>
          </a:xfrm>
        </p:spPr>
        <p:txBody>
          <a:bodyPr wrap="square" anchor="t">
            <a:noAutofit/>
          </a:bodyPr>
          <a:lstStyle>
            <a:lvl1pPr>
              <a:lnSpc>
                <a:spcPts val="36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eingeben (einzeilig)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5567" y="5373216"/>
            <a:ext cx="8463095" cy="324036"/>
          </a:xfrm>
        </p:spPr>
        <p:txBody>
          <a:bodyPr wrap="square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eingeben (optional, einzeilig)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4337" y="180000"/>
            <a:ext cx="9516000" cy="161990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71727" y="214313"/>
            <a:ext cx="2311400" cy="127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303956" y="214313"/>
            <a:ext cx="2405988" cy="127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044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/>
        <p:txBody>
          <a:bodyPr/>
          <a:lstStyle>
            <a:lvl1pPr marL="252000" indent="-252000">
              <a:spcBef>
                <a:spcPts val="1000"/>
              </a:spcBef>
              <a:buFont typeface="+mj-lt"/>
              <a:buAutoNum type="arabicPeriod"/>
              <a:defRPr/>
            </a:lvl1pPr>
            <a:lvl2pPr marL="504000" indent="-252000">
              <a:buFont typeface="+mj-lt"/>
              <a:buAutoNum type="alphaLcParenR"/>
              <a:defRPr/>
            </a:lvl2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961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chemeClr val="bg1"/>
          </a:solidFill>
        </p:spPr>
        <p:txBody>
          <a:bodyPr anchor="ctr"/>
          <a:lstStyle>
            <a:lvl1pPr algn="ctr"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21" y="4292600"/>
            <a:ext cx="9903288" cy="172872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35567" y="4689142"/>
            <a:ext cx="8463095" cy="468051"/>
          </a:xfrm>
        </p:spPr>
        <p:txBody>
          <a:bodyPr wrap="square" anchor="t">
            <a:noAutofit/>
          </a:bodyPr>
          <a:lstStyle>
            <a:lvl1pPr>
              <a:lnSpc>
                <a:spcPts val="36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eingeben (einzeilig)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5567" y="5373216"/>
            <a:ext cx="8463095" cy="324036"/>
          </a:xfrm>
        </p:spPr>
        <p:txBody>
          <a:bodyPr wrap="square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eingeben (optional, einzeilig)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4337" y="180000"/>
            <a:ext cx="9516000" cy="161990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71727" y="214313"/>
            <a:ext cx="2311400" cy="127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novaPathPPTBox"/>
          <p:cNvSpPr/>
          <p:nvPr userDrawn="1"/>
        </p:nvSpPr>
        <p:spPr>
          <a:xfrm>
            <a:off x="8928100" y="6464300"/>
            <a:ext cx="749300" cy="16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fontAlgn="base"/>
            <a:r>
              <a:rPr lang="de-DE" sz="1100" smtClean="0">
                <a:solidFill>
                  <a:srgbClr val="385C6B"/>
                </a:solidFill>
                <a:latin typeface="Calibri" panose="020F0502020204030204" pitchFamily="34" charset="0"/>
              </a:rPr>
              <a:t>Vertraulich</a:t>
            </a:r>
            <a:endParaRPr lang="de-DE" sz="1100" dirty="0" smtClean="0">
              <a:solidFill>
                <a:srgbClr val="385C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50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Ministerium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2069" y="1628775"/>
            <a:ext cx="5499894" cy="1260165"/>
          </a:xfrm>
        </p:spPr>
        <p:txBody>
          <a:bodyPr anchor="b">
            <a:normAutofit/>
          </a:bodyPr>
          <a:lstStyle>
            <a:lvl1pPr marL="504000" indent="-504000" algn="l">
              <a:lnSpc>
                <a:spcPts val="3600"/>
              </a:lnSpc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0.	Kapiteltitel eingeben (kann mehrzeilig sein)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092069" y="3320989"/>
            <a:ext cx="5499894" cy="2303524"/>
          </a:xfrm>
        </p:spPr>
        <p:txBody>
          <a:bodyPr/>
          <a:lstStyle>
            <a:lvl1pPr marL="504000">
              <a:defRPr>
                <a:solidFill>
                  <a:schemeClr val="bg1"/>
                </a:solidFill>
              </a:defRPr>
            </a:lvl1pPr>
            <a:lvl2pPr marL="756000">
              <a:defRPr>
                <a:solidFill>
                  <a:schemeClr val="bg1"/>
                </a:solidFill>
              </a:defRPr>
            </a:lvl2pPr>
            <a:lvl3pPr marL="756000">
              <a:defRPr>
                <a:solidFill>
                  <a:schemeClr val="bg1"/>
                </a:solidFill>
              </a:defRPr>
            </a:lvl3pPr>
            <a:lvl4pPr marL="756000">
              <a:defRPr>
                <a:solidFill>
                  <a:schemeClr val="bg1"/>
                </a:solidFill>
              </a:defRPr>
            </a:lvl4pPr>
            <a:lvl5pPr marL="1008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0950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Text eingeben (oder auf ein Symbol für Bild, Tabelle etc. klicken)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961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eingeben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/>
          </p:nvPr>
        </p:nvSpPr>
        <p:spPr>
          <a:xfrm>
            <a:off x="507339" y="1628775"/>
            <a:ext cx="4328715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12"/>
          <p:cNvSpPr>
            <a:spLocks noGrp="1"/>
          </p:cNvSpPr>
          <p:nvPr>
            <p:ph sz="quarter" idx="12"/>
          </p:nvPr>
        </p:nvSpPr>
        <p:spPr>
          <a:xfrm>
            <a:off x="5069946" y="1628775"/>
            <a:ext cx="4328715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07120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</p:spTree>
    <p:extLst>
      <p:ext uri="{BB962C8B-B14F-4D97-AF65-F5344CB8AC3E}">
        <p14:creationId xmlns:p14="http://schemas.microsoft.com/office/powerpoint/2010/main" val="1383405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7340" y="1628777"/>
            <a:ext cx="2806700" cy="351808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549650" y="1628775"/>
            <a:ext cx="5849012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9815" y="5146858"/>
            <a:ext cx="2806700" cy="478387"/>
          </a:xfrm>
        </p:spPr>
        <p:txBody>
          <a:bodyPr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 oder löschen (</a:t>
            </a:r>
            <a:r>
              <a:rPr lang="de-DE" dirty="0" err="1"/>
              <a:t>Bildhöhe</a:t>
            </a:r>
            <a:r>
              <a:rPr lang="de-DE" dirty="0"/>
              <a:t> entsprechend anpassen)</a:t>
            </a:r>
          </a:p>
        </p:txBody>
      </p:sp>
    </p:spTree>
    <p:extLst>
      <p:ext uri="{BB962C8B-B14F-4D97-AF65-F5344CB8AC3E}">
        <p14:creationId xmlns:p14="http://schemas.microsoft.com/office/powerpoint/2010/main" val="40498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07340" y="1628775"/>
            <a:ext cx="5849011" cy="39957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91962" y="1628775"/>
            <a:ext cx="2806700" cy="35180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591961" y="5146858"/>
            <a:ext cx="2806700" cy="478387"/>
          </a:xfrm>
        </p:spPr>
        <p:txBody>
          <a:bodyPr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 oder löschen (</a:t>
            </a:r>
            <a:r>
              <a:rPr lang="de-DE" dirty="0" err="1"/>
              <a:t>Bildhöhe</a:t>
            </a:r>
            <a:r>
              <a:rPr lang="de-DE" dirty="0"/>
              <a:t> entsprechend anpassen)</a:t>
            </a:r>
          </a:p>
        </p:txBody>
      </p:sp>
    </p:spTree>
    <p:extLst>
      <p:ext uri="{BB962C8B-B14F-4D97-AF65-F5344CB8AC3E}">
        <p14:creationId xmlns:p14="http://schemas.microsoft.com/office/powerpoint/2010/main" val="3928425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der mit BU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7339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339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7339" y="3545543"/>
            <a:ext cx="8891323" cy="2078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549650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49650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6591962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591962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625009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in 3 Rei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340" y="1628775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6591962" y="1628775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7340" y="3033713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591962" y="3033713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7340" y="4437063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591962" y="4437063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769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49650" y="5331524"/>
            <a:ext cx="5849012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 eingeben oder löschen 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0460" y="5331524"/>
            <a:ext cx="2813579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eingeben oder löschen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 hasCustomPrompt="1"/>
          </p:nvPr>
        </p:nvSpPr>
        <p:spPr>
          <a:xfrm>
            <a:off x="507340" y="1628775"/>
            <a:ext cx="8891323" cy="370205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Tabelle, Diagramm oder Bild durch Klicken auf ein Symbol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46873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460" y="1628775"/>
            <a:ext cx="2813579" cy="3702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49650" y="5331524"/>
            <a:ext cx="5849012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 eingeben oder löschen 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0460" y="5331524"/>
            <a:ext cx="2813579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eingeben oder löschen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549650" y="1628775"/>
            <a:ext cx="5849012" cy="344128"/>
          </a:xfrm>
        </p:spPr>
        <p:txBody>
          <a:bodyPr bIns="36000">
            <a:sp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Tabellentitel eingeben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3549650" y="1973263"/>
            <a:ext cx="5849012" cy="33575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Tabelle, Diagramm oder Bild durch Klicken auf ein Symbol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4603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/>
        <p:txBody>
          <a:bodyPr/>
          <a:lstStyle>
            <a:lvl1pPr marL="252000" indent="-252000">
              <a:spcBef>
                <a:spcPts val="1000"/>
              </a:spcBef>
              <a:buFont typeface="+mj-lt"/>
              <a:buAutoNum type="arabicPeriod"/>
              <a:defRPr/>
            </a:lvl1pPr>
            <a:lvl2pPr marL="252000" indent="0">
              <a:buFont typeface="+mj-lt"/>
              <a:buNone/>
              <a:defRPr/>
            </a:lvl2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813890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316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129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340" y="3033714"/>
            <a:ext cx="5849011" cy="5032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Überschrift eingeben (z.B. „Kontakt“)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7340" y="3536951"/>
            <a:ext cx="5849011" cy="2087563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Kontaktinformationen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6246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33182"/>
            <a:ext cx="9904015" cy="30242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8000" y="3429001"/>
            <a:ext cx="6084308" cy="1404157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eingeben (max. 3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38000" y="5049180"/>
            <a:ext cx="6084308" cy="64807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eingeben (optional, max. 2 Zeilen)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7" y="214313"/>
            <a:ext cx="2311070" cy="12701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59" y="214313"/>
            <a:ext cx="2186254" cy="12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08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chemeClr val="bg1"/>
          </a:solidFill>
        </p:spPr>
        <p:txBody>
          <a:bodyPr anchor="ctr"/>
          <a:lstStyle>
            <a:lvl1pPr algn="ctr"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21" y="4292600"/>
            <a:ext cx="9903288" cy="172872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35567" y="4689142"/>
            <a:ext cx="8463095" cy="468051"/>
          </a:xfrm>
        </p:spPr>
        <p:txBody>
          <a:bodyPr wrap="square" anchor="t">
            <a:noAutofit/>
          </a:bodyPr>
          <a:lstStyle>
            <a:lvl1pPr>
              <a:lnSpc>
                <a:spcPts val="36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eingeben (einzeilig)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5567" y="5373216"/>
            <a:ext cx="8463095" cy="324036"/>
          </a:xfrm>
        </p:spPr>
        <p:txBody>
          <a:bodyPr wrap="square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eingeben (optional, einzeilig)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4337" y="180000"/>
            <a:ext cx="9516000" cy="161990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71727" y="214313"/>
            <a:ext cx="2311400" cy="127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30958" y="214313"/>
            <a:ext cx="2178985" cy="127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545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/>
        <p:txBody>
          <a:bodyPr/>
          <a:lstStyle>
            <a:lvl1pPr marL="252000" indent="-252000">
              <a:spcBef>
                <a:spcPts val="1000"/>
              </a:spcBef>
              <a:buFont typeface="+mj-lt"/>
              <a:buAutoNum type="arabicPeriod"/>
              <a:defRPr/>
            </a:lvl1pPr>
            <a:lvl2pPr marL="504000" indent="-252000">
              <a:buFont typeface="+mj-lt"/>
              <a:buAutoNum type="alphaLcParenR"/>
              <a:defRPr/>
            </a:lvl2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37794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Ministerium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2069" y="1628775"/>
            <a:ext cx="5499894" cy="1260165"/>
          </a:xfrm>
        </p:spPr>
        <p:txBody>
          <a:bodyPr anchor="b">
            <a:normAutofit/>
          </a:bodyPr>
          <a:lstStyle>
            <a:lvl1pPr marL="504000" indent="-504000" algn="l">
              <a:lnSpc>
                <a:spcPts val="3600"/>
              </a:lnSpc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0.	Kapiteltitel eingeben (kann mehrzeilig sein)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092069" y="3320989"/>
            <a:ext cx="5499894" cy="2303524"/>
          </a:xfrm>
        </p:spPr>
        <p:txBody>
          <a:bodyPr/>
          <a:lstStyle>
            <a:lvl1pPr marL="504000">
              <a:defRPr>
                <a:solidFill>
                  <a:schemeClr val="bg1"/>
                </a:solidFill>
              </a:defRPr>
            </a:lvl1pPr>
            <a:lvl2pPr marL="756000">
              <a:defRPr>
                <a:solidFill>
                  <a:schemeClr val="bg1"/>
                </a:solidFill>
              </a:defRPr>
            </a:lvl2pPr>
            <a:lvl3pPr marL="756000">
              <a:defRPr>
                <a:solidFill>
                  <a:schemeClr val="bg1"/>
                </a:solidFill>
              </a:defRPr>
            </a:lvl3pPr>
            <a:lvl4pPr marL="756000">
              <a:defRPr>
                <a:solidFill>
                  <a:schemeClr val="bg1"/>
                </a:solidFill>
              </a:defRPr>
            </a:lvl4pPr>
            <a:lvl5pPr marL="1008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755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Text eingeben (oder auf ein Symbol für Bild, Tabelle etc. klicken)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46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eingeben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/>
          </p:nvPr>
        </p:nvSpPr>
        <p:spPr>
          <a:xfrm>
            <a:off x="507339" y="1628775"/>
            <a:ext cx="4328715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12"/>
          <p:cNvSpPr>
            <a:spLocks noGrp="1"/>
          </p:cNvSpPr>
          <p:nvPr>
            <p:ph sz="quarter" idx="12"/>
          </p:nvPr>
        </p:nvSpPr>
        <p:spPr>
          <a:xfrm>
            <a:off x="5069946" y="1628775"/>
            <a:ext cx="4328715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1430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</p:spTree>
    <p:extLst>
      <p:ext uri="{BB962C8B-B14F-4D97-AF65-F5344CB8AC3E}">
        <p14:creationId xmlns:p14="http://schemas.microsoft.com/office/powerpoint/2010/main" val="240419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Ministerium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2069" y="1628775"/>
            <a:ext cx="5499894" cy="1260165"/>
          </a:xfrm>
        </p:spPr>
        <p:txBody>
          <a:bodyPr anchor="b">
            <a:normAutofit/>
          </a:bodyPr>
          <a:lstStyle>
            <a:lvl1pPr marL="504000" indent="-504000" algn="l">
              <a:lnSpc>
                <a:spcPts val="3600"/>
              </a:lnSpc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0.	Kapiteltitel eingeben (kann mehrzeilig sein)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092069" y="3320989"/>
            <a:ext cx="5499894" cy="2303524"/>
          </a:xfrm>
        </p:spPr>
        <p:txBody>
          <a:bodyPr/>
          <a:lstStyle>
            <a:lvl1pPr marL="504000">
              <a:defRPr>
                <a:solidFill>
                  <a:schemeClr val="bg1"/>
                </a:solidFill>
              </a:defRPr>
            </a:lvl1pPr>
            <a:lvl2pPr marL="756000">
              <a:defRPr>
                <a:solidFill>
                  <a:schemeClr val="bg1"/>
                </a:solidFill>
              </a:defRPr>
            </a:lvl2pPr>
            <a:lvl3pPr marL="756000">
              <a:defRPr>
                <a:solidFill>
                  <a:schemeClr val="bg1"/>
                </a:solidFill>
              </a:defRPr>
            </a:lvl3pPr>
            <a:lvl4pPr marL="756000">
              <a:defRPr>
                <a:solidFill>
                  <a:schemeClr val="bg1"/>
                </a:solidFill>
              </a:defRPr>
            </a:lvl4pPr>
            <a:lvl5pPr marL="1008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novaPathPPTBox"/>
          <p:cNvSpPr/>
          <p:nvPr userDrawn="1"/>
        </p:nvSpPr>
        <p:spPr>
          <a:xfrm>
            <a:off x="8928100" y="6464300"/>
            <a:ext cx="749300" cy="16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fontAlgn="base"/>
            <a:r>
              <a:rPr lang="de-DE" sz="1100" smtClean="0">
                <a:solidFill>
                  <a:srgbClr val="385C6B"/>
                </a:solidFill>
                <a:latin typeface="Calibri" panose="020F0502020204030204" pitchFamily="34" charset="0"/>
              </a:rPr>
              <a:t>Vertraulich</a:t>
            </a:r>
            <a:endParaRPr lang="de-DE" sz="1100" dirty="0" smtClean="0">
              <a:solidFill>
                <a:srgbClr val="385C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2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7340" y="1628777"/>
            <a:ext cx="2806700" cy="351808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549650" y="1628775"/>
            <a:ext cx="5849012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9815" y="5146858"/>
            <a:ext cx="2806700" cy="478387"/>
          </a:xfrm>
        </p:spPr>
        <p:txBody>
          <a:bodyPr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 oder löschen (</a:t>
            </a:r>
            <a:r>
              <a:rPr lang="de-DE" dirty="0" err="1"/>
              <a:t>Bildhöhe</a:t>
            </a:r>
            <a:r>
              <a:rPr lang="de-DE" dirty="0"/>
              <a:t> entsprechend anpassen)</a:t>
            </a:r>
          </a:p>
        </p:txBody>
      </p:sp>
    </p:spTree>
    <p:extLst>
      <p:ext uri="{BB962C8B-B14F-4D97-AF65-F5344CB8AC3E}">
        <p14:creationId xmlns:p14="http://schemas.microsoft.com/office/powerpoint/2010/main" val="311788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07340" y="1628775"/>
            <a:ext cx="5849011" cy="39957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91962" y="1628775"/>
            <a:ext cx="2806700" cy="35180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591961" y="5146858"/>
            <a:ext cx="2806700" cy="478387"/>
          </a:xfrm>
        </p:spPr>
        <p:txBody>
          <a:bodyPr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 oder löschen (</a:t>
            </a:r>
            <a:r>
              <a:rPr lang="de-DE" dirty="0" err="1"/>
              <a:t>Bildhöhe</a:t>
            </a:r>
            <a:r>
              <a:rPr lang="de-DE" dirty="0"/>
              <a:t> entsprechend anpassen)</a:t>
            </a:r>
          </a:p>
        </p:txBody>
      </p:sp>
    </p:spTree>
    <p:extLst>
      <p:ext uri="{BB962C8B-B14F-4D97-AF65-F5344CB8AC3E}">
        <p14:creationId xmlns:p14="http://schemas.microsoft.com/office/powerpoint/2010/main" val="307866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der mit BU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7339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339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7339" y="3545543"/>
            <a:ext cx="8891323" cy="2078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549650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49650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6591962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591962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1680029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in 3 Rei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340" y="1628775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6591962" y="1628775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7340" y="3033713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591962" y="3033713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7340" y="4437063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591962" y="4437063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80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49650" y="5331524"/>
            <a:ext cx="5849012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 eingeben oder löschen 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0460" y="5331524"/>
            <a:ext cx="2813579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eingeben oder löschen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 hasCustomPrompt="1"/>
          </p:nvPr>
        </p:nvSpPr>
        <p:spPr>
          <a:xfrm>
            <a:off x="507340" y="1628775"/>
            <a:ext cx="8891323" cy="370205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Tabelle, Diagramm oder Bild durch Klicken auf ein Symbol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00273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460" y="1628775"/>
            <a:ext cx="2813579" cy="3702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49650" y="5331524"/>
            <a:ext cx="5849012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 eingeben oder löschen 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0460" y="5331524"/>
            <a:ext cx="2813579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eingeben oder löschen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549650" y="1628775"/>
            <a:ext cx="5849012" cy="344128"/>
          </a:xfrm>
        </p:spPr>
        <p:txBody>
          <a:bodyPr bIns="36000">
            <a:sp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Tabellentitel eingeben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3549650" y="1973263"/>
            <a:ext cx="5849012" cy="33575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Tabelle, Diagramm oder Bild durch Klicken auf ein Symbol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8686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404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793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340" y="3033714"/>
            <a:ext cx="5849011" cy="5032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Überschrift eingeben (z.B. „Kontakt“)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7340" y="3536951"/>
            <a:ext cx="5849011" cy="2087563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Kontaktinformationen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9957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33181"/>
            <a:ext cx="9904015" cy="30242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8000" y="3429001"/>
            <a:ext cx="6084308" cy="1404157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eingeben (max. 3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38000" y="5049180"/>
            <a:ext cx="6084308" cy="64807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eingeben (optional, max. 2 Zeilen)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7" y="216000"/>
            <a:ext cx="3935654" cy="12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3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Text eingeben (oder auf ein Symbol für Bild, Tabelle etc. klicken)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572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chemeClr val="bg1"/>
          </a:solidFill>
        </p:spPr>
        <p:txBody>
          <a:bodyPr anchor="ctr"/>
          <a:lstStyle>
            <a:lvl1pPr algn="ctr"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21" y="4292600"/>
            <a:ext cx="9903288" cy="172872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35567" y="4689142"/>
            <a:ext cx="8463095" cy="468051"/>
          </a:xfrm>
        </p:spPr>
        <p:txBody>
          <a:bodyPr wrap="square" anchor="t">
            <a:noAutofit/>
          </a:bodyPr>
          <a:lstStyle>
            <a:lvl1pPr>
              <a:lnSpc>
                <a:spcPts val="36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eingeben (einzeilig)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5567" y="5373216"/>
            <a:ext cx="8463095" cy="324036"/>
          </a:xfrm>
        </p:spPr>
        <p:txBody>
          <a:bodyPr wrap="square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eingeben (optional, einzeilig)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4337" y="180000"/>
            <a:ext cx="9516000" cy="161990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71726" y="216000"/>
            <a:ext cx="3935654" cy="127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578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/>
        <p:txBody>
          <a:bodyPr/>
          <a:lstStyle>
            <a:lvl1pPr marL="252000" indent="-252000">
              <a:spcBef>
                <a:spcPts val="1000"/>
              </a:spcBef>
              <a:buFont typeface="+mj-lt"/>
              <a:buAutoNum type="arabicPeriod"/>
              <a:defRPr/>
            </a:lvl1pPr>
            <a:lvl2pPr marL="504000" indent="-252000">
              <a:buFont typeface="+mj-lt"/>
              <a:buAutoNum type="alphaLcParenR"/>
              <a:defRPr/>
            </a:lvl2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256925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Ministerium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2069" y="1628775"/>
            <a:ext cx="5499894" cy="1260165"/>
          </a:xfrm>
        </p:spPr>
        <p:txBody>
          <a:bodyPr anchor="b">
            <a:normAutofit/>
          </a:bodyPr>
          <a:lstStyle>
            <a:lvl1pPr marL="504000" indent="-504000" algn="l">
              <a:lnSpc>
                <a:spcPts val="3600"/>
              </a:lnSpc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0.	Kapiteltitel eingeben (kann mehrzeilig sein)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092069" y="3320989"/>
            <a:ext cx="5499894" cy="2303524"/>
          </a:xfrm>
        </p:spPr>
        <p:txBody>
          <a:bodyPr/>
          <a:lstStyle>
            <a:lvl1pPr marL="504000">
              <a:defRPr>
                <a:solidFill>
                  <a:schemeClr val="bg1"/>
                </a:solidFill>
              </a:defRPr>
            </a:lvl1pPr>
            <a:lvl2pPr marL="756000">
              <a:defRPr>
                <a:solidFill>
                  <a:schemeClr val="bg1"/>
                </a:solidFill>
              </a:defRPr>
            </a:lvl2pPr>
            <a:lvl3pPr marL="756000">
              <a:defRPr>
                <a:solidFill>
                  <a:schemeClr val="bg1"/>
                </a:solidFill>
              </a:defRPr>
            </a:lvl3pPr>
            <a:lvl4pPr marL="756000">
              <a:defRPr>
                <a:solidFill>
                  <a:schemeClr val="bg1"/>
                </a:solidFill>
              </a:defRPr>
            </a:lvl4pPr>
            <a:lvl5pPr marL="1008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6399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Text eingeben (oder auf ein Symbol für Bild, Tabelle etc. klicken)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578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eingeben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/>
          </p:nvPr>
        </p:nvSpPr>
        <p:spPr>
          <a:xfrm>
            <a:off x="507339" y="1628775"/>
            <a:ext cx="4328715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12"/>
          <p:cNvSpPr>
            <a:spLocks noGrp="1"/>
          </p:cNvSpPr>
          <p:nvPr>
            <p:ph sz="quarter" idx="12"/>
          </p:nvPr>
        </p:nvSpPr>
        <p:spPr>
          <a:xfrm>
            <a:off x="5069946" y="1628775"/>
            <a:ext cx="4328715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4287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</p:spTree>
    <p:extLst>
      <p:ext uri="{BB962C8B-B14F-4D97-AF65-F5344CB8AC3E}">
        <p14:creationId xmlns:p14="http://schemas.microsoft.com/office/powerpoint/2010/main" val="3452133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7340" y="1628777"/>
            <a:ext cx="2806700" cy="351808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549650" y="1628775"/>
            <a:ext cx="5849012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9815" y="5146858"/>
            <a:ext cx="2806700" cy="478387"/>
          </a:xfrm>
        </p:spPr>
        <p:txBody>
          <a:bodyPr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 oder löschen (</a:t>
            </a:r>
            <a:r>
              <a:rPr lang="de-DE" dirty="0" err="1"/>
              <a:t>Bildhöhe</a:t>
            </a:r>
            <a:r>
              <a:rPr lang="de-DE" dirty="0"/>
              <a:t> entsprechend anpassen)</a:t>
            </a:r>
          </a:p>
        </p:txBody>
      </p:sp>
    </p:spTree>
    <p:extLst>
      <p:ext uri="{BB962C8B-B14F-4D97-AF65-F5344CB8AC3E}">
        <p14:creationId xmlns:p14="http://schemas.microsoft.com/office/powerpoint/2010/main" val="638123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07340" y="1628775"/>
            <a:ext cx="5849011" cy="39957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91962" y="1628775"/>
            <a:ext cx="2806700" cy="35180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591961" y="5146858"/>
            <a:ext cx="2806700" cy="478387"/>
          </a:xfrm>
        </p:spPr>
        <p:txBody>
          <a:bodyPr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 oder löschen (</a:t>
            </a:r>
            <a:r>
              <a:rPr lang="de-DE" dirty="0" err="1"/>
              <a:t>Bildhöhe</a:t>
            </a:r>
            <a:r>
              <a:rPr lang="de-DE" dirty="0"/>
              <a:t> entsprechend anpassen)</a:t>
            </a:r>
          </a:p>
        </p:txBody>
      </p:sp>
    </p:spTree>
    <p:extLst>
      <p:ext uri="{BB962C8B-B14F-4D97-AF65-F5344CB8AC3E}">
        <p14:creationId xmlns:p14="http://schemas.microsoft.com/office/powerpoint/2010/main" val="3393281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der mit BU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7339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339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7339" y="3545543"/>
            <a:ext cx="8891323" cy="2078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549650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49650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6591962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591962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044251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in 3 Rei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340" y="1628775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6591962" y="1628775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7340" y="3033713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591962" y="3033713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7340" y="4437063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591962" y="4437063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29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eingeben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/>
          </p:nvPr>
        </p:nvSpPr>
        <p:spPr>
          <a:xfrm>
            <a:off x="507339" y="1628775"/>
            <a:ext cx="4328715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12"/>
          <p:cNvSpPr>
            <a:spLocks noGrp="1"/>
          </p:cNvSpPr>
          <p:nvPr>
            <p:ph sz="quarter" idx="12"/>
          </p:nvPr>
        </p:nvSpPr>
        <p:spPr>
          <a:xfrm>
            <a:off x="5069946" y="1628775"/>
            <a:ext cx="4328715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4620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49650" y="5331524"/>
            <a:ext cx="5849012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 eingeben oder löschen 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0460" y="5331524"/>
            <a:ext cx="2813579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eingeben oder löschen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 hasCustomPrompt="1"/>
          </p:nvPr>
        </p:nvSpPr>
        <p:spPr>
          <a:xfrm>
            <a:off x="507340" y="1628775"/>
            <a:ext cx="8891323" cy="370205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Tabelle, Diagramm oder Bild durch Klicken auf ein Symbol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545706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460" y="1628775"/>
            <a:ext cx="2813579" cy="3702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49650" y="5331524"/>
            <a:ext cx="5849012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 eingeben oder löschen 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0460" y="5331524"/>
            <a:ext cx="2813579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eingeben oder löschen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549650" y="1628775"/>
            <a:ext cx="5849012" cy="344128"/>
          </a:xfrm>
        </p:spPr>
        <p:txBody>
          <a:bodyPr bIns="36000">
            <a:sp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Tabellentitel eingeben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3549650" y="1973263"/>
            <a:ext cx="5849012" cy="33575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Tabelle, Diagramm oder Bild durch Klicken auf ein Symbol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175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6824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252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340" y="3033714"/>
            <a:ext cx="5849011" cy="5032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Überschrift eingeben (z.B. „Kontakt“)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7340" y="3536951"/>
            <a:ext cx="5849011" cy="2087563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Kontaktinformationen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49343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033181"/>
            <a:ext cx="9904012" cy="30242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8000" y="3429001"/>
            <a:ext cx="6084308" cy="1404157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eingeben (max. 3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38000" y="5049180"/>
            <a:ext cx="6084308" cy="64807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eingeben (optional, max. 2 Zeilen)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216000"/>
            <a:ext cx="2518105" cy="12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00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chemeClr val="bg1"/>
          </a:solidFill>
        </p:spPr>
        <p:txBody>
          <a:bodyPr anchor="ctr"/>
          <a:lstStyle>
            <a:lvl1pPr algn="ctr"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21" y="4292600"/>
            <a:ext cx="9903288" cy="172872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35567" y="4689142"/>
            <a:ext cx="8463095" cy="468051"/>
          </a:xfrm>
        </p:spPr>
        <p:txBody>
          <a:bodyPr wrap="square" anchor="t">
            <a:noAutofit/>
          </a:bodyPr>
          <a:lstStyle>
            <a:lvl1pPr>
              <a:lnSpc>
                <a:spcPts val="36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eingeben (einzeilig)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5567" y="5373216"/>
            <a:ext cx="8463095" cy="324036"/>
          </a:xfrm>
        </p:spPr>
        <p:txBody>
          <a:bodyPr wrap="square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eingeben (optional, einzeilig)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4337" y="180000"/>
            <a:ext cx="9516000" cy="161990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71726" y="216000"/>
            <a:ext cx="2518107" cy="127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0410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/>
        <p:txBody>
          <a:bodyPr/>
          <a:lstStyle>
            <a:lvl1pPr marL="252000" indent="-252000">
              <a:spcBef>
                <a:spcPts val="1000"/>
              </a:spcBef>
              <a:buFont typeface="+mj-lt"/>
              <a:buAutoNum type="arabicPeriod"/>
              <a:defRPr/>
            </a:lvl1pPr>
            <a:lvl2pPr marL="504000" indent="-252000">
              <a:buFont typeface="+mj-lt"/>
              <a:buAutoNum type="alphaLcParenR"/>
              <a:defRPr/>
            </a:lvl2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38967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Ministerium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2069" y="1628775"/>
            <a:ext cx="5499894" cy="1260165"/>
          </a:xfrm>
        </p:spPr>
        <p:txBody>
          <a:bodyPr anchor="b">
            <a:normAutofit/>
          </a:bodyPr>
          <a:lstStyle>
            <a:lvl1pPr marL="504000" indent="-504000" algn="l">
              <a:lnSpc>
                <a:spcPts val="3600"/>
              </a:lnSpc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0.	Kapiteltitel eingeben (kann mehrzeilig sein)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092069" y="3320989"/>
            <a:ext cx="5499894" cy="2303524"/>
          </a:xfrm>
        </p:spPr>
        <p:txBody>
          <a:bodyPr/>
          <a:lstStyle>
            <a:lvl1pPr marL="504000">
              <a:defRPr>
                <a:solidFill>
                  <a:schemeClr val="bg1"/>
                </a:solidFill>
              </a:defRPr>
            </a:lvl1pPr>
            <a:lvl2pPr marL="756000">
              <a:defRPr>
                <a:solidFill>
                  <a:schemeClr val="bg1"/>
                </a:solidFill>
              </a:defRPr>
            </a:lvl2pPr>
            <a:lvl3pPr marL="756000">
              <a:defRPr>
                <a:solidFill>
                  <a:schemeClr val="bg1"/>
                </a:solidFill>
              </a:defRPr>
            </a:lvl3pPr>
            <a:lvl4pPr marL="756000">
              <a:defRPr>
                <a:solidFill>
                  <a:schemeClr val="bg1"/>
                </a:solidFill>
              </a:defRPr>
            </a:lvl4pPr>
            <a:lvl5pPr marL="1008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74936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Text eingeben (oder auf ein Symbol für Bild, Tabelle etc. klicken)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96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</p:spTree>
    <p:extLst>
      <p:ext uri="{BB962C8B-B14F-4D97-AF65-F5344CB8AC3E}">
        <p14:creationId xmlns:p14="http://schemas.microsoft.com/office/powerpoint/2010/main" val="1025238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eingeben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/>
          </p:nvPr>
        </p:nvSpPr>
        <p:spPr>
          <a:xfrm>
            <a:off x="507339" y="1628775"/>
            <a:ext cx="4328715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12"/>
          <p:cNvSpPr>
            <a:spLocks noGrp="1"/>
          </p:cNvSpPr>
          <p:nvPr>
            <p:ph sz="quarter" idx="12"/>
          </p:nvPr>
        </p:nvSpPr>
        <p:spPr>
          <a:xfrm>
            <a:off x="5069946" y="1628775"/>
            <a:ext cx="4328715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33487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</p:spTree>
    <p:extLst>
      <p:ext uri="{BB962C8B-B14F-4D97-AF65-F5344CB8AC3E}">
        <p14:creationId xmlns:p14="http://schemas.microsoft.com/office/powerpoint/2010/main" val="30131828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7340" y="1628777"/>
            <a:ext cx="2806700" cy="351808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549650" y="1628775"/>
            <a:ext cx="5849012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9815" y="5146858"/>
            <a:ext cx="2806700" cy="478387"/>
          </a:xfrm>
        </p:spPr>
        <p:txBody>
          <a:bodyPr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 oder löschen (</a:t>
            </a:r>
            <a:r>
              <a:rPr lang="de-DE" dirty="0" err="1"/>
              <a:t>Bildhöhe</a:t>
            </a:r>
            <a:r>
              <a:rPr lang="de-DE" dirty="0"/>
              <a:t> entsprechend anpassen)</a:t>
            </a:r>
          </a:p>
        </p:txBody>
      </p:sp>
    </p:spTree>
    <p:extLst>
      <p:ext uri="{BB962C8B-B14F-4D97-AF65-F5344CB8AC3E}">
        <p14:creationId xmlns:p14="http://schemas.microsoft.com/office/powerpoint/2010/main" val="30721317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07340" y="1628775"/>
            <a:ext cx="5849011" cy="39957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91962" y="1628775"/>
            <a:ext cx="2806700" cy="35180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591961" y="5146858"/>
            <a:ext cx="2806700" cy="478387"/>
          </a:xfrm>
        </p:spPr>
        <p:txBody>
          <a:bodyPr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 oder löschen (</a:t>
            </a:r>
            <a:r>
              <a:rPr lang="de-DE" dirty="0" err="1"/>
              <a:t>Bildhöhe</a:t>
            </a:r>
            <a:r>
              <a:rPr lang="de-DE" dirty="0"/>
              <a:t> entsprechend anpassen)</a:t>
            </a:r>
          </a:p>
        </p:txBody>
      </p:sp>
    </p:spTree>
    <p:extLst>
      <p:ext uri="{BB962C8B-B14F-4D97-AF65-F5344CB8AC3E}">
        <p14:creationId xmlns:p14="http://schemas.microsoft.com/office/powerpoint/2010/main" val="121259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der mit BU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7339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339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7339" y="3545543"/>
            <a:ext cx="8891323" cy="2078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549650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49650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6591962" y="1628775"/>
            <a:ext cx="2806700" cy="14049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591962" y="3033713"/>
            <a:ext cx="2806700" cy="511830"/>
          </a:xfrm>
        </p:spPr>
        <p:txBody>
          <a:bodyPr tIns="108000" bIns="21600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13963473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in 3 Rei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340" y="1628775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6591962" y="1628775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7340" y="3033713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591962" y="3033713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7340" y="4437063"/>
            <a:ext cx="5849011" cy="1187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591962" y="4437063"/>
            <a:ext cx="2806700" cy="1187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8202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49650" y="5331524"/>
            <a:ext cx="5849012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 eingeben oder löschen 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0460" y="5331524"/>
            <a:ext cx="2813579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eingeben oder löschen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 hasCustomPrompt="1"/>
          </p:nvPr>
        </p:nvSpPr>
        <p:spPr>
          <a:xfrm>
            <a:off x="507340" y="1628775"/>
            <a:ext cx="8891323" cy="370205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Tabelle, Diagramm oder Bild durch Klicken auf ein Symbol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44381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460" y="1628775"/>
            <a:ext cx="2813579" cy="3702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49650" y="5331524"/>
            <a:ext cx="5849012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 eingeben oder löschen 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0460" y="5331524"/>
            <a:ext cx="2813579" cy="293721"/>
          </a:xfrm>
        </p:spPr>
        <p:txBody>
          <a:bodyPr wrap="square" tIns="108000" bIns="0" anchor="b" anchorCtr="0">
            <a:sp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 eingeben oder löschen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549650" y="1628775"/>
            <a:ext cx="5849012" cy="344128"/>
          </a:xfrm>
        </p:spPr>
        <p:txBody>
          <a:bodyPr bIns="36000">
            <a:sp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Tabellentitel eingeben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3549650" y="1973263"/>
            <a:ext cx="5849012" cy="33575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Tabelle, Diagramm oder Bild durch Klicken auf ein Symbol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382353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992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7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7340" y="1628777"/>
            <a:ext cx="2806700" cy="351808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549650" y="1628775"/>
            <a:ext cx="5849012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9815" y="5146858"/>
            <a:ext cx="2806700" cy="478387"/>
          </a:xfrm>
        </p:spPr>
        <p:txBody>
          <a:bodyPr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 oder löschen (</a:t>
            </a:r>
            <a:r>
              <a:rPr lang="de-DE" dirty="0" err="1"/>
              <a:t>Bildhöhe</a:t>
            </a:r>
            <a:r>
              <a:rPr lang="de-DE" dirty="0"/>
              <a:t> entsprechend anpassen)</a:t>
            </a:r>
          </a:p>
        </p:txBody>
      </p:sp>
    </p:spTree>
    <p:extLst>
      <p:ext uri="{BB962C8B-B14F-4D97-AF65-F5344CB8AC3E}">
        <p14:creationId xmlns:p14="http://schemas.microsoft.com/office/powerpoint/2010/main" val="29448048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340" y="3033714"/>
            <a:ext cx="5849011" cy="5032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Überschrift eingeben (z.B. „Kontakt“)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7340" y="3536951"/>
            <a:ext cx="5849011" cy="2087563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Kontaktinformationen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6028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07340" y="1628775"/>
            <a:ext cx="5849011" cy="39957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91962" y="1628775"/>
            <a:ext cx="2806700" cy="35180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einfügen (auf Symbol klicken)</a:t>
            </a:r>
          </a:p>
          <a:p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591961" y="5146858"/>
            <a:ext cx="2806700" cy="478387"/>
          </a:xfrm>
        </p:spPr>
        <p:txBody>
          <a:bodyPr tIns="108000" bIns="0" anchor="b" anchorCtr="0">
            <a:sp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 eingeben oder löschen (</a:t>
            </a:r>
            <a:r>
              <a:rPr lang="de-DE" dirty="0" err="1"/>
              <a:t>Bildhöhe</a:t>
            </a:r>
            <a:r>
              <a:rPr lang="de-DE" dirty="0"/>
              <a:t> entsprechend anpassen)</a:t>
            </a:r>
          </a:p>
        </p:txBody>
      </p:sp>
    </p:spTree>
    <p:extLst>
      <p:ext uri="{BB962C8B-B14F-4D97-AF65-F5344CB8AC3E}">
        <p14:creationId xmlns:p14="http://schemas.microsoft.com/office/powerpoint/2010/main" val="229794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7.wmf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0.w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3.w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7338" y="476250"/>
            <a:ext cx="8891324" cy="941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7340" y="1628777"/>
            <a:ext cx="8891323" cy="3995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4040" y="6417332"/>
            <a:ext cx="5071342" cy="18002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lvl1pPr algn="r">
              <a:defRPr sz="700">
                <a:solidFill>
                  <a:srgbClr val="898989"/>
                </a:solidFill>
              </a:defRPr>
            </a:lvl1pPr>
          </a:lstStyle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5938707"/>
            <a:ext cx="1404156" cy="771687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8385382" y="6417332"/>
            <a:ext cx="1092927" cy="180020"/>
          </a:xfrm>
          <a:prstGeom prst="rect">
            <a:avLst/>
          </a:prstGeom>
          <a:noFill/>
        </p:spPr>
        <p:txBody>
          <a:bodyPr wrap="none" lIns="0" tIns="0" rIns="0" bIns="18000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rgbClr val="898989"/>
                </a:solidFill>
              </a:rPr>
              <a:t>  |  </a:t>
            </a:r>
            <a:fld id="{B65FD77A-4E5F-4BB0-AA8F-05D8ECF3D001}" type="datetime1">
              <a:rPr lang="de-DE" sz="700" smtClean="0">
                <a:solidFill>
                  <a:srgbClr val="898989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17.02.2022</a:t>
            </a:fld>
            <a:r>
              <a:rPr lang="de-DE" sz="700" dirty="0">
                <a:solidFill>
                  <a:srgbClr val="898989"/>
                </a:solidFill>
              </a:rPr>
              <a:t>  |  Seite </a:t>
            </a:r>
            <a:fld id="{0FA4C063-863E-4246-AA0C-1287E2A117BB}" type="slidenum">
              <a:rPr lang="de-DE" sz="700" smtClean="0">
                <a:solidFill>
                  <a:srgbClr val="898989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700" dirty="0">
              <a:solidFill>
                <a:srgbClr val="898989"/>
              </a:solidFill>
            </a:endParaRPr>
          </a:p>
        </p:txBody>
      </p:sp>
      <p:grpSp>
        <p:nvGrpSpPr>
          <p:cNvPr id="47" name="Gruppieren 46"/>
          <p:cNvGrpSpPr/>
          <p:nvPr userDrawn="1"/>
        </p:nvGrpSpPr>
        <p:grpSpPr>
          <a:xfrm>
            <a:off x="-117000" y="476250"/>
            <a:ext cx="78000" cy="6084888"/>
            <a:chOff x="-108000" y="476250"/>
            <a:chExt cx="72000" cy="6084888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-108000" y="47625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-108000" y="162877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-108000" y="281622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-108000" y="303480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-108000" y="42211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108000" y="44370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108000" y="562451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108000" y="6561138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 userDrawn="1"/>
        </p:nvGrpSpPr>
        <p:grpSpPr>
          <a:xfrm>
            <a:off x="9945000" y="476250"/>
            <a:ext cx="78000" cy="6084888"/>
            <a:chOff x="-108000" y="476250"/>
            <a:chExt cx="72000" cy="6084888"/>
          </a:xfrm>
        </p:grpSpPr>
        <p:cxnSp>
          <p:nvCxnSpPr>
            <p:cNvPr id="20" name="Gerade Verbindung 19"/>
            <p:cNvCxnSpPr/>
            <p:nvPr userDrawn="1"/>
          </p:nvCxnSpPr>
          <p:spPr>
            <a:xfrm>
              <a:off x="-108000" y="47625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108000" y="162877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108000" y="281622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108000" y="303480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108000" y="42211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108000" y="44370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108000" y="562451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-108000" y="6561138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 userDrawn="1"/>
        </p:nvGrpSpPr>
        <p:grpSpPr>
          <a:xfrm>
            <a:off x="507338" y="-108000"/>
            <a:ext cx="8892319" cy="72000"/>
            <a:chOff x="468312" y="-108000"/>
            <a:chExt cx="8208294" cy="72000"/>
          </a:xfrm>
        </p:grpSpPr>
        <p:cxnSp>
          <p:nvCxnSpPr>
            <p:cNvPr id="29" name="Gerade Verbindung 28"/>
            <p:cNvCxnSpPr/>
            <p:nvPr userDrawn="1"/>
          </p:nvCxnSpPr>
          <p:spPr>
            <a:xfrm>
              <a:off x="468312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3059113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32766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44640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46799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58680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>
              <a:off x="6085488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>
              <a:off x="8676606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>
          <a:xfrm>
            <a:off x="507338" y="6894000"/>
            <a:ext cx="8892319" cy="72000"/>
            <a:chOff x="468312" y="-108000"/>
            <a:chExt cx="8208294" cy="72000"/>
          </a:xfrm>
        </p:grpSpPr>
        <p:cxnSp>
          <p:nvCxnSpPr>
            <p:cNvPr id="39" name="Gerade Verbindung 38"/>
            <p:cNvCxnSpPr/>
            <p:nvPr userDrawn="1"/>
          </p:nvCxnSpPr>
          <p:spPr>
            <a:xfrm>
              <a:off x="468312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3059113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32766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44640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46799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>
              <a:off x="58680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>
              <a:off x="6085488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8676606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ovaPathPPTBox"/>
          <p:cNvSpPr/>
          <p:nvPr userDrawn="1"/>
        </p:nvSpPr>
        <p:spPr>
          <a:xfrm>
            <a:off x="8928100" y="6464300"/>
            <a:ext cx="749300" cy="16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fontAlgn="base"/>
            <a:r>
              <a:rPr lang="de-DE" sz="1100" smtClean="0">
                <a:solidFill>
                  <a:srgbClr val="385C6B"/>
                </a:solidFill>
                <a:latin typeface="Calibri" panose="020F0502020204030204" pitchFamily="34" charset="0"/>
              </a:rPr>
              <a:t>Vertraulich</a:t>
            </a:r>
            <a:endParaRPr lang="de-DE" sz="1100" dirty="0" smtClean="0">
              <a:solidFill>
                <a:srgbClr val="385C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1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1" r:id="rId4"/>
    <p:sldLayoutId id="2147483650" r:id="rId5"/>
    <p:sldLayoutId id="2147483652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5" r:id="rId12"/>
    <p:sldLayoutId id="2147483666" r:id="rId13"/>
    <p:sldLayoutId id="2147483654" r:id="rId14"/>
    <p:sldLayoutId id="2147483655" r:id="rId15"/>
    <p:sldLayoutId id="2147483662" r:id="rId16"/>
  </p:sldLayoutIdLst>
  <p:hf sldNum="0"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16000" algn="l" defTabSz="914400" rtl="0" eaLnBrk="1" latinLnBrk="0" hangingPunct="1">
        <a:lnSpc>
          <a:spcPct val="100000"/>
        </a:lnSpc>
        <a:spcBef>
          <a:spcPts val="0"/>
        </a:spcBef>
        <a:buFont typeface="BundesSans Office" panose="020B000203050000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74400" indent="-172800" algn="l" defTabSz="914400" rtl="0" eaLnBrk="1" latinLnBrk="0" hangingPunct="1">
        <a:lnSpc>
          <a:spcPct val="100000"/>
        </a:lnSpc>
        <a:spcBef>
          <a:spcPts val="0"/>
        </a:spcBef>
        <a:buFont typeface="BundesSans Office" panose="020B000203050000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7338" y="476250"/>
            <a:ext cx="8891324" cy="941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7340" y="1628777"/>
            <a:ext cx="8891323" cy="3995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4040" y="6417332"/>
            <a:ext cx="5071342" cy="18002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lvl1pPr algn="r">
              <a:defRPr sz="700">
                <a:solidFill>
                  <a:srgbClr val="898989"/>
                </a:solidFill>
              </a:defRPr>
            </a:lvl1pPr>
          </a:lstStyle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5938707"/>
            <a:ext cx="1404156" cy="771687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8385382" y="6417332"/>
            <a:ext cx="1092927" cy="180020"/>
          </a:xfrm>
          <a:prstGeom prst="rect">
            <a:avLst/>
          </a:prstGeom>
          <a:noFill/>
        </p:spPr>
        <p:txBody>
          <a:bodyPr wrap="none" lIns="0" tIns="0" rIns="0" bIns="18000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rgbClr val="898989"/>
                </a:solidFill>
              </a:rPr>
              <a:t>  |  </a:t>
            </a:r>
            <a:fld id="{B65FD77A-4E5F-4BB0-AA8F-05D8ECF3D001}" type="datetime1">
              <a:rPr lang="de-DE" sz="700" smtClean="0">
                <a:solidFill>
                  <a:srgbClr val="898989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17.02.2022</a:t>
            </a:fld>
            <a:r>
              <a:rPr lang="de-DE" sz="700" dirty="0">
                <a:solidFill>
                  <a:srgbClr val="898989"/>
                </a:solidFill>
              </a:rPr>
              <a:t>  |  Seite </a:t>
            </a:r>
            <a:fld id="{0FA4C063-863E-4246-AA0C-1287E2A117BB}" type="slidenum">
              <a:rPr lang="de-DE" sz="700" smtClean="0">
                <a:solidFill>
                  <a:srgbClr val="898989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700" dirty="0">
              <a:solidFill>
                <a:srgbClr val="898989"/>
              </a:solidFill>
            </a:endParaRPr>
          </a:p>
        </p:txBody>
      </p:sp>
      <p:grpSp>
        <p:nvGrpSpPr>
          <p:cNvPr id="47" name="Gruppieren 46"/>
          <p:cNvGrpSpPr/>
          <p:nvPr userDrawn="1"/>
        </p:nvGrpSpPr>
        <p:grpSpPr>
          <a:xfrm>
            <a:off x="-117000" y="476250"/>
            <a:ext cx="78000" cy="6084888"/>
            <a:chOff x="-108000" y="476250"/>
            <a:chExt cx="72000" cy="6084888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-108000" y="47625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-108000" y="162877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-108000" y="281622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-108000" y="303480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-108000" y="42211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108000" y="44370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108000" y="562451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108000" y="6561138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 userDrawn="1"/>
        </p:nvGrpSpPr>
        <p:grpSpPr>
          <a:xfrm>
            <a:off x="9945000" y="476250"/>
            <a:ext cx="78000" cy="6084888"/>
            <a:chOff x="-108000" y="476250"/>
            <a:chExt cx="72000" cy="6084888"/>
          </a:xfrm>
        </p:grpSpPr>
        <p:cxnSp>
          <p:nvCxnSpPr>
            <p:cNvPr id="20" name="Gerade Verbindung 19"/>
            <p:cNvCxnSpPr/>
            <p:nvPr userDrawn="1"/>
          </p:nvCxnSpPr>
          <p:spPr>
            <a:xfrm>
              <a:off x="-108000" y="47625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108000" y="162877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108000" y="281622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108000" y="303480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108000" y="42211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108000" y="44370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108000" y="562451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-108000" y="6561138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 userDrawn="1"/>
        </p:nvGrpSpPr>
        <p:grpSpPr>
          <a:xfrm>
            <a:off x="507338" y="-108000"/>
            <a:ext cx="8892319" cy="72000"/>
            <a:chOff x="468312" y="-108000"/>
            <a:chExt cx="8208294" cy="72000"/>
          </a:xfrm>
        </p:grpSpPr>
        <p:cxnSp>
          <p:nvCxnSpPr>
            <p:cNvPr id="29" name="Gerade Verbindung 28"/>
            <p:cNvCxnSpPr/>
            <p:nvPr userDrawn="1"/>
          </p:nvCxnSpPr>
          <p:spPr>
            <a:xfrm>
              <a:off x="468312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3059113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32766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44640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46799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58680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>
              <a:off x="6085488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>
              <a:off x="8676606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>
          <a:xfrm>
            <a:off x="507338" y="6894000"/>
            <a:ext cx="8892319" cy="72000"/>
            <a:chOff x="468312" y="-108000"/>
            <a:chExt cx="8208294" cy="72000"/>
          </a:xfrm>
        </p:grpSpPr>
        <p:cxnSp>
          <p:nvCxnSpPr>
            <p:cNvPr id="39" name="Gerade Verbindung 38"/>
            <p:cNvCxnSpPr/>
            <p:nvPr userDrawn="1"/>
          </p:nvCxnSpPr>
          <p:spPr>
            <a:xfrm>
              <a:off x="468312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3059113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32766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44640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46799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>
              <a:off x="58680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>
              <a:off x="6085488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8676606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Grafik 4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8" y="5939993"/>
            <a:ext cx="1460099" cy="770400"/>
          </a:xfrm>
          <a:prstGeom prst="rect">
            <a:avLst/>
          </a:prstGeom>
        </p:spPr>
      </p:pic>
      <p:sp>
        <p:nvSpPr>
          <p:cNvPr id="4" name="novaPathPPTBox"/>
          <p:cNvSpPr/>
          <p:nvPr userDrawn="1"/>
        </p:nvSpPr>
        <p:spPr>
          <a:xfrm>
            <a:off x="8928100" y="6464300"/>
            <a:ext cx="749300" cy="16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fontAlgn="base"/>
            <a:r>
              <a:rPr lang="de-DE" sz="1100" smtClean="0">
                <a:solidFill>
                  <a:srgbClr val="385C6B"/>
                </a:solidFill>
                <a:latin typeface="Calibri" panose="020F0502020204030204" pitchFamily="34" charset="0"/>
              </a:rPr>
              <a:t>Vertraulich</a:t>
            </a:r>
            <a:endParaRPr lang="de-DE" sz="1100" dirty="0" smtClean="0">
              <a:solidFill>
                <a:srgbClr val="385C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2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sldNum="0"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16000" algn="l" defTabSz="914400" rtl="0" eaLnBrk="1" latinLnBrk="0" hangingPunct="1">
        <a:lnSpc>
          <a:spcPct val="100000"/>
        </a:lnSpc>
        <a:spcBef>
          <a:spcPts val="0"/>
        </a:spcBef>
        <a:buFont typeface="BundesSans Office" panose="020B000203050000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74400" indent="-172800" algn="l" defTabSz="914400" rtl="0" eaLnBrk="1" latinLnBrk="0" hangingPunct="1">
        <a:lnSpc>
          <a:spcPct val="100000"/>
        </a:lnSpc>
        <a:spcBef>
          <a:spcPts val="0"/>
        </a:spcBef>
        <a:buFont typeface="BundesSans Office" panose="020B000203050000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7338" y="476250"/>
            <a:ext cx="8891324" cy="941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7340" y="1628777"/>
            <a:ext cx="8891323" cy="3995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4040" y="6417332"/>
            <a:ext cx="5071342" cy="18002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lvl1pPr algn="r">
              <a:defRPr sz="700">
                <a:solidFill>
                  <a:srgbClr val="898989"/>
                </a:solidFill>
              </a:defRPr>
            </a:lvl1pPr>
          </a:lstStyle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5938707"/>
            <a:ext cx="1404156" cy="771687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8385382" y="6417332"/>
            <a:ext cx="1092927" cy="180020"/>
          </a:xfrm>
          <a:prstGeom prst="rect">
            <a:avLst/>
          </a:prstGeom>
          <a:noFill/>
        </p:spPr>
        <p:txBody>
          <a:bodyPr wrap="none" lIns="0" tIns="0" rIns="0" bIns="18000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rgbClr val="898989"/>
                </a:solidFill>
              </a:rPr>
              <a:t>  |  </a:t>
            </a:r>
            <a:fld id="{B65FD77A-4E5F-4BB0-AA8F-05D8ECF3D001}" type="datetime1">
              <a:rPr lang="de-DE" sz="700" smtClean="0">
                <a:solidFill>
                  <a:srgbClr val="898989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17.02.2022</a:t>
            </a:fld>
            <a:r>
              <a:rPr lang="de-DE" sz="700" dirty="0">
                <a:solidFill>
                  <a:srgbClr val="898989"/>
                </a:solidFill>
              </a:rPr>
              <a:t>  |  Seite </a:t>
            </a:r>
            <a:fld id="{0FA4C063-863E-4246-AA0C-1287E2A117BB}" type="slidenum">
              <a:rPr lang="de-DE" sz="700" smtClean="0">
                <a:solidFill>
                  <a:srgbClr val="898989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700" dirty="0">
              <a:solidFill>
                <a:srgbClr val="898989"/>
              </a:solidFill>
            </a:endParaRPr>
          </a:p>
        </p:txBody>
      </p:sp>
      <p:grpSp>
        <p:nvGrpSpPr>
          <p:cNvPr id="47" name="Gruppieren 46"/>
          <p:cNvGrpSpPr/>
          <p:nvPr userDrawn="1"/>
        </p:nvGrpSpPr>
        <p:grpSpPr>
          <a:xfrm>
            <a:off x="-117000" y="476250"/>
            <a:ext cx="78000" cy="6084888"/>
            <a:chOff x="-108000" y="476250"/>
            <a:chExt cx="72000" cy="6084888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-108000" y="47625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-108000" y="162877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-108000" y="281622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-108000" y="303480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-108000" y="42211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108000" y="44370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108000" y="562451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108000" y="6561138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 userDrawn="1"/>
        </p:nvGrpSpPr>
        <p:grpSpPr>
          <a:xfrm>
            <a:off x="9945000" y="476250"/>
            <a:ext cx="78000" cy="6084888"/>
            <a:chOff x="-108000" y="476250"/>
            <a:chExt cx="72000" cy="6084888"/>
          </a:xfrm>
        </p:grpSpPr>
        <p:cxnSp>
          <p:nvCxnSpPr>
            <p:cNvPr id="20" name="Gerade Verbindung 19"/>
            <p:cNvCxnSpPr/>
            <p:nvPr userDrawn="1"/>
          </p:nvCxnSpPr>
          <p:spPr>
            <a:xfrm>
              <a:off x="-108000" y="47625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108000" y="162877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108000" y="281622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108000" y="303480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108000" y="42211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108000" y="44370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108000" y="562451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-108000" y="6561138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 userDrawn="1"/>
        </p:nvGrpSpPr>
        <p:grpSpPr>
          <a:xfrm>
            <a:off x="507338" y="-108000"/>
            <a:ext cx="8892319" cy="72000"/>
            <a:chOff x="468312" y="-108000"/>
            <a:chExt cx="8208294" cy="72000"/>
          </a:xfrm>
        </p:grpSpPr>
        <p:cxnSp>
          <p:nvCxnSpPr>
            <p:cNvPr id="29" name="Gerade Verbindung 28"/>
            <p:cNvCxnSpPr/>
            <p:nvPr userDrawn="1"/>
          </p:nvCxnSpPr>
          <p:spPr>
            <a:xfrm>
              <a:off x="468312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3059113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32766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44640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46799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58680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>
              <a:off x="6085488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>
              <a:off x="8676606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>
          <a:xfrm>
            <a:off x="507338" y="6894000"/>
            <a:ext cx="8892319" cy="72000"/>
            <a:chOff x="468312" y="-108000"/>
            <a:chExt cx="8208294" cy="72000"/>
          </a:xfrm>
        </p:grpSpPr>
        <p:cxnSp>
          <p:nvCxnSpPr>
            <p:cNvPr id="39" name="Gerade Verbindung 38"/>
            <p:cNvCxnSpPr/>
            <p:nvPr userDrawn="1"/>
          </p:nvCxnSpPr>
          <p:spPr>
            <a:xfrm>
              <a:off x="468312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3059113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32766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44640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46799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>
              <a:off x="58680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>
              <a:off x="6085488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8676606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Grafik 4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9" y="5940000"/>
            <a:ext cx="1326106" cy="770400"/>
          </a:xfrm>
          <a:prstGeom prst="rect">
            <a:avLst/>
          </a:prstGeom>
        </p:spPr>
      </p:pic>
      <p:sp>
        <p:nvSpPr>
          <p:cNvPr id="4" name="novaPathPPTBox"/>
          <p:cNvSpPr/>
          <p:nvPr userDrawn="1"/>
        </p:nvSpPr>
        <p:spPr>
          <a:xfrm>
            <a:off x="8928100" y="6464300"/>
            <a:ext cx="749300" cy="16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fontAlgn="base"/>
            <a:r>
              <a:rPr lang="de-DE" sz="1100" smtClean="0">
                <a:solidFill>
                  <a:srgbClr val="385C6B"/>
                </a:solidFill>
                <a:latin typeface="Calibri" panose="020F0502020204030204" pitchFamily="34" charset="0"/>
              </a:rPr>
              <a:t>Vertraulich</a:t>
            </a:r>
            <a:endParaRPr lang="de-DE" sz="1100" dirty="0" smtClean="0">
              <a:solidFill>
                <a:srgbClr val="385C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9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16000" algn="l" defTabSz="914400" rtl="0" eaLnBrk="1" latinLnBrk="0" hangingPunct="1">
        <a:lnSpc>
          <a:spcPct val="100000"/>
        </a:lnSpc>
        <a:spcBef>
          <a:spcPts val="0"/>
        </a:spcBef>
        <a:buFont typeface="BundesSans Office" panose="020B000203050000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74400" indent="-172800" algn="l" defTabSz="914400" rtl="0" eaLnBrk="1" latinLnBrk="0" hangingPunct="1">
        <a:lnSpc>
          <a:spcPct val="100000"/>
        </a:lnSpc>
        <a:spcBef>
          <a:spcPts val="0"/>
        </a:spcBef>
        <a:buFont typeface="BundesSans Office" panose="020B000203050000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7338" y="476250"/>
            <a:ext cx="8891324" cy="941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7340" y="1628777"/>
            <a:ext cx="8891323" cy="3995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4040" y="6417332"/>
            <a:ext cx="5071342" cy="18002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lvl1pPr algn="r">
              <a:defRPr sz="700">
                <a:solidFill>
                  <a:srgbClr val="898989"/>
                </a:solidFill>
              </a:defRPr>
            </a:lvl1pPr>
          </a:lstStyle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8385382" y="6417332"/>
            <a:ext cx="1092927" cy="180020"/>
          </a:xfrm>
          <a:prstGeom prst="rect">
            <a:avLst/>
          </a:prstGeom>
          <a:noFill/>
        </p:spPr>
        <p:txBody>
          <a:bodyPr wrap="none" lIns="0" tIns="0" rIns="0" bIns="18000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rgbClr val="898989"/>
                </a:solidFill>
              </a:rPr>
              <a:t>  |  </a:t>
            </a:r>
            <a:fld id="{B65FD77A-4E5F-4BB0-AA8F-05D8ECF3D001}" type="datetime1">
              <a:rPr lang="de-DE" sz="700" smtClean="0">
                <a:solidFill>
                  <a:srgbClr val="898989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17.02.2022</a:t>
            </a:fld>
            <a:r>
              <a:rPr lang="de-DE" sz="700" dirty="0">
                <a:solidFill>
                  <a:srgbClr val="898989"/>
                </a:solidFill>
              </a:rPr>
              <a:t>  |  Seite </a:t>
            </a:r>
            <a:fld id="{0FA4C063-863E-4246-AA0C-1287E2A117BB}" type="slidenum">
              <a:rPr lang="de-DE" sz="700" smtClean="0">
                <a:solidFill>
                  <a:srgbClr val="898989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700" dirty="0">
              <a:solidFill>
                <a:srgbClr val="898989"/>
              </a:solidFill>
            </a:endParaRPr>
          </a:p>
        </p:txBody>
      </p:sp>
      <p:grpSp>
        <p:nvGrpSpPr>
          <p:cNvPr id="47" name="Gruppieren 46"/>
          <p:cNvGrpSpPr/>
          <p:nvPr userDrawn="1"/>
        </p:nvGrpSpPr>
        <p:grpSpPr>
          <a:xfrm>
            <a:off x="-117000" y="476250"/>
            <a:ext cx="78000" cy="6084888"/>
            <a:chOff x="-108000" y="476250"/>
            <a:chExt cx="72000" cy="6084888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-108000" y="47625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-108000" y="162877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-108000" y="281622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-108000" y="303480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-108000" y="42211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108000" y="44370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108000" y="562451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108000" y="6561138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 userDrawn="1"/>
        </p:nvGrpSpPr>
        <p:grpSpPr>
          <a:xfrm>
            <a:off x="9945000" y="476250"/>
            <a:ext cx="78000" cy="6084888"/>
            <a:chOff x="-108000" y="476250"/>
            <a:chExt cx="72000" cy="6084888"/>
          </a:xfrm>
        </p:grpSpPr>
        <p:cxnSp>
          <p:nvCxnSpPr>
            <p:cNvPr id="20" name="Gerade Verbindung 19"/>
            <p:cNvCxnSpPr/>
            <p:nvPr userDrawn="1"/>
          </p:nvCxnSpPr>
          <p:spPr>
            <a:xfrm>
              <a:off x="-108000" y="47625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108000" y="162877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108000" y="281622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108000" y="303480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108000" y="42211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108000" y="44370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108000" y="562451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-108000" y="6561138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 userDrawn="1"/>
        </p:nvGrpSpPr>
        <p:grpSpPr>
          <a:xfrm>
            <a:off x="507338" y="-108000"/>
            <a:ext cx="8892319" cy="72000"/>
            <a:chOff x="468312" y="-108000"/>
            <a:chExt cx="8208294" cy="72000"/>
          </a:xfrm>
        </p:grpSpPr>
        <p:cxnSp>
          <p:nvCxnSpPr>
            <p:cNvPr id="29" name="Gerade Verbindung 28"/>
            <p:cNvCxnSpPr/>
            <p:nvPr userDrawn="1"/>
          </p:nvCxnSpPr>
          <p:spPr>
            <a:xfrm>
              <a:off x="468312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3059113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32766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44640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46799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58680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>
              <a:off x="6085488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>
              <a:off x="8676606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>
          <a:xfrm>
            <a:off x="507338" y="6894000"/>
            <a:ext cx="8892319" cy="72000"/>
            <a:chOff x="468312" y="-108000"/>
            <a:chExt cx="8208294" cy="72000"/>
          </a:xfrm>
        </p:grpSpPr>
        <p:cxnSp>
          <p:nvCxnSpPr>
            <p:cNvPr id="39" name="Gerade Verbindung 38"/>
            <p:cNvCxnSpPr/>
            <p:nvPr userDrawn="1"/>
          </p:nvCxnSpPr>
          <p:spPr>
            <a:xfrm>
              <a:off x="468312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3059113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32766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44640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46799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>
              <a:off x="58680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>
              <a:off x="6085488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8676606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Grafik 4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5938706"/>
            <a:ext cx="2387231" cy="770400"/>
          </a:xfrm>
          <a:prstGeom prst="rect">
            <a:avLst/>
          </a:prstGeom>
        </p:spPr>
      </p:pic>
      <p:sp>
        <p:nvSpPr>
          <p:cNvPr id="4" name="novaPathPPTBox"/>
          <p:cNvSpPr/>
          <p:nvPr userDrawn="1"/>
        </p:nvSpPr>
        <p:spPr>
          <a:xfrm>
            <a:off x="8928100" y="6464300"/>
            <a:ext cx="749300" cy="16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fontAlgn="base"/>
            <a:r>
              <a:rPr lang="de-DE" sz="1100" smtClean="0">
                <a:solidFill>
                  <a:srgbClr val="385C6B"/>
                </a:solidFill>
                <a:latin typeface="Calibri" panose="020F0502020204030204" pitchFamily="34" charset="0"/>
              </a:rPr>
              <a:t>Vertraulich</a:t>
            </a:r>
            <a:endParaRPr lang="de-DE" sz="1100" dirty="0" smtClean="0">
              <a:solidFill>
                <a:srgbClr val="385C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7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sldNum="0"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16000" algn="l" defTabSz="914400" rtl="0" eaLnBrk="1" latinLnBrk="0" hangingPunct="1">
        <a:lnSpc>
          <a:spcPct val="100000"/>
        </a:lnSpc>
        <a:spcBef>
          <a:spcPts val="0"/>
        </a:spcBef>
        <a:buFont typeface="BundesSans Office" panose="020B000203050000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74400" indent="-172800" algn="l" defTabSz="914400" rtl="0" eaLnBrk="1" latinLnBrk="0" hangingPunct="1">
        <a:lnSpc>
          <a:spcPct val="100000"/>
        </a:lnSpc>
        <a:spcBef>
          <a:spcPts val="0"/>
        </a:spcBef>
        <a:buFont typeface="BundesSans Office" panose="020B000203050000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7338" y="476250"/>
            <a:ext cx="8891324" cy="941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7340" y="1628777"/>
            <a:ext cx="8891323" cy="3995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4040" y="6417332"/>
            <a:ext cx="5071342" cy="18002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lvl1pPr algn="r">
              <a:defRPr sz="700">
                <a:solidFill>
                  <a:srgbClr val="898989"/>
                </a:solidFill>
              </a:defRPr>
            </a:lvl1pPr>
          </a:lstStyle>
          <a:p>
            <a:r>
              <a:rPr lang="de-DE"/>
              <a:t>Absender  |  Titel (ändern über „Einfügen &gt; Kopf- und Fußzeile“)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8385382" y="6417332"/>
            <a:ext cx="1092927" cy="180020"/>
          </a:xfrm>
          <a:prstGeom prst="rect">
            <a:avLst/>
          </a:prstGeom>
          <a:noFill/>
        </p:spPr>
        <p:txBody>
          <a:bodyPr wrap="none" lIns="0" tIns="0" rIns="0" bIns="18000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rgbClr val="898989"/>
                </a:solidFill>
              </a:rPr>
              <a:t>  |  </a:t>
            </a:r>
            <a:fld id="{B65FD77A-4E5F-4BB0-AA8F-05D8ECF3D001}" type="datetime1">
              <a:rPr lang="de-DE" sz="700" smtClean="0">
                <a:solidFill>
                  <a:srgbClr val="898989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17.02.2022</a:t>
            </a:fld>
            <a:r>
              <a:rPr lang="de-DE" sz="700" dirty="0">
                <a:solidFill>
                  <a:srgbClr val="898989"/>
                </a:solidFill>
              </a:rPr>
              <a:t>  |  Seite </a:t>
            </a:r>
            <a:fld id="{0FA4C063-863E-4246-AA0C-1287E2A117BB}" type="slidenum">
              <a:rPr lang="de-DE" sz="700" smtClean="0">
                <a:solidFill>
                  <a:srgbClr val="898989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700" dirty="0">
              <a:solidFill>
                <a:srgbClr val="898989"/>
              </a:solidFill>
            </a:endParaRPr>
          </a:p>
        </p:txBody>
      </p:sp>
      <p:grpSp>
        <p:nvGrpSpPr>
          <p:cNvPr id="47" name="Gruppieren 46"/>
          <p:cNvGrpSpPr/>
          <p:nvPr userDrawn="1"/>
        </p:nvGrpSpPr>
        <p:grpSpPr>
          <a:xfrm>
            <a:off x="-117000" y="476250"/>
            <a:ext cx="78000" cy="6084888"/>
            <a:chOff x="-108000" y="476250"/>
            <a:chExt cx="72000" cy="6084888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-108000" y="47625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-108000" y="162877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-108000" y="281622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-108000" y="303480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-108000" y="42211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108000" y="44370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108000" y="562451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108000" y="6561138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 userDrawn="1"/>
        </p:nvGrpSpPr>
        <p:grpSpPr>
          <a:xfrm>
            <a:off x="9945000" y="476250"/>
            <a:ext cx="78000" cy="6084888"/>
            <a:chOff x="-108000" y="476250"/>
            <a:chExt cx="72000" cy="6084888"/>
          </a:xfrm>
        </p:grpSpPr>
        <p:cxnSp>
          <p:nvCxnSpPr>
            <p:cNvPr id="20" name="Gerade Verbindung 19"/>
            <p:cNvCxnSpPr/>
            <p:nvPr userDrawn="1"/>
          </p:nvCxnSpPr>
          <p:spPr>
            <a:xfrm>
              <a:off x="-108000" y="47625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108000" y="162877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108000" y="2816225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108000" y="3034800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108000" y="42211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108000" y="443706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108000" y="5624513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-108000" y="6561138"/>
              <a:ext cx="72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 userDrawn="1"/>
        </p:nvGrpSpPr>
        <p:grpSpPr>
          <a:xfrm>
            <a:off x="507338" y="-108000"/>
            <a:ext cx="8892319" cy="72000"/>
            <a:chOff x="468312" y="-108000"/>
            <a:chExt cx="8208294" cy="72000"/>
          </a:xfrm>
        </p:grpSpPr>
        <p:cxnSp>
          <p:nvCxnSpPr>
            <p:cNvPr id="29" name="Gerade Verbindung 28"/>
            <p:cNvCxnSpPr/>
            <p:nvPr userDrawn="1"/>
          </p:nvCxnSpPr>
          <p:spPr>
            <a:xfrm>
              <a:off x="468312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3059113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32766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44640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46799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58680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>
              <a:off x="6085488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>
              <a:off x="8676606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>
          <a:xfrm>
            <a:off x="507338" y="6894000"/>
            <a:ext cx="8892319" cy="72000"/>
            <a:chOff x="468312" y="-108000"/>
            <a:chExt cx="8208294" cy="72000"/>
          </a:xfrm>
        </p:grpSpPr>
        <p:cxnSp>
          <p:nvCxnSpPr>
            <p:cNvPr id="39" name="Gerade Verbindung 38"/>
            <p:cNvCxnSpPr/>
            <p:nvPr userDrawn="1"/>
          </p:nvCxnSpPr>
          <p:spPr>
            <a:xfrm>
              <a:off x="468312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3059113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32766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44640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467995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>
              <a:off x="5868000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>
              <a:off x="6085488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8676606" y="-108000"/>
              <a:ext cx="0" cy="720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Grafik 4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5939066"/>
            <a:ext cx="1527396" cy="770400"/>
          </a:xfrm>
          <a:prstGeom prst="rect">
            <a:avLst/>
          </a:prstGeom>
        </p:spPr>
      </p:pic>
      <p:sp>
        <p:nvSpPr>
          <p:cNvPr id="4" name="novaPathPPTBox"/>
          <p:cNvSpPr/>
          <p:nvPr userDrawn="1"/>
        </p:nvSpPr>
        <p:spPr>
          <a:xfrm>
            <a:off x="8928100" y="6464300"/>
            <a:ext cx="749300" cy="165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fontAlgn="base"/>
            <a:r>
              <a:rPr lang="de-DE" sz="1100" smtClean="0">
                <a:solidFill>
                  <a:srgbClr val="385C6B"/>
                </a:solidFill>
                <a:latin typeface="Calibri" panose="020F0502020204030204" pitchFamily="34" charset="0"/>
              </a:rPr>
              <a:t>Vertraulich</a:t>
            </a:r>
            <a:endParaRPr lang="de-DE" sz="1100" dirty="0" smtClean="0">
              <a:solidFill>
                <a:srgbClr val="385C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4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sldNum="0"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16000" algn="l" defTabSz="914400" rtl="0" eaLnBrk="1" latinLnBrk="0" hangingPunct="1">
        <a:lnSpc>
          <a:spcPct val="100000"/>
        </a:lnSpc>
        <a:spcBef>
          <a:spcPts val="0"/>
        </a:spcBef>
        <a:buFont typeface="BundesSans Office" panose="020B000203050000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" indent="-2016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74400" indent="-172800" algn="l" defTabSz="914400" rtl="0" eaLnBrk="1" latinLnBrk="0" hangingPunct="1">
        <a:lnSpc>
          <a:spcPct val="100000"/>
        </a:lnSpc>
        <a:spcBef>
          <a:spcPts val="0"/>
        </a:spcBef>
        <a:buFont typeface="BundesSans Office" panose="020B000203050000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hteck 189"/>
          <p:cNvSpPr/>
          <p:nvPr/>
        </p:nvSpPr>
        <p:spPr>
          <a:xfrm>
            <a:off x="2383691" y="4056611"/>
            <a:ext cx="698368" cy="1108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800" b="1" dirty="0"/>
              <a:t>Präventive </a:t>
            </a:r>
            <a:r>
              <a:rPr lang="de-DE" sz="800" b="1" dirty="0" smtClean="0"/>
              <a:t>Testungen</a:t>
            </a:r>
            <a:endParaRPr lang="de-DE" sz="800" b="1" dirty="0"/>
          </a:p>
        </p:txBody>
      </p:sp>
      <p:pic>
        <p:nvPicPr>
          <p:cNvPr id="202" name="Grafik 2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3" y="22273"/>
            <a:ext cx="1411756" cy="7349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erade Verbindung mit Pfeil 192"/>
          <p:cNvCxnSpPr/>
          <p:nvPr/>
        </p:nvCxnSpPr>
        <p:spPr>
          <a:xfrm>
            <a:off x="930607" y="1474133"/>
            <a:ext cx="145444" cy="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Abgerundetes Rechteck 266"/>
          <p:cNvSpPr/>
          <p:nvPr/>
        </p:nvSpPr>
        <p:spPr>
          <a:xfrm>
            <a:off x="1065369" y="3904645"/>
            <a:ext cx="8723076" cy="1263061"/>
          </a:xfrm>
          <a:prstGeom prst="roundRect">
            <a:avLst>
              <a:gd name="adj" fmla="val 3478"/>
            </a:avLst>
          </a:prstGeom>
          <a:solidFill>
            <a:schemeClr val="accent1">
              <a:alpha val="12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9" name="Titel 1"/>
          <p:cNvSpPr txBox="1">
            <a:spLocks/>
          </p:cNvSpPr>
          <p:nvPr/>
        </p:nvSpPr>
        <p:spPr>
          <a:xfrm>
            <a:off x="513577" y="35562"/>
            <a:ext cx="8874034" cy="602668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buFontTx/>
            </a:pPr>
            <a:r>
              <a:rPr lang="de-DE" sz="2400" dirty="0">
                <a:latin typeface="+mn-lt"/>
              </a:rPr>
              <a:t>Nationale Teststrategie </a:t>
            </a:r>
            <a:r>
              <a:rPr lang="de-DE" sz="2400" dirty="0" smtClean="0">
                <a:latin typeface="+mn-lt"/>
              </a:rPr>
              <a:t>SARS-CoV-2</a:t>
            </a:r>
          </a:p>
          <a:p>
            <a:pPr algn="ctr">
              <a:lnSpc>
                <a:spcPct val="100000"/>
              </a:lnSpc>
              <a:buFontTx/>
            </a:pPr>
            <a:r>
              <a:rPr lang="de-DE" sz="1400" dirty="0" smtClean="0">
                <a:solidFill>
                  <a:srgbClr val="FF0000"/>
                </a:solidFill>
                <a:latin typeface="+mn-lt"/>
              </a:rPr>
              <a:t>       </a:t>
            </a:r>
            <a:r>
              <a:rPr lang="de-DE" sz="1400" dirty="0" smtClean="0">
                <a:latin typeface="+mn-lt"/>
              </a:rPr>
              <a:t>Befristete Fokussierung während des stark erhöhten Infektionsgeschehens, Stand: 11. Februar 2022</a:t>
            </a:r>
            <a:endParaRPr lang="de-DE" sz="1400" dirty="0"/>
          </a:p>
        </p:txBody>
      </p:sp>
      <p:sp>
        <p:nvSpPr>
          <p:cNvPr id="110" name="Rechteck 109"/>
          <p:cNvSpPr/>
          <p:nvPr/>
        </p:nvSpPr>
        <p:spPr>
          <a:xfrm>
            <a:off x="1065369" y="785396"/>
            <a:ext cx="5634084" cy="41524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de-DE" sz="800" b="1" dirty="0">
                <a:solidFill>
                  <a:schemeClr val="tx1"/>
                </a:solidFill>
              </a:rPr>
              <a:t>Für eine Aufzählung der spezifischen Einrichtungen und Personengruppen </a:t>
            </a:r>
            <a:r>
              <a:rPr lang="de-DE" sz="800" b="1" dirty="0" smtClean="0">
                <a:solidFill>
                  <a:schemeClr val="tx1"/>
                </a:solidFill>
              </a:rPr>
              <a:t>ist die </a:t>
            </a:r>
            <a:r>
              <a:rPr lang="de-DE" sz="800" b="1" dirty="0">
                <a:solidFill>
                  <a:schemeClr val="tx1"/>
                </a:solidFill>
              </a:rPr>
              <a:t>Verordnung </a:t>
            </a:r>
            <a:r>
              <a:rPr lang="de-DE" sz="800" b="1" dirty="0" smtClean="0">
                <a:solidFill>
                  <a:schemeClr val="tx1"/>
                </a:solidFill>
              </a:rPr>
              <a:t>zum </a:t>
            </a:r>
            <a:r>
              <a:rPr lang="de-DE" sz="800" b="1" dirty="0">
                <a:solidFill>
                  <a:schemeClr val="tx1"/>
                </a:solidFill>
              </a:rPr>
              <a:t>Anspruch auf Testung in </a:t>
            </a:r>
            <a:r>
              <a:rPr lang="de-DE" sz="800" b="1" dirty="0" smtClean="0">
                <a:solidFill>
                  <a:schemeClr val="tx1"/>
                </a:solidFill>
              </a:rPr>
              <a:t>Bezug auf </a:t>
            </a:r>
            <a:r>
              <a:rPr lang="de-DE" sz="800" b="1" dirty="0">
                <a:solidFill>
                  <a:schemeClr val="tx1"/>
                </a:solidFill>
              </a:rPr>
              <a:t>einen </a:t>
            </a:r>
            <a:r>
              <a:rPr lang="de-DE" sz="800" b="1" dirty="0" smtClean="0">
                <a:solidFill>
                  <a:schemeClr val="tx1"/>
                </a:solidFill>
              </a:rPr>
              <a:t>direkten </a:t>
            </a:r>
            <a:r>
              <a:rPr lang="de-DE" sz="800" b="1" dirty="0">
                <a:solidFill>
                  <a:schemeClr val="tx1"/>
                </a:solidFill>
              </a:rPr>
              <a:t>Erregernachweis des Coronavirus </a:t>
            </a:r>
            <a:r>
              <a:rPr lang="de-DE" sz="800" b="1" dirty="0" smtClean="0">
                <a:solidFill>
                  <a:schemeClr val="tx1"/>
                </a:solidFill>
              </a:rPr>
              <a:t>SARS-CoV-2</a:t>
            </a:r>
            <a:r>
              <a:rPr lang="de-DE" sz="800" b="1" i="1" dirty="0" smtClean="0">
                <a:solidFill>
                  <a:schemeClr val="tx1"/>
                </a:solidFill>
              </a:rPr>
              <a:t> </a:t>
            </a:r>
            <a:r>
              <a:rPr lang="de-DE" sz="800" b="1" dirty="0" smtClean="0">
                <a:solidFill>
                  <a:schemeClr val="tx1"/>
                </a:solidFill>
              </a:rPr>
              <a:t>(Coronavirus-Testverordnung - TestV) verbindlich</a:t>
            </a:r>
            <a:r>
              <a:rPr lang="de-DE" sz="800" b="1" i="1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6825209" y="629976"/>
            <a:ext cx="1656185" cy="155420"/>
            <a:chOff x="6835112" y="921851"/>
            <a:chExt cx="1058331" cy="141403"/>
          </a:xfrm>
        </p:grpSpPr>
        <p:sp>
          <p:nvSpPr>
            <p:cNvPr id="310" name="Rechteck 309"/>
            <p:cNvSpPr/>
            <p:nvPr/>
          </p:nvSpPr>
          <p:spPr>
            <a:xfrm>
              <a:off x="7033127" y="921851"/>
              <a:ext cx="614049" cy="11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800" b="1" dirty="0">
                  <a:solidFill>
                    <a:schemeClr val="tx1"/>
                  </a:solidFill>
                </a:rPr>
                <a:t>Empfehlung Test-Typ</a:t>
              </a:r>
            </a:p>
          </p:txBody>
        </p:sp>
        <p:cxnSp>
          <p:nvCxnSpPr>
            <p:cNvPr id="313" name="Gerader Verbinder 312"/>
            <p:cNvCxnSpPr/>
            <p:nvPr/>
          </p:nvCxnSpPr>
          <p:spPr>
            <a:xfrm>
              <a:off x="6835112" y="1063254"/>
              <a:ext cx="10583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/>
          <p:cNvGrpSpPr/>
          <p:nvPr/>
        </p:nvGrpSpPr>
        <p:grpSpPr>
          <a:xfrm>
            <a:off x="6889773" y="841212"/>
            <a:ext cx="478165" cy="139516"/>
            <a:chOff x="6760041" y="1071161"/>
            <a:chExt cx="478165" cy="139516"/>
          </a:xfrm>
        </p:grpSpPr>
        <p:sp>
          <p:nvSpPr>
            <p:cNvPr id="98" name="Rechteck 97"/>
            <p:cNvSpPr/>
            <p:nvPr/>
          </p:nvSpPr>
          <p:spPr>
            <a:xfrm>
              <a:off x="6760041" y="1071161"/>
              <a:ext cx="478165" cy="12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800" b="1" dirty="0" smtClean="0">
                  <a:solidFill>
                    <a:schemeClr val="tx1"/>
                  </a:solidFill>
                </a:rPr>
                <a:t> PCR-Test</a:t>
              </a:r>
              <a:endParaRPr lang="de-DE" sz="1100" baseline="300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Gerader Verbinder 98"/>
            <p:cNvCxnSpPr/>
            <p:nvPr/>
          </p:nvCxnSpPr>
          <p:spPr>
            <a:xfrm>
              <a:off x="6775090" y="1210677"/>
              <a:ext cx="4480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7473280" y="843569"/>
            <a:ext cx="936104" cy="137159"/>
            <a:chOff x="7234563" y="841482"/>
            <a:chExt cx="936104" cy="137159"/>
          </a:xfrm>
        </p:grpSpPr>
        <p:sp>
          <p:nvSpPr>
            <p:cNvPr id="104" name="Rechteck 103"/>
            <p:cNvSpPr/>
            <p:nvPr/>
          </p:nvSpPr>
          <p:spPr>
            <a:xfrm>
              <a:off x="7364886" y="841482"/>
              <a:ext cx="680891" cy="12311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chemeClr val="tx1"/>
                  </a:solidFill>
                </a:rPr>
                <a:t> Antigentest</a:t>
              </a:r>
              <a:endParaRPr lang="de-DE" sz="1100" baseline="300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Gerader Verbinder 104"/>
            <p:cNvCxnSpPr/>
            <p:nvPr/>
          </p:nvCxnSpPr>
          <p:spPr>
            <a:xfrm>
              <a:off x="7234563" y="978641"/>
              <a:ext cx="9361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Rechteck 164"/>
          <p:cNvSpPr/>
          <p:nvPr/>
        </p:nvSpPr>
        <p:spPr>
          <a:xfrm>
            <a:off x="112743" y="5211702"/>
            <a:ext cx="9675702" cy="1613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endParaRPr lang="de-DE" sz="675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95588" y="5312426"/>
            <a:ext cx="3665524" cy="13003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44000" indent="-180000">
              <a:spcAft>
                <a:spcPts val="100"/>
              </a:spcAft>
            </a:pPr>
            <a:r>
              <a:rPr lang="de-DE" sz="700" dirty="0" smtClean="0"/>
              <a:t>  1) Differenzialdiagnostische </a:t>
            </a:r>
            <a:r>
              <a:rPr lang="de-DE" sz="700" dirty="0"/>
              <a:t>Aspekte berücksichtigen (z.B. Influenza)</a:t>
            </a:r>
          </a:p>
          <a:p>
            <a:pPr marL="90488" indent="-90488" defTabSz="179388">
              <a:spcAft>
                <a:spcPts val="100"/>
              </a:spcAft>
            </a:pPr>
            <a:r>
              <a:rPr lang="de-DE" sz="700" dirty="0" smtClean="0"/>
              <a:t>2a) Im Labor durchgeführte PCR /  Point-of-Care </a:t>
            </a:r>
            <a:r>
              <a:rPr lang="de-DE" sz="700" dirty="0" err="1" smtClean="0"/>
              <a:t>Nukleinsäureamplifikationsverfahren</a:t>
            </a:r>
            <a:r>
              <a:rPr lang="de-DE" sz="700" dirty="0" smtClean="0"/>
              <a:t> (NAT)</a:t>
            </a:r>
          </a:p>
          <a:p>
            <a:pPr marL="90488" indent="-90488" defTabSz="179388">
              <a:spcAft>
                <a:spcPts val="100"/>
              </a:spcAft>
            </a:pPr>
            <a:r>
              <a:rPr lang="de-DE" sz="700" dirty="0"/>
              <a:t>2b)</a:t>
            </a:r>
            <a:r>
              <a:rPr lang="de-DE" sz="700" dirty="0" smtClean="0"/>
              <a:t> Point-of-Care NAT</a:t>
            </a:r>
          </a:p>
          <a:p>
            <a:pPr marL="90000" indent="-180975">
              <a:spcAft>
                <a:spcPts val="100"/>
              </a:spcAft>
            </a:pPr>
            <a:r>
              <a:rPr lang="de-DE" sz="700" dirty="0" smtClean="0"/>
              <a:t>  3) PCR-Test </a:t>
            </a:r>
            <a:r>
              <a:rPr lang="de-DE" sz="700" dirty="0"/>
              <a:t>nur zur Bestätigung eines </a:t>
            </a:r>
            <a:r>
              <a:rPr lang="de-DE" sz="700" dirty="0" smtClean="0"/>
              <a:t>positiven Antigentests </a:t>
            </a:r>
          </a:p>
          <a:p>
            <a:pPr marL="90000" indent="-180975">
              <a:spcAft>
                <a:spcPts val="100"/>
              </a:spcAft>
            </a:pPr>
            <a:r>
              <a:rPr lang="de-DE" sz="700" dirty="0"/>
              <a:t> </a:t>
            </a:r>
            <a:r>
              <a:rPr lang="de-DE" sz="700" dirty="0" smtClean="0"/>
              <a:t> 4) Ggf. zur Kohorten-Isolierung</a:t>
            </a:r>
          </a:p>
          <a:p>
            <a:pPr marL="90488" indent="-90488">
              <a:spcAft>
                <a:spcPts val="100"/>
              </a:spcAft>
            </a:pPr>
            <a:r>
              <a:rPr lang="de-DE" sz="700" dirty="0" smtClean="0"/>
              <a:t> 5</a:t>
            </a:r>
            <a:r>
              <a:rPr lang="de-DE" sz="700" dirty="0"/>
              <a:t>) Z.B. auch labor-basierte Antigen-Tests zur Entlastung von Kapazitäten</a:t>
            </a:r>
          </a:p>
          <a:p>
            <a:pPr marL="90488" indent="-90488">
              <a:spcAft>
                <a:spcPts val="100"/>
              </a:spcAft>
            </a:pPr>
            <a:r>
              <a:rPr lang="de-DE" sz="700" dirty="0" smtClean="0"/>
              <a:t> 6</a:t>
            </a:r>
            <a:r>
              <a:rPr lang="de-DE" sz="700" dirty="0"/>
              <a:t>) Mit Sonderzulassung durch das BfArM oder CE-Kennzeichnung</a:t>
            </a:r>
          </a:p>
          <a:p>
            <a:pPr marL="90488" indent="-90488">
              <a:spcAft>
                <a:spcPts val="100"/>
              </a:spcAft>
            </a:pPr>
            <a:r>
              <a:rPr lang="de-DE" sz="700" dirty="0" smtClean="0"/>
              <a:t> 7</a:t>
            </a:r>
            <a:r>
              <a:rPr lang="de-DE" sz="700" dirty="0"/>
              <a:t>) </a:t>
            </a:r>
            <a:r>
              <a:rPr lang="de-DE" sz="700" dirty="0" smtClean="0"/>
              <a:t>Labor-basierte </a:t>
            </a:r>
            <a:r>
              <a:rPr lang="de-DE" sz="700" dirty="0"/>
              <a:t>PCR-Tests für Pool-Testungen </a:t>
            </a:r>
            <a:r>
              <a:rPr lang="de-DE" sz="700" dirty="0" smtClean="0"/>
              <a:t>möglich</a:t>
            </a:r>
            <a:endParaRPr lang="de-DE" sz="700" dirty="0"/>
          </a:p>
          <a:p>
            <a:pPr marL="90000" indent="-180975">
              <a:spcAft>
                <a:spcPts val="100"/>
              </a:spcAft>
            </a:pPr>
            <a:r>
              <a:rPr lang="de-DE" sz="700" dirty="0" smtClean="0"/>
              <a:t> 8</a:t>
            </a:r>
            <a:r>
              <a:rPr lang="de-DE" sz="700" dirty="0"/>
              <a:t>) PCR-Tests zusätzlich für Reihentests in bestimmten Einrichtungen möglich, Veranlassung </a:t>
            </a:r>
            <a:br>
              <a:rPr lang="de-DE" sz="700" dirty="0"/>
            </a:br>
            <a:r>
              <a:rPr lang="de-DE" sz="700" dirty="0"/>
              <a:t>durch Öffentlichen Gesundheitsdienst erforderlich</a:t>
            </a:r>
          </a:p>
          <a:p>
            <a:pPr marL="90488" indent="-90488">
              <a:spcAft>
                <a:spcPts val="100"/>
              </a:spcAft>
            </a:pPr>
            <a:endParaRPr lang="de-DE" sz="700" dirty="0"/>
          </a:p>
        </p:txBody>
      </p:sp>
      <p:sp>
        <p:nvSpPr>
          <p:cNvPr id="315" name="Rechteck 314"/>
          <p:cNvSpPr/>
          <p:nvPr/>
        </p:nvSpPr>
        <p:spPr>
          <a:xfrm>
            <a:off x="402487" y="6683134"/>
            <a:ext cx="8401347" cy="1077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00"/>
              </a:spcAft>
            </a:pPr>
            <a:r>
              <a:rPr lang="de-DE" sz="700" b="1" dirty="0" smtClean="0">
                <a:solidFill>
                  <a:schemeClr val="tx1"/>
                </a:solidFill>
              </a:rPr>
              <a:t>K </a:t>
            </a:r>
            <a:r>
              <a:rPr lang="de-DE" sz="700" dirty="0" smtClean="0">
                <a:solidFill>
                  <a:schemeClr val="tx1"/>
                </a:solidFill>
              </a:rPr>
              <a:t>= Krankenbehandlung; </a:t>
            </a:r>
            <a:r>
              <a:rPr lang="de-DE" sz="700" b="1" dirty="0">
                <a:solidFill>
                  <a:schemeClr val="tx1"/>
                </a:solidFill>
              </a:rPr>
              <a:t>L</a:t>
            </a:r>
            <a:r>
              <a:rPr lang="de-DE" sz="700" dirty="0">
                <a:solidFill>
                  <a:schemeClr val="tx1"/>
                </a:solidFill>
              </a:rPr>
              <a:t> = Länder; </a:t>
            </a:r>
            <a:r>
              <a:rPr lang="de-DE" sz="700" b="1" dirty="0">
                <a:solidFill>
                  <a:schemeClr val="tx1"/>
                </a:solidFill>
              </a:rPr>
              <a:t>AG</a:t>
            </a:r>
            <a:r>
              <a:rPr lang="de-DE" sz="700" dirty="0">
                <a:solidFill>
                  <a:schemeClr val="tx1"/>
                </a:solidFill>
              </a:rPr>
              <a:t> = Arbeitgeber; </a:t>
            </a:r>
            <a:r>
              <a:rPr lang="de-DE" sz="700" b="1" dirty="0">
                <a:solidFill>
                  <a:schemeClr val="tx1"/>
                </a:solidFill>
              </a:rPr>
              <a:t>S</a:t>
            </a:r>
            <a:r>
              <a:rPr lang="de-DE" sz="700" dirty="0">
                <a:solidFill>
                  <a:schemeClr val="tx1"/>
                </a:solidFill>
              </a:rPr>
              <a:t> = </a:t>
            </a:r>
            <a:r>
              <a:rPr lang="de-DE" sz="700" dirty="0" smtClean="0">
                <a:solidFill>
                  <a:schemeClr val="tx1"/>
                </a:solidFill>
              </a:rPr>
              <a:t>Selbstzahler; </a:t>
            </a:r>
            <a:r>
              <a:rPr lang="de-DE" sz="700" b="1" dirty="0" smtClean="0">
                <a:solidFill>
                  <a:schemeClr val="tx1"/>
                </a:solidFill>
              </a:rPr>
              <a:t>VO</a:t>
            </a:r>
            <a:r>
              <a:rPr lang="de-DE" sz="700" dirty="0" smtClean="0">
                <a:solidFill>
                  <a:schemeClr val="tx1"/>
                </a:solidFill>
              </a:rPr>
              <a:t> = </a:t>
            </a:r>
            <a:r>
              <a:rPr lang="de-DE" sz="700" dirty="0">
                <a:solidFill>
                  <a:schemeClr val="tx1"/>
                </a:solidFill>
              </a:rPr>
              <a:t>Verordnung zum Anspruch auf Testung in Bezug auf einen direkten Erregernachweis des Coronavirus SARS-CoV-2 </a:t>
            </a:r>
            <a:r>
              <a:rPr lang="de-DE" sz="700" dirty="0" smtClean="0">
                <a:solidFill>
                  <a:schemeClr val="tx1"/>
                </a:solidFill>
              </a:rPr>
              <a:t>(Coronavirus-Testverordnung - TestV)</a:t>
            </a:r>
            <a:endParaRPr lang="de-DE" sz="700" dirty="0">
              <a:solidFill>
                <a:schemeClr val="tx1"/>
              </a:solidFill>
            </a:endParaRPr>
          </a:p>
        </p:txBody>
      </p:sp>
      <p:sp>
        <p:nvSpPr>
          <p:cNvPr id="201" name="Rechteck 200"/>
          <p:cNvSpPr/>
          <p:nvPr/>
        </p:nvSpPr>
        <p:spPr>
          <a:xfrm>
            <a:off x="7183252" y="5649611"/>
            <a:ext cx="708173" cy="2626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700" i="1" dirty="0"/>
          </a:p>
        </p:txBody>
      </p:sp>
      <p:sp>
        <p:nvSpPr>
          <p:cNvPr id="230" name="Rechteck 229"/>
          <p:cNvSpPr/>
          <p:nvPr/>
        </p:nvSpPr>
        <p:spPr>
          <a:xfrm>
            <a:off x="5961111" y="5227426"/>
            <a:ext cx="3769797" cy="145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42875" indent="-179388">
              <a:spcAft>
                <a:spcPts val="100"/>
              </a:spcAft>
              <a:tabLst>
                <a:tab pos="177800" algn="l"/>
              </a:tabLst>
            </a:pPr>
            <a:r>
              <a:rPr lang="de-DE" sz="700" dirty="0" smtClean="0">
                <a:solidFill>
                  <a:schemeClr val="tx1"/>
                </a:solidFill>
              </a:rPr>
              <a:t> 9)	Umfasst </a:t>
            </a:r>
            <a:r>
              <a:rPr lang="de-DE" sz="700" dirty="0">
                <a:solidFill>
                  <a:schemeClr val="tx1"/>
                </a:solidFill>
              </a:rPr>
              <a:t>auch Einrichtungen für: Menschen mit Behinderungen, Rehabilitation, </a:t>
            </a:r>
            <a:r>
              <a:rPr lang="de-DE" sz="700" dirty="0" smtClean="0">
                <a:solidFill>
                  <a:schemeClr val="tx1"/>
                </a:solidFill>
              </a:rPr>
              <a:t>Ambulante Operationen</a:t>
            </a:r>
            <a:r>
              <a:rPr lang="de-DE" sz="700" dirty="0">
                <a:solidFill>
                  <a:schemeClr val="tx1"/>
                </a:solidFill>
              </a:rPr>
              <a:t>, Ambulante Pflege, Ambulante Dialyse, Tageskliniken, Eingliederungshilfe, </a:t>
            </a:r>
            <a:r>
              <a:rPr lang="de-DE" sz="700" dirty="0" smtClean="0">
                <a:solidFill>
                  <a:schemeClr val="tx1"/>
                </a:solidFill>
              </a:rPr>
              <a:t>Hospizdienste</a:t>
            </a:r>
            <a:r>
              <a:rPr lang="de-DE" sz="700" dirty="0">
                <a:solidFill>
                  <a:schemeClr val="tx1"/>
                </a:solidFill>
              </a:rPr>
              <a:t>, Arztpraxen, Zahnarztpraxen, Rettungsdienste  und Praxen </a:t>
            </a:r>
            <a:r>
              <a:rPr lang="de-DE" sz="700" dirty="0">
                <a:solidFill>
                  <a:srgbClr val="000000"/>
                </a:solidFill>
              </a:rPr>
              <a:t>anderer </a:t>
            </a:r>
            <a:r>
              <a:rPr lang="de-DE" sz="700" dirty="0" smtClean="0">
                <a:solidFill>
                  <a:srgbClr val="000000"/>
                </a:solidFill>
              </a:rPr>
              <a:t>human-medizinischer </a:t>
            </a:r>
            <a:r>
              <a:rPr lang="de-DE" sz="700" dirty="0">
                <a:solidFill>
                  <a:srgbClr val="000000"/>
                </a:solidFill>
              </a:rPr>
              <a:t>Heilberufe nach §23 Abs. 3, Satz 1 Nr. 9 IfSG, </a:t>
            </a:r>
            <a:r>
              <a:rPr lang="de-DE" sz="700" dirty="0" smtClean="0">
                <a:solidFill>
                  <a:srgbClr val="000000"/>
                </a:solidFill>
              </a:rPr>
              <a:t>Obdachlosenunterkünfte</a:t>
            </a:r>
            <a:r>
              <a:rPr lang="de-DE" sz="700" dirty="0">
                <a:solidFill>
                  <a:srgbClr val="000000"/>
                </a:solidFill>
              </a:rPr>
              <a:t>; </a:t>
            </a:r>
            <a:r>
              <a:rPr lang="de-DE" sz="700" dirty="0" smtClean="0">
                <a:solidFill>
                  <a:srgbClr val="000000"/>
                </a:solidFill>
              </a:rPr>
              <a:t>Einrichtungen </a:t>
            </a:r>
            <a:r>
              <a:rPr lang="de-DE" sz="700" dirty="0">
                <a:solidFill>
                  <a:srgbClr val="000000"/>
                </a:solidFill>
              </a:rPr>
              <a:t>zur gemeinschaftlichen Unterbringung von Asylbewerbern, vollziehbar </a:t>
            </a:r>
            <a:r>
              <a:rPr lang="de-DE" sz="700" dirty="0" smtClean="0">
                <a:solidFill>
                  <a:srgbClr val="000000"/>
                </a:solidFill>
              </a:rPr>
              <a:t>Ausreisepflichtigen</a:t>
            </a:r>
            <a:r>
              <a:rPr lang="de-DE" sz="700" dirty="0">
                <a:solidFill>
                  <a:srgbClr val="000000"/>
                </a:solidFill>
              </a:rPr>
              <a:t>, Flüchtlingen und Spätaussiedlern und </a:t>
            </a:r>
            <a:r>
              <a:rPr lang="de-DE" sz="700" dirty="0" smtClean="0">
                <a:solidFill>
                  <a:srgbClr val="000000"/>
                </a:solidFill>
              </a:rPr>
              <a:t>Einrichtungen </a:t>
            </a:r>
            <a:r>
              <a:rPr lang="de-DE" sz="700" dirty="0">
                <a:solidFill>
                  <a:srgbClr val="000000"/>
                </a:solidFill>
              </a:rPr>
              <a:t>der beruflichen Rehabilitation nach § 51 SGB </a:t>
            </a:r>
            <a:r>
              <a:rPr lang="de-DE" sz="700" dirty="0" smtClean="0">
                <a:solidFill>
                  <a:srgbClr val="000000"/>
                </a:solidFill>
              </a:rPr>
              <a:t>IX</a:t>
            </a:r>
          </a:p>
          <a:p>
            <a:pPr marL="180975" indent="-180975">
              <a:spcAft>
                <a:spcPts val="100"/>
              </a:spcAft>
            </a:pPr>
            <a:r>
              <a:rPr lang="de-DE" sz="700" dirty="0" smtClean="0">
                <a:solidFill>
                  <a:schemeClr val="tx1"/>
                </a:solidFill>
              </a:rPr>
              <a:t> 10) Durch Dritte überwachter Test zur Eigenanwendung</a:t>
            </a:r>
          </a:p>
          <a:p>
            <a:pPr>
              <a:spcAft>
                <a:spcPts val="100"/>
              </a:spcAft>
            </a:pPr>
            <a:r>
              <a:rPr lang="de-DE" sz="700" dirty="0" smtClean="0">
                <a:solidFill>
                  <a:schemeClr val="tx1"/>
                </a:solidFill>
              </a:rPr>
              <a:t> 11) </a:t>
            </a:r>
            <a:r>
              <a:rPr lang="de-DE" sz="700" dirty="0">
                <a:solidFill>
                  <a:schemeClr val="tx1"/>
                </a:solidFill>
              </a:rPr>
              <a:t>Auch Antigen-Tests zur Eigenanwendung ohne Überwachung </a:t>
            </a:r>
            <a:endParaRPr lang="de-DE" sz="700" dirty="0" smtClean="0">
              <a:solidFill>
                <a:schemeClr val="tx1"/>
              </a:solidFill>
            </a:endParaRPr>
          </a:p>
          <a:p>
            <a:pPr algn="just">
              <a:spcAft>
                <a:spcPts val="100"/>
              </a:spcAft>
            </a:pPr>
            <a:r>
              <a:rPr lang="de-DE" sz="700" dirty="0" smtClean="0">
                <a:solidFill>
                  <a:schemeClr val="tx1"/>
                </a:solidFill>
              </a:rPr>
              <a:t> 12) </a:t>
            </a:r>
            <a:r>
              <a:rPr lang="de-DE" sz="700" dirty="0">
                <a:solidFill>
                  <a:srgbClr val="000000"/>
                </a:solidFill>
              </a:rPr>
              <a:t>Personal in Krankenhäusern, vergleichbare Einrichtungen nach §23 Abs. 3 Nr. 3 IfSG, </a:t>
            </a:r>
          </a:p>
          <a:p>
            <a:pPr algn="just">
              <a:spcAft>
                <a:spcPts val="100"/>
              </a:spcAft>
            </a:pPr>
            <a:r>
              <a:rPr lang="de-DE" sz="700" dirty="0">
                <a:solidFill>
                  <a:srgbClr val="000000"/>
                </a:solidFill>
              </a:rPr>
              <a:t>Arztpraxen, Pflege, Einrichtungen der Eingliederungshilfe, Rettungsdienste</a:t>
            </a:r>
          </a:p>
          <a:p>
            <a:pPr>
              <a:spcAft>
                <a:spcPts val="100"/>
              </a:spcAft>
            </a:pPr>
            <a:r>
              <a:rPr lang="de-DE" sz="700" dirty="0" smtClean="0">
                <a:solidFill>
                  <a:schemeClr val="tx1"/>
                </a:solidFill>
              </a:rPr>
              <a:t> 13) Negativer zertifizierter Antigentest zur vorzeitigen Beendigung von Isolierung &amp; Quarantäne  </a:t>
            </a:r>
            <a:br>
              <a:rPr lang="de-DE" sz="700" dirty="0" smtClean="0">
                <a:solidFill>
                  <a:schemeClr val="tx1"/>
                </a:solidFill>
              </a:rPr>
            </a:br>
            <a:r>
              <a:rPr lang="de-DE" sz="700" dirty="0" smtClean="0">
                <a:solidFill>
                  <a:schemeClr val="tx1"/>
                </a:solidFill>
              </a:rPr>
              <a:t>        ausreichend</a:t>
            </a:r>
            <a:r>
              <a:rPr lang="de-DE" sz="7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342783" y="5332526"/>
            <a:ext cx="108000" cy="108000"/>
          </a:xfrm>
          <a:prstGeom prst="rect">
            <a:avLst/>
          </a:prstGeom>
          <a:solidFill>
            <a:srgbClr val="00743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6" name="Rechteck 145"/>
          <p:cNvSpPr/>
          <p:nvPr/>
        </p:nvSpPr>
        <p:spPr>
          <a:xfrm>
            <a:off x="342783" y="5539218"/>
            <a:ext cx="108000" cy="108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3" name="Rechteck 302"/>
          <p:cNvSpPr/>
          <p:nvPr/>
        </p:nvSpPr>
        <p:spPr>
          <a:xfrm>
            <a:off x="505586" y="5337764"/>
            <a:ext cx="1440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675" dirty="0">
                <a:solidFill>
                  <a:schemeClr val="tx1"/>
                </a:solidFill>
              </a:rPr>
              <a:t>Empfohlen</a:t>
            </a:r>
          </a:p>
        </p:txBody>
      </p:sp>
      <p:sp>
        <p:nvSpPr>
          <p:cNvPr id="304" name="Rechteck 303"/>
          <p:cNvSpPr/>
          <p:nvPr/>
        </p:nvSpPr>
        <p:spPr>
          <a:xfrm>
            <a:off x="505586" y="5530383"/>
            <a:ext cx="1440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675" dirty="0">
                <a:solidFill>
                  <a:schemeClr val="tx1"/>
                </a:solidFill>
              </a:rPr>
              <a:t>Möglich</a:t>
            </a:r>
          </a:p>
        </p:txBody>
      </p:sp>
      <p:sp>
        <p:nvSpPr>
          <p:cNvPr id="305" name="Rechteck 304"/>
          <p:cNvSpPr/>
          <p:nvPr/>
        </p:nvSpPr>
        <p:spPr>
          <a:xfrm>
            <a:off x="505587" y="5703711"/>
            <a:ext cx="1440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675" dirty="0">
                <a:solidFill>
                  <a:schemeClr val="tx1"/>
                </a:solidFill>
              </a:rPr>
              <a:t>Möglich bei </a:t>
            </a:r>
            <a:r>
              <a:rPr lang="de-DE" sz="675" dirty="0" smtClean="0">
                <a:solidFill>
                  <a:schemeClr val="tx1"/>
                </a:solidFill>
              </a:rPr>
              <a:t>begrenzter PCR-Kapazität und Dringlichkeit</a:t>
            </a:r>
            <a:endParaRPr lang="de-DE" sz="675" dirty="0">
              <a:solidFill>
                <a:schemeClr val="tx1"/>
              </a:solidFill>
            </a:endParaRPr>
          </a:p>
        </p:txBody>
      </p:sp>
      <p:sp>
        <p:nvSpPr>
          <p:cNvPr id="162" name="Rechteck 161"/>
          <p:cNvSpPr/>
          <p:nvPr/>
        </p:nvSpPr>
        <p:spPr>
          <a:xfrm>
            <a:off x="342783" y="5745910"/>
            <a:ext cx="108000" cy="108000"/>
          </a:xfrm>
          <a:prstGeom prst="rect">
            <a:avLst/>
          </a:prstGeom>
          <a:solidFill>
            <a:srgbClr val="B4DE86">
              <a:alpha val="43000"/>
            </a:srgb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69" name="Rechteck 168"/>
          <p:cNvSpPr/>
          <p:nvPr/>
        </p:nvSpPr>
        <p:spPr>
          <a:xfrm>
            <a:off x="505586" y="5923934"/>
            <a:ext cx="1567094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675" dirty="0">
                <a:solidFill>
                  <a:schemeClr val="tx1"/>
                </a:solidFill>
              </a:rPr>
              <a:t>Z</a:t>
            </a:r>
            <a:r>
              <a:rPr lang="de-DE" sz="675" dirty="0" smtClean="0">
                <a:solidFill>
                  <a:schemeClr val="tx1"/>
                </a:solidFill>
              </a:rPr>
              <a:t>ur </a:t>
            </a:r>
            <a:r>
              <a:rPr lang="de-DE" sz="675" dirty="0">
                <a:solidFill>
                  <a:schemeClr val="tx1"/>
                </a:solidFill>
              </a:rPr>
              <a:t>Bestätigung von positiven </a:t>
            </a:r>
            <a:r>
              <a:rPr lang="de-DE" sz="675" dirty="0" smtClean="0">
                <a:solidFill>
                  <a:schemeClr val="tx1"/>
                </a:solidFill>
              </a:rPr>
              <a:t>Antigentests oder Pool-PCRs (abrechenbar über TestV)</a:t>
            </a:r>
            <a:endParaRPr lang="de-DE" sz="675" dirty="0">
              <a:solidFill>
                <a:schemeClr val="tx1"/>
              </a:solidFill>
            </a:endParaRPr>
          </a:p>
        </p:txBody>
      </p:sp>
      <p:sp>
        <p:nvSpPr>
          <p:cNvPr id="186" name="Rechteck 185"/>
          <p:cNvSpPr/>
          <p:nvPr/>
        </p:nvSpPr>
        <p:spPr>
          <a:xfrm>
            <a:off x="342783" y="5960915"/>
            <a:ext cx="108000" cy="108000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rgbClr val="B4DE86"/>
            </a:bgClr>
          </a:patt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27" name="Abgerundetes Rechteck 226"/>
          <p:cNvSpPr/>
          <p:nvPr/>
        </p:nvSpPr>
        <p:spPr>
          <a:xfrm>
            <a:off x="1065369" y="1239688"/>
            <a:ext cx="8723076" cy="2664958"/>
          </a:xfrm>
          <a:prstGeom prst="roundRect">
            <a:avLst>
              <a:gd name="adj" fmla="val 3478"/>
            </a:avLst>
          </a:prstGeom>
          <a:solidFill>
            <a:schemeClr val="accent1">
              <a:alpha val="12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644698" y="1271569"/>
            <a:ext cx="360000" cy="1800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>
            <a:defPPr>
              <a:defRPr lang="de-DE"/>
            </a:defPPr>
            <a:lvl1pPr algn="ctr">
              <a:defRPr sz="750"/>
            </a:lvl1pPr>
          </a:lstStyle>
          <a:p>
            <a:r>
              <a:rPr lang="de-DE" dirty="0" smtClean="0"/>
              <a:t>VO, K</a:t>
            </a:r>
            <a:endParaRPr lang="de-DE" dirty="0"/>
          </a:p>
        </p:txBody>
      </p:sp>
      <p:cxnSp>
        <p:nvCxnSpPr>
          <p:cNvPr id="210" name="Gerader Verbinder 209"/>
          <p:cNvCxnSpPr/>
          <p:nvPr/>
        </p:nvCxnSpPr>
        <p:spPr>
          <a:xfrm>
            <a:off x="3610909" y="1901697"/>
            <a:ext cx="6120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/>
          <p:nvPr/>
        </p:nvCxnSpPr>
        <p:spPr>
          <a:xfrm>
            <a:off x="3152800" y="3429000"/>
            <a:ext cx="65781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/>
          <p:cNvGrpSpPr/>
          <p:nvPr/>
        </p:nvGrpSpPr>
        <p:grpSpPr>
          <a:xfrm>
            <a:off x="8572452" y="708498"/>
            <a:ext cx="542854" cy="272230"/>
            <a:chOff x="8583399" y="1047631"/>
            <a:chExt cx="542854" cy="270051"/>
          </a:xfrm>
        </p:grpSpPr>
        <p:sp>
          <p:nvSpPr>
            <p:cNvPr id="87" name="Rechteck 86"/>
            <p:cNvSpPr/>
            <p:nvPr/>
          </p:nvSpPr>
          <p:spPr>
            <a:xfrm>
              <a:off x="8583399" y="1047631"/>
              <a:ext cx="509708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chemeClr val="tx1"/>
                  </a:solidFill>
                </a:rPr>
                <a:t>Kosten-  </a:t>
              </a:r>
              <a:r>
                <a:rPr lang="de-DE" sz="800" b="1" dirty="0">
                  <a:solidFill>
                    <a:schemeClr val="tx1"/>
                  </a:solidFill>
                </a:rPr>
                <a:t>Regelung</a:t>
              </a:r>
            </a:p>
          </p:txBody>
        </p:sp>
        <p:cxnSp>
          <p:nvCxnSpPr>
            <p:cNvPr id="88" name="Gerader Verbinder 87"/>
            <p:cNvCxnSpPr/>
            <p:nvPr/>
          </p:nvCxnSpPr>
          <p:spPr>
            <a:xfrm>
              <a:off x="8583399" y="1317682"/>
              <a:ext cx="5428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>
            <a:off x="9154909" y="717076"/>
            <a:ext cx="576000" cy="263652"/>
            <a:chOff x="9154909" y="1046177"/>
            <a:chExt cx="576000" cy="263652"/>
          </a:xfrm>
        </p:grpSpPr>
        <p:sp>
          <p:nvSpPr>
            <p:cNvPr id="311" name="Rechteck 310"/>
            <p:cNvSpPr/>
            <p:nvPr/>
          </p:nvSpPr>
          <p:spPr>
            <a:xfrm>
              <a:off x="9154909" y="1046177"/>
              <a:ext cx="576000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Priorisierung (</a:t>
              </a:r>
              <a:r>
                <a:rPr lang="de-DE" sz="800" b="1" dirty="0" smtClean="0">
                  <a:solidFill>
                    <a:schemeClr val="tx1"/>
                  </a:solidFill>
                </a:rPr>
                <a:t>PCR-Test)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2" name="Gerader Verbinder 101"/>
            <p:cNvCxnSpPr/>
            <p:nvPr/>
          </p:nvCxnSpPr>
          <p:spPr>
            <a:xfrm>
              <a:off x="9154909" y="1309829"/>
              <a:ext cx="5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Rechteck 241"/>
          <p:cNvSpPr/>
          <p:nvPr/>
        </p:nvSpPr>
        <p:spPr>
          <a:xfrm>
            <a:off x="7443820" y="2281398"/>
            <a:ext cx="708173" cy="27959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700" i="1" dirty="0">
              <a:solidFill>
                <a:schemeClr val="tx1"/>
              </a:solidFill>
            </a:endParaRPr>
          </a:p>
        </p:txBody>
      </p:sp>
      <p:cxnSp>
        <p:nvCxnSpPr>
          <p:cNvPr id="208" name="Gerader Verbinder 207"/>
          <p:cNvCxnSpPr/>
          <p:nvPr/>
        </p:nvCxnSpPr>
        <p:spPr>
          <a:xfrm>
            <a:off x="3152800" y="2834771"/>
            <a:ext cx="6578109" cy="13694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1" name="Rechteck 250"/>
          <p:cNvSpPr/>
          <p:nvPr/>
        </p:nvSpPr>
        <p:spPr>
          <a:xfrm>
            <a:off x="7000273" y="1293699"/>
            <a:ext cx="234283" cy="234283"/>
          </a:xfrm>
          <a:prstGeom prst="rect">
            <a:avLst/>
          </a:prstGeom>
          <a:solidFill>
            <a:srgbClr val="007434"/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cxnSp>
        <p:nvCxnSpPr>
          <p:cNvPr id="223" name="Gerader Verbinder 222"/>
          <p:cNvCxnSpPr/>
          <p:nvPr/>
        </p:nvCxnSpPr>
        <p:spPr>
          <a:xfrm>
            <a:off x="3668445" y="2525929"/>
            <a:ext cx="6120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4" name="Gerader Verbinder 423"/>
          <p:cNvCxnSpPr/>
          <p:nvPr/>
        </p:nvCxnSpPr>
        <p:spPr>
          <a:xfrm>
            <a:off x="3610909" y="3145781"/>
            <a:ext cx="6120000" cy="127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2" name="Ellipse 321"/>
          <p:cNvSpPr/>
          <p:nvPr/>
        </p:nvSpPr>
        <p:spPr>
          <a:xfrm>
            <a:off x="9336470" y="1310382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1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8652738" y="1645355"/>
            <a:ext cx="360000" cy="1800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de-DE" sz="750" dirty="0"/>
              <a:t>VO</a:t>
            </a:r>
          </a:p>
        </p:txBody>
      </p:sp>
      <p:sp>
        <p:nvSpPr>
          <p:cNvPr id="204" name="Rechteck 203"/>
          <p:cNvSpPr/>
          <p:nvPr/>
        </p:nvSpPr>
        <p:spPr>
          <a:xfrm>
            <a:off x="7000273" y="1630378"/>
            <a:ext cx="234283" cy="234283"/>
          </a:xfrm>
          <a:prstGeom prst="rect">
            <a:avLst/>
          </a:prstGeom>
          <a:solidFill>
            <a:srgbClr val="007434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423" name="Rechteck 422"/>
          <p:cNvSpPr/>
          <p:nvPr/>
        </p:nvSpPr>
        <p:spPr>
          <a:xfrm>
            <a:off x="7568357" y="1635573"/>
            <a:ext cx="228090" cy="228090"/>
          </a:xfrm>
          <a:prstGeom prst="rect">
            <a:avLst/>
          </a:prstGeom>
          <a:solidFill>
            <a:srgbClr val="B4DE86">
              <a:alpha val="43000"/>
            </a:srgb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69" name="Ellipse 268"/>
          <p:cNvSpPr/>
          <p:nvPr/>
        </p:nvSpPr>
        <p:spPr>
          <a:xfrm>
            <a:off x="9336470" y="1659229"/>
            <a:ext cx="180000" cy="180000"/>
          </a:xfrm>
          <a:prstGeom prst="ellipse">
            <a:avLst/>
          </a:prstGeom>
          <a:solidFill>
            <a:srgbClr val="2C677F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2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8665171" y="2613328"/>
            <a:ext cx="360000" cy="1800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de-DE" sz="750" dirty="0"/>
              <a:t>VO</a:t>
            </a:r>
          </a:p>
        </p:txBody>
      </p:sp>
      <p:sp>
        <p:nvSpPr>
          <p:cNvPr id="197" name="Rechteck 196"/>
          <p:cNvSpPr/>
          <p:nvPr/>
        </p:nvSpPr>
        <p:spPr>
          <a:xfrm>
            <a:off x="7568357" y="2570110"/>
            <a:ext cx="228090" cy="228090"/>
          </a:xfrm>
          <a:prstGeom prst="rect">
            <a:avLst/>
          </a:prstGeom>
          <a:solidFill>
            <a:srgbClr val="007434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98" name="Rechteck 197"/>
          <p:cNvSpPr/>
          <p:nvPr/>
        </p:nvSpPr>
        <p:spPr>
          <a:xfrm>
            <a:off x="7000273" y="2563363"/>
            <a:ext cx="234283" cy="234283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rgbClr val="B4DE86"/>
            </a:bgClr>
          </a:patt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80" name="Ellipse 179"/>
          <p:cNvSpPr/>
          <p:nvPr/>
        </p:nvSpPr>
        <p:spPr>
          <a:xfrm>
            <a:off x="9336470" y="2632421"/>
            <a:ext cx="180000" cy="1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4</a:t>
            </a:r>
          </a:p>
        </p:txBody>
      </p:sp>
      <p:sp>
        <p:nvSpPr>
          <p:cNvPr id="185" name="Textfeld 184"/>
          <p:cNvSpPr txBox="1"/>
          <p:nvPr/>
        </p:nvSpPr>
        <p:spPr>
          <a:xfrm>
            <a:off x="8665171" y="2906065"/>
            <a:ext cx="360000" cy="1800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de-DE" sz="750" dirty="0"/>
              <a:t>VO</a:t>
            </a:r>
          </a:p>
        </p:txBody>
      </p:sp>
      <p:sp>
        <p:nvSpPr>
          <p:cNvPr id="211" name="Rechteck 210"/>
          <p:cNvSpPr/>
          <p:nvPr/>
        </p:nvSpPr>
        <p:spPr>
          <a:xfrm>
            <a:off x="7568357" y="2900022"/>
            <a:ext cx="228090" cy="228090"/>
          </a:xfrm>
          <a:prstGeom prst="rect">
            <a:avLst/>
          </a:prstGeom>
          <a:solidFill>
            <a:srgbClr val="007434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14" name="Rechteck 213"/>
          <p:cNvSpPr/>
          <p:nvPr/>
        </p:nvSpPr>
        <p:spPr>
          <a:xfrm>
            <a:off x="7000273" y="2885590"/>
            <a:ext cx="234283" cy="234283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rgbClr val="B4DE86"/>
            </a:bgClr>
          </a:patt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28" name="Ellipse 227"/>
          <p:cNvSpPr/>
          <p:nvPr/>
        </p:nvSpPr>
        <p:spPr>
          <a:xfrm>
            <a:off x="9336470" y="2919939"/>
            <a:ext cx="180000" cy="1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4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8665171" y="3179362"/>
            <a:ext cx="360000" cy="1800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de-DE" sz="750" dirty="0"/>
              <a:t>VO</a:t>
            </a:r>
          </a:p>
        </p:txBody>
      </p:sp>
      <p:sp>
        <p:nvSpPr>
          <p:cNvPr id="231" name="Rechteck 230"/>
          <p:cNvSpPr/>
          <p:nvPr/>
        </p:nvSpPr>
        <p:spPr>
          <a:xfrm>
            <a:off x="7568357" y="3179362"/>
            <a:ext cx="228090" cy="228090"/>
          </a:xfrm>
          <a:prstGeom prst="rect">
            <a:avLst/>
          </a:prstGeom>
          <a:solidFill>
            <a:srgbClr val="007434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7125377" y="3255116"/>
            <a:ext cx="227113" cy="14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/>
              <a:t>9</a:t>
            </a:r>
          </a:p>
        </p:txBody>
      </p:sp>
      <p:sp>
        <p:nvSpPr>
          <p:cNvPr id="277" name="Ellipse 276"/>
          <p:cNvSpPr/>
          <p:nvPr/>
        </p:nvSpPr>
        <p:spPr>
          <a:xfrm>
            <a:off x="9336470" y="3179362"/>
            <a:ext cx="180000" cy="1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4</a:t>
            </a:r>
          </a:p>
        </p:txBody>
      </p:sp>
      <p:sp>
        <p:nvSpPr>
          <p:cNvPr id="235" name="Rechteck 234"/>
          <p:cNvSpPr/>
          <p:nvPr/>
        </p:nvSpPr>
        <p:spPr>
          <a:xfrm>
            <a:off x="7000273" y="3179362"/>
            <a:ext cx="234283" cy="234283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rgbClr val="B4DE86"/>
            </a:bgClr>
          </a:patt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cxnSp>
        <p:nvCxnSpPr>
          <p:cNvPr id="111" name="Gerade Verbindung mit Pfeil 110"/>
          <p:cNvCxnSpPr/>
          <p:nvPr/>
        </p:nvCxnSpPr>
        <p:spPr>
          <a:xfrm>
            <a:off x="920552" y="2636911"/>
            <a:ext cx="145444" cy="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Gerade Verbindung mit Pfeil 221"/>
          <p:cNvCxnSpPr/>
          <p:nvPr/>
        </p:nvCxnSpPr>
        <p:spPr>
          <a:xfrm>
            <a:off x="920552" y="4532185"/>
            <a:ext cx="153840" cy="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Gerader Verbinder 236"/>
          <p:cNvCxnSpPr/>
          <p:nvPr/>
        </p:nvCxnSpPr>
        <p:spPr>
          <a:xfrm>
            <a:off x="3742132" y="1589141"/>
            <a:ext cx="6120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Gerader Verbinder 238"/>
          <p:cNvCxnSpPr/>
          <p:nvPr/>
        </p:nvCxnSpPr>
        <p:spPr>
          <a:xfrm>
            <a:off x="2363696" y="2195165"/>
            <a:ext cx="736721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/>
        </p:nvGrpSpPr>
        <p:grpSpPr>
          <a:xfrm>
            <a:off x="112743" y="835298"/>
            <a:ext cx="863258" cy="4345398"/>
            <a:chOff x="122342" y="1788832"/>
            <a:chExt cx="767690" cy="3580980"/>
          </a:xfrm>
        </p:grpSpPr>
        <p:sp>
          <p:nvSpPr>
            <p:cNvPr id="217" name="Rechteck 216"/>
            <p:cNvSpPr/>
            <p:nvPr/>
          </p:nvSpPr>
          <p:spPr>
            <a:xfrm>
              <a:off x="122342" y="1788832"/>
              <a:ext cx="767690" cy="35809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450"/>
                </a:spcAft>
              </a:pPr>
              <a:endParaRPr lang="de-DE" sz="800" b="1" dirty="0" smtClean="0">
                <a:solidFill>
                  <a:schemeClr val="tx1"/>
                </a:solidFill>
              </a:endParaRPr>
            </a:p>
            <a:p>
              <a:pPr>
                <a:spcAft>
                  <a:spcPts val="450"/>
                </a:spcAft>
              </a:pPr>
              <a:endParaRPr lang="de-DE" sz="800" b="1" dirty="0" smtClean="0">
                <a:solidFill>
                  <a:schemeClr val="tx1"/>
                </a:solidFill>
              </a:endParaRPr>
            </a:p>
            <a:p>
              <a:pPr>
                <a:spcAft>
                  <a:spcPts val="450"/>
                </a:spcAft>
              </a:pPr>
              <a:endParaRPr lang="de-DE" sz="800" b="1" dirty="0">
                <a:solidFill>
                  <a:schemeClr val="tx1"/>
                </a:solidFill>
              </a:endParaRPr>
            </a:p>
            <a:p>
              <a:pPr>
                <a:spcAft>
                  <a:spcPts val="450"/>
                </a:spcAft>
              </a:pPr>
              <a:endParaRPr lang="de-DE" sz="800" b="1" dirty="0" smtClean="0">
                <a:solidFill>
                  <a:schemeClr val="tx1"/>
                </a:solidFill>
              </a:endParaRPr>
            </a:p>
            <a:p>
              <a:pPr>
                <a:spcAft>
                  <a:spcPts val="450"/>
                </a:spcAft>
              </a:pPr>
              <a:endParaRPr lang="de-DE" sz="800" b="1" dirty="0">
                <a:solidFill>
                  <a:schemeClr val="tx1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de-DE" sz="800" b="1" dirty="0" smtClean="0">
                  <a:solidFill>
                    <a:schemeClr val="tx1"/>
                  </a:solidFill>
                </a:rPr>
                <a:t>Grundsätzlich </a:t>
              </a:r>
              <a:r>
                <a:rPr lang="de-DE" sz="800" b="1" dirty="0">
                  <a:solidFill>
                    <a:schemeClr val="tx1"/>
                  </a:solidFill>
                </a:rPr>
                <a:t>gilt: </a:t>
              </a:r>
              <a:r>
                <a:rPr lang="de-DE" sz="800" b="1" dirty="0" smtClean="0">
                  <a:solidFill>
                    <a:schemeClr val="tx1"/>
                  </a:solidFill>
                </a:rPr>
                <a:t/>
              </a:r>
              <a:br>
                <a:rPr lang="de-DE" sz="800" b="1" dirty="0" smtClean="0">
                  <a:solidFill>
                    <a:schemeClr val="tx1"/>
                  </a:solidFill>
                </a:rPr>
              </a:br>
              <a:endParaRPr lang="de-DE" sz="800" b="1" dirty="0" smtClean="0">
                <a:solidFill>
                  <a:schemeClr val="tx1"/>
                </a:solidFill>
              </a:endParaRPr>
            </a:p>
            <a:p>
              <a:pPr marL="88900" indent="-88900">
                <a:spcAft>
                  <a:spcPts val="450"/>
                </a:spcAft>
                <a:buFont typeface="+mj-lt"/>
                <a:buAutoNum type="arabicParenR"/>
              </a:pPr>
              <a:r>
                <a:rPr lang="de-DE" sz="800" dirty="0" smtClean="0">
                  <a:solidFill>
                    <a:schemeClr val="tx1"/>
                  </a:solidFill>
                </a:rPr>
                <a:t>Erweiterte Basishygiene</a:t>
              </a:r>
              <a:br>
                <a:rPr lang="de-DE" sz="800" dirty="0" smtClean="0">
                  <a:solidFill>
                    <a:schemeClr val="tx1"/>
                  </a:solidFill>
                </a:rPr>
              </a:br>
              <a:endParaRPr lang="de-DE" sz="800" dirty="0" smtClean="0">
                <a:solidFill>
                  <a:schemeClr val="tx1"/>
                </a:solidFill>
              </a:endParaRPr>
            </a:p>
            <a:p>
              <a:pPr marL="88900" indent="-88900">
                <a:spcAft>
                  <a:spcPts val="450"/>
                </a:spcAft>
                <a:buFont typeface="+mj-lt"/>
                <a:buAutoNum type="arabicParenR"/>
              </a:pPr>
              <a:r>
                <a:rPr lang="de-DE" sz="800" dirty="0" smtClean="0">
                  <a:solidFill>
                    <a:schemeClr val="tx1"/>
                  </a:solidFill>
                </a:rPr>
                <a:t>Symptom-Monitoring</a:t>
              </a:r>
              <a:br>
                <a:rPr lang="de-DE" sz="800" dirty="0" smtClean="0">
                  <a:solidFill>
                    <a:schemeClr val="tx1"/>
                  </a:solidFill>
                </a:rPr>
              </a:br>
              <a:endParaRPr lang="de-DE" sz="800" dirty="0" smtClean="0">
                <a:solidFill>
                  <a:schemeClr val="tx1"/>
                </a:solidFill>
              </a:endParaRPr>
            </a:p>
            <a:p>
              <a:pPr marL="88900" indent="-88900">
                <a:spcAft>
                  <a:spcPts val="450"/>
                </a:spcAft>
                <a:buFont typeface="+mj-lt"/>
                <a:buAutoNum type="arabicParenR"/>
              </a:pPr>
              <a:r>
                <a:rPr lang="de-DE" sz="800" dirty="0" smtClean="0">
                  <a:solidFill>
                    <a:schemeClr val="tx1"/>
                  </a:solidFill>
                </a:rPr>
                <a:t>Gemäß </a:t>
              </a:r>
              <a:r>
                <a:rPr lang="de-DE" sz="800" dirty="0">
                  <a:solidFill>
                    <a:schemeClr val="tx1"/>
                  </a:solidFill>
                </a:rPr>
                <a:t>Vorschriften Bund/Länder:</a:t>
              </a:r>
              <a:endParaRPr lang="de-DE" sz="800" dirty="0" smtClean="0">
                <a:solidFill>
                  <a:schemeClr val="tx1"/>
                </a:solidFill>
              </a:endParaRPr>
            </a:p>
            <a:p>
              <a:pPr marL="88900" indent="-8890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de-DE" sz="800" dirty="0" smtClean="0">
                  <a:solidFill>
                    <a:schemeClr val="tx1"/>
                  </a:solidFill>
                </a:rPr>
                <a:t>Abstand halten</a:t>
              </a:r>
            </a:p>
            <a:p>
              <a:pPr marL="88900" indent="-8890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de-DE" sz="800" dirty="0" smtClean="0">
                  <a:solidFill>
                    <a:schemeClr val="tx1"/>
                  </a:solidFill>
                </a:rPr>
                <a:t>Hygieneregeln beachten</a:t>
              </a:r>
            </a:p>
            <a:p>
              <a:pPr marL="88900" indent="-8890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de-DE" sz="800" dirty="0" smtClean="0">
                  <a:solidFill>
                    <a:schemeClr val="tx1"/>
                  </a:solidFill>
                </a:rPr>
                <a:t>im Alltag Maske tragen</a:t>
              </a:r>
            </a:p>
            <a:p>
              <a:pPr marL="88900" indent="-8890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de-DE" sz="800" dirty="0" smtClean="0">
                  <a:solidFill>
                    <a:schemeClr val="tx1"/>
                  </a:solidFill>
                </a:rPr>
                <a:t>Lüften</a:t>
              </a:r>
            </a:p>
            <a:p>
              <a:pPr>
                <a:spcAft>
                  <a:spcPts val="450"/>
                </a:spcAft>
              </a:pPr>
              <a:r>
                <a:rPr lang="de-DE" sz="800" dirty="0" smtClean="0">
                  <a:solidFill>
                    <a:schemeClr val="tx1"/>
                  </a:solidFill>
                </a:rPr>
                <a:t>(AHA+L-Regeln)</a:t>
              </a:r>
            </a:p>
            <a:p>
              <a:pPr>
                <a:spcAft>
                  <a:spcPts val="450"/>
                </a:spcAft>
              </a:pPr>
              <a:endParaRPr lang="de-DE" sz="800" dirty="0" smtClean="0">
                <a:solidFill>
                  <a:schemeClr val="tx1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de-DE" sz="800" dirty="0" smtClean="0">
                  <a:solidFill>
                    <a:schemeClr val="tx1"/>
                  </a:solidFill>
                </a:rPr>
                <a:t>4) Bei positivem                 Testergebnis </a:t>
              </a:r>
              <a:r>
                <a:rPr lang="de-DE" sz="800" dirty="0">
                  <a:solidFill>
                    <a:schemeClr val="tx1"/>
                  </a:solidFill>
                </a:rPr>
                <a:t>Selbstisolation und </a:t>
              </a:r>
              <a:r>
                <a:rPr lang="de-DE" sz="800" dirty="0" smtClean="0">
                  <a:solidFill>
                    <a:schemeClr val="tx1"/>
                  </a:solidFill>
                </a:rPr>
                <a:t>Information </a:t>
              </a:r>
              <a:r>
                <a:rPr lang="de-DE" sz="800" dirty="0">
                  <a:solidFill>
                    <a:schemeClr val="tx1"/>
                  </a:solidFill>
                </a:rPr>
                <a:t>enger Kontakte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endParaRPr lang="de-DE" sz="800" dirty="0" smtClean="0">
                <a:solidFill>
                  <a:schemeClr val="tx1"/>
                </a:solidFill>
              </a:endParaRPr>
            </a:p>
            <a:p>
              <a:pPr>
                <a:spcAft>
                  <a:spcPts val="450"/>
                </a:spcAft>
              </a:pPr>
              <a:endParaRPr lang="de-DE" sz="800" dirty="0" smtClean="0">
                <a:solidFill>
                  <a:schemeClr val="tx1"/>
                </a:solidFill>
              </a:endParaRPr>
            </a:p>
            <a:p>
              <a:pPr>
                <a:spcAft>
                  <a:spcPts val="450"/>
                </a:spcAft>
              </a:pP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91" name="Oval 75"/>
            <p:cNvSpPr>
              <a:spLocks noChangeAspect="1" noChangeArrowheads="1"/>
            </p:cNvSpPr>
            <p:nvPr/>
          </p:nvSpPr>
          <p:spPr bwMode="gray">
            <a:xfrm>
              <a:off x="320868" y="1869531"/>
              <a:ext cx="320146" cy="29667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b="1"/>
            </a:p>
          </p:txBody>
        </p:sp>
        <p:sp>
          <p:nvSpPr>
            <p:cNvPr id="240" name="Freeform 115"/>
            <p:cNvSpPr>
              <a:spLocks noEditPoints="1"/>
            </p:cNvSpPr>
            <p:nvPr/>
          </p:nvSpPr>
          <p:spPr bwMode="auto">
            <a:xfrm>
              <a:off x="464515" y="1902439"/>
              <a:ext cx="45719" cy="235208"/>
            </a:xfrm>
            <a:custGeom>
              <a:avLst/>
              <a:gdLst>
                <a:gd name="T0" fmla="*/ 176 w 728"/>
                <a:gd name="T1" fmla="*/ 3592 h 4776"/>
                <a:gd name="T2" fmla="*/ 0 w 728"/>
                <a:gd name="T3" fmla="*/ 1060 h 4776"/>
                <a:gd name="T4" fmla="*/ 0 w 728"/>
                <a:gd name="T5" fmla="*/ 0 h 4776"/>
                <a:gd name="T6" fmla="*/ 728 w 728"/>
                <a:gd name="T7" fmla="*/ 0 h 4776"/>
                <a:gd name="T8" fmla="*/ 728 w 728"/>
                <a:gd name="T9" fmla="*/ 1060 h 4776"/>
                <a:gd name="T10" fmla="*/ 560 w 728"/>
                <a:gd name="T11" fmla="*/ 3592 h 4776"/>
                <a:gd name="T12" fmla="*/ 176 w 728"/>
                <a:gd name="T13" fmla="*/ 3592 h 4776"/>
                <a:gd name="T14" fmla="*/ 24 w 728"/>
                <a:gd name="T15" fmla="*/ 4776 h 4776"/>
                <a:gd name="T16" fmla="*/ 24 w 728"/>
                <a:gd name="T17" fmla="*/ 4112 h 4776"/>
                <a:gd name="T18" fmla="*/ 704 w 728"/>
                <a:gd name="T19" fmla="*/ 4112 h 4776"/>
                <a:gd name="T20" fmla="*/ 704 w 728"/>
                <a:gd name="T21" fmla="*/ 4776 h 4776"/>
                <a:gd name="T22" fmla="*/ 24 w 728"/>
                <a:gd name="T23" fmla="*/ 4776 h 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8" h="4776">
                  <a:moveTo>
                    <a:pt x="176" y="3592"/>
                  </a:moveTo>
                  <a:lnTo>
                    <a:pt x="0" y="1060"/>
                  </a:lnTo>
                  <a:lnTo>
                    <a:pt x="0" y="0"/>
                  </a:lnTo>
                  <a:lnTo>
                    <a:pt x="728" y="0"/>
                  </a:lnTo>
                  <a:lnTo>
                    <a:pt x="728" y="1060"/>
                  </a:lnTo>
                  <a:lnTo>
                    <a:pt x="560" y="3592"/>
                  </a:lnTo>
                  <a:lnTo>
                    <a:pt x="176" y="3592"/>
                  </a:lnTo>
                  <a:close/>
                  <a:moveTo>
                    <a:pt x="24" y="4776"/>
                  </a:moveTo>
                  <a:lnTo>
                    <a:pt x="24" y="4112"/>
                  </a:lnTo>
                  <a:lnTo>
                    <a:pt x="704" y="4112"/>
                  </a:lnTo>
                  <a:lnTo>
                    <a:pt x="704" y="4776"/>
                  </a:lnTo>
                  <a:lnTo>
                    <a:pt x="24" y="47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" name="Textfeld 134"/>
          <p:cNvSpPr txBox="1"/>
          <p:nvPr/>
        </p:nvSpPr>
        <p:spPr>
          <a:xfrm>
            <a:off x="8665171" y="3503266"/>
            <a:ext cx="360000" cy="1800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de-DE" sz="750" dirty="0"/>
              <a:t>VO</a:t>
            </a:r>
          </a:p>
        </p:txBody>
      </p:sp>
      <p:sp>
        <p:nvSpPr>
          <p:cNvPr id="317" name="Rechteck 316"/>
          <p:cNvSpPr/>
          <p:nvPr/>
        </p:nvSpPr>
        <p:spPr>
          <a:xfrm>
            <a:off x="7568357" y="3478327"/>
            <a:ext cx="228090" cy="228090"/>
          </a:xfrm>
          <a:prstGeom prst="rect">
            <a:avLst/>
          </a:prstGeom>
          <a:solidFill>
            <a:srgbClr val="007434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83" name="Rechteck 182"/>
          <p:cNvSpPr/>
          <p:nvPr/>
        </p:nvSpPr>
        <p:spPr>
          <a:xfrm>
            <a:off x="7000273" y="3478327"/>
            <a:ext cx="234283" cy="23428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66" name="Rechteck 265"/>
          <p:cNvSpPr/>
          <p:nvPr/>
        </p:nvSpPr>
        <p:spPr>
          <a:xfrm>
            <a:off x="1092904" y="1986323"/>
            <a:ext cx="592044" cy="13542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Personen mit </a:t>
            </a:r>
            <a:r>
              <a:rPr lang="de-DE" sz="800" b="1" dirty="0" smtClean="0">
                <a:solidFill>
                  <a:schemeClr val="tx1"/>
                </a:solidFill>
              </a:rPr>
              <a:t>Risiko </a:t>
            </a:r>
            <a:r>
              <a:rPr lang="de-DE" sz="800" b="1" dirty="0">
                <a:solidFill>
                  <a:schemeClr val="tx1"/>
                </a:solidFill>
              </a:rPr>
              <a:t>für schweren </a:t>
            </a:r>
            <a:r>
              <a:rPr lang="de-DE" sz="800" b="1" dirty="0" smtClean="0">
                <a:solidFill>
                  <a:schemeClr val="tx1"/>
                </a:solidFill>
              </a:rPr>
              <a:t>Verlauf</a:t>
            </a:r>
          </a:p>
          <a:p>
            <a:pPr algn="ctr"/>
            <a:endParaRPr lang="de-DE" sz="800" b="1" dirty="0">
              <a:solidFill>
                <a:schemeClr val="tx1"/>
              </a:solidFill>
            </a:endParaRPr>
          </a:p>
          <a:p>
            <a:pPr algn="ctr"/>
            <a:r>
              <a:rPr lang="de-DE" sz="800" b="1" dirty="0" smtClean="0">
                <a:solidFill>
                  <a:schemeClr val="tx1"/>
                </a:solidFill>
              </a:rPr>
              <a:t>Gesundheits-wesen </a:t>
            </a:r>
            <a:r>
              <a:rPr lang="de-DE" sz="800" b="1" dirty="0">
                <a:solidFill>
                  <a:schemeClr val="tx1"/>
                </a:solidFill>
              </a:rPr>
              <a:t>und andere vulnerable </a:t>
            </a:r>
            <a:r>
              <a:rPr lang="de-DE" sz="800" b="1" dirty="0" smtClean="0">
                <a:solidFill>
                  <a:schemeClr val="tx1"/>
                </a:solidFill>
              </a:rPr>
              <a:t>Bereiche</a:t>
            </a:r>
          </a:p>
          <a:p>
            <a:pPr algn="ctr"/>
            <a:endParaRPr lang="de-DE" sz="800" b="1" dirty="0" smtClean="0">
              <a:solidFill>
                <a:schemeClr val="tx1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1711614" y="1608686"/>
            <a:ext cx="631365" cy="2160802"/>
          </a:xfrm>
          <a:prstGeom prst="rect">
            <a:avLst/>
          </a:prstGeom>
          <a:solidFill>
            <a:srgbClr val="2C677F"/>
          </a:solidFill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endParaRPr lang="de-DE" sz="800" b="1" dirty="0" smtClean="0"/>
          </a:p>
          <a:p>
            <a:pPr>
              <a:spcAft>
                <a:spcPts val="450"/>
              </a:spcAft>
            </a:pPr>
            <a:r>
              <a:rPr lang="de-DE" sz="800" b="1" dirty="0" err="1" smtClean="0"/>
              <a:t>Asympto-matische</a:t>
            </a:r>
            <a:r>
              <a:rPr lang="de-DE" sz="800" b="1" dirty="0" smtClean="0"/>
              <a:t> </a:t>
            </a:r>
            <a:r>
              <a:rPr lang="de-DE" sz="800" b="1" dirty="0"/>
              <a:t>Personen</a:t>
            </a:r>
          </a:p>
          <a:p>
            <a:pPr>
              <a:spcAft>
                <a:spcPts val="450"/>
              </a:spcAft>
            </a:pPr>
            <a:endParaRPr lang="de-DE" sz="800" b="1" dirty="0"/>
          </a:p>
          <a:p>
            <a:pPr>
              <a:spcAft>
                <a:spcPts val="450"/>
              </a:spcAft>
            </a:pPr>
            <a:endParaRPr lang="de-DE" sz="800" b="1" dirty="0"/>
          </a:p>
        </p:txBody>
      </p:sp>
      <p:sp>
        <p:nvSpPr>
          <p:cNvPr id="174" name="Rechteck 173"/>
          <p:cNvSpPr/>
          <p:nvPr/>
        </p:nvSpPr>
        <p:spPr>
          <a:xfrm>
            <a:off x="3080750" y="2804397"/>
            <a:ext cx="720000" cy="592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de-DE" sz="800" b="1" dirty="0"/>
              <a:t>Personal</a:t>
            </a:r>
          </a:p>
        </p:txBody>
      </p:sp>
      <p:sp>
        <p:nvSpPr>
          <p:cNvPr id="209" name="Rechteck 208"/>
          <p:cNvSpPr/>
          <p:nvPr/>
        </p:nvSpPr>
        <p:spPr>
          <a:xfrm>
            <a:off x="3080750" y="2216569"/>
            <a:ext cx="720000" cy="5765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de-DE" sz="800" b="1" dirty="0"/>
              <a:t>Patienten,</a:t>
            </a:r>
            <a:br>
              <a:rPr lang="de-DE" sz="800" b="1" dirty="0"/>
            </a:br>
            <a:r>
              <a:rPr lang="de-DE" sz="800" b="1" dirty="0"/>
              <a:t>Bewohner,</a:t>
            </a:r>
            <a:br>
              <a:rPr lang="de-DE" sz="800" b="1" dirty="0"/>
            </a:br>
            <a:r>
              <a:rPr lang="de-DE" sz="800" b="1" dirty="0"/>
              <a:t>Betreute</a:t>
            </a:r>
          </a:p>
        </p:txBody>
      </p:sp>
      <p:sp>
        <p:nvSpPr>
          <p:cNvPr id="128" name="Rechteck 127"/>
          <p:cNvSpPr/>
          <p:nvPr/>
        </p:nvSpPr>
        <p:spPr>
          <a:xfrm>
            <a:off x="3080750" y="3408218"/>
            <a:ext cx="720000" cy="3464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de-DE" sz="800" b="1" dirty="0"/>
              <a:t>Besucher</a:t>
            </a:r>
          </a:p>
        </p:txBody>
      </p:sp>
      <p:sp>
        <p:nvSpPr>
          <p:cNvPr id="82" name="Rechteck 81"/>
          <p:cNvSpPr/>
          <p:nvPr/>
        </p:nvSpPr>
        <p:spPr>
          <a:xfrm>
            <a:off x="3826933" y="1645387"/>
            <a:ext cx="2878198" cy="2464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z.B. Kontakt, Ausbruch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3826032" y="2540637"/>
            <a:ext cx="2880000" cy="27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800" b="1" dirty="0">
                <a:solidFill>
                  <a:schemeClr val="tx1"/>
                </a:solidFill>
              </a:rPr>
              <a:t> Reihentests </a:t>
            </a:r>
            <a:r>
              <a:rPr lang="de-DE" sz="800" dirty="0">
                <a:solidFill>
                  <a:schemeClr val="tx1"/>
                </a:solidFill>
              </a:rPr>
              <a:t>nach Testkonzept der Einrichtung</a:t>
            </a:r>
            <a:endParaRPr lang="de-DE" sz="800" b="1" u="sng" dirty="0">
              <a:solidFill>
                <a:schemeClr val="bg2"/>
              </a:solidFill>
            </a:endParaRPr>
          </a:p>
        </p:txBody>
      </p:sp>
      <p:sp>
        <p:nvSpPr>
          <p:cNvPr id="160" name="Rechteck 159"/>
          <p:cNvSpPr/>
          <p:nvPr/>
        </p:nvSpPr>
        <p:spPr>
          <a:xfrm>
            <a:off x="3826032" y="2850000"/>
            <a:ext cx="2880000" cy="27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800" dirty="0">
                <a:solidFill>
                  <a:schemeClr val="tx1"/>
                </a:solidFill>
              </a:rPr>
              <a:t> z.B. vor Antritt einer neuen Arbeitsstelle</a:t>
            </a:r>
            <a:endParaRPr lang="de-DE" sz="800" b="1" u="sng" dirty="0">
              <a:solidFill>
                <a:schemeClr val="tx1"/>
              </a:solidFill>
            </a:endParaRPr>
          </a:p>
        </p:txBody>
      </p:sp>
      <p:sp>
        <p:nvSpPr>
          <p:cNvPr id="225" name="Rechteck 224"/>
          <p:cNvSpPr/>
          <p:nvPr/>
        </p:nvSpPr>
        <p:spPr>
          <a:xfrm>
            <a:off x="3826032" y="3142737"/>
            <a:ext cx="2880000" cy="27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800" b="1" dirty="0" smtClean="0">
                <a:solidFill>
                  <a:schemeClr val="tx1"/>
                </a:solidFill>
              </a:rPr>
              <a:t>Reihentests</a:t>
            </a:r>
            <a:r>
              <a:rPr lang="de-DE" sz="800" dirty="0" smtClean="0">
                <a:solidFill>
                  <a:schemeClr val="tx1"/>
                </a:solidFill>
              </a:rPr>
              <a:t> nach Testkonzept der Einrichtung</a:t>
            </a:r>
            <a:endParaRPr lang="de-DE" sz="800" u="sng" dirty="0">
              <a:solidFill>
                <a:schemeClr val="bg2"/>
              </a:solidFill>
            </a:endParaRPr>
          </a:p>
        </p:txBody>
      </p:sp>
      <p:sp>
        <p:nvSpPr>
          <p:cNvPr id="131" name="Rechteck 130"/>
          <p:cNvSpPr/>
          <p:nvPr/>
        </p:nvSpPr>
        <p:spPr>
          <a:xfrm>
            <a:off x="3834345" y="3444356"/>
            <a:ext cx="2863374" cy="3151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800" dirty="0" smtClean="0">
                <a:solidFill>
                  <a:schemeClr val="tx1"/>
                </a:solidFill>
              </a:rPr>
              <a:t>Tagesaktueller Test vor </a:t>
            </a:r>
            <a:r>
              <a:rPr lang="de-DE" sz="800" dirty="0">
                <a:solidFill>
                  <a:schemeClr val="tx1"/>
                </a:solidFill>
              </a:rPr>
              <a:t>Besuch der Einrichtung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270" name="Rechteck 269"/>
          <p:cNvSpPr/>
          <p:nvPr/>
        </p:nvSpPr>
        <p:spPr>
          <a:xfrm>
            <a:off x="1122456" y="4123057"/>
            <a:ext cx="592044" cy="9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800" b="1" dirty="0" smtClean="0">
                <a:solidFill>
                  <a:schemeClr val="tx1"/>
                </a:solidFill>
              </a:rPr>
              <a:t>Personen ohne Risiko für schweren Verlauf</a:t>
            </a:r>
          </a:p>
          <a:p>
            <a:pPr algn="ctr"/>
            <a:endParaRPr lang="de-DE" sz="8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800" b="1" dirty="0" smtClean="0">
                <a:solidFill>
                  <a:schemeClr val="tx1"/>
                </a:solidFill>
              </a:rPr>
              <a:t>Weitere </a:t>
            </a:r>
            <a:r>
              <a:rPr lang="de-DE" sz="800" b="1" dirty="0">
                <a:solidFill>
                  <a:schemeClr val="tx1"/>
                </a:solidFill>
              </a:rPr>
              <a:t>Lebens-bereiche</a:t>
            </a:r>
          </a:p>
        </p:txBody>
      </p:sp>
      <p:sp>
        <p:nvSpPr>
          <p:cNvPr id="34" name="Rechteck 33"/>
          <p:cNvSpPr/>
          <p:nvPr/>
        </p:nvSpPr>
        <p:spPr>
          <a:xfrm>
            <a:off x="2381907" y="2216569"/>
            <a:ext cx="698368" cy="1538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800" b="1" dirty="0"/>
              <a:t>Präventive Testungen in Kranken-häusern,  </a:t>
            </a:r>
            <a:r>
              <a:rPr lang="de-DE" sz="800" b="1" dirty="0" smtClean="0"/>
              <a:t>Pflege-einrichtungen </a:t>
            </a:r>
            <a:r>
              <a:rPr lang="de-DE" sz="800" b="1" dirty="0"/>
              <a:t>Praxen und weiteren definierten </a:t>
            </a:r>
            <a:r>
              <a:rPr lang="de-DE" sz="800" b="1" dirty="0" smtClean="0"/>
              <a:t>Settings</a:t>
            </a:r>
            <a:r>
              <a:rPr lang="de-DE" sz="1050" b="1" baseline="30000" dirty="0" smtClean="0"/>
              <a:t>9</a:t>
            </a:r>
            <a:endParaRPr lang="de-DE" sz="1400" b="1" baseline="30000" dirty="0">
              <a:solidFill>
                <a:schemeClr val="bg1"/>
              </a:solidFill>
            </a:endParaRPr>
          </a:p>
          <a:p>
            <a:pPr>
              <a:spcAft>
                <a:spcPts val="450"/>
              </a:spcAft>
            </a:pPr>
            <a:endParaRPr lang="de-DE" sz="800" b="1" dirty="0"/>
          </a:p>
        </p:txBody>
      </p:sp>
      <p:sp>
        <p:nvSpPr>
          <p:cNvPr id="158" name="Rechteck 157"/>
          <p:cNvSpPr/>
          <p:nvPr/>
        </p:nvSpPr>
        <p:spPr>
          <a:xfrm>
            <a:off x="3086293" y="1654608"/>
            <a:ext cx="714458" cy="250983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de-DE" sz="800" b="1" dirty="0" smtClean="0"/>
              <a:t>Gesundheits-personal</a:t>
            </a:r>
            <a:r>
              <a:rPr lang="de-DE" sz="1100" i="1" baseline="300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7" name="Rechteck 156"/>
          <p:cNvSpPr/>
          <p:nvPr/>
        </p:nvSpPr>
        <p:spPr>
          <a:xfrm>
            <a:off x="3082059" y="1906765"/>
            <a:ext cx="718692" cy="28074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de-DE" sz="800" b="1" dirty="0" smtClean="0"/>
              <a:t>Ausbruch</a:t>
            </a:r>
            <a:endParaRPr lang="de-DE" sz="800" b="1" dirty="0"/>
          </a:p>
        </p:txBody>
      </p:sp>
      <p:sp>
        <p:nvSpPr>
          <p:cNvPr id="107" name="Rechteck 106"/>
          <p:cNvSpPr/>
          <p:nvPr/>
        </p:nvSpPr>
        <p:spPr>
          <a:xfrm>
            <a:off x="2381907" y="1654608"/>
            <a:ext cx="698368" cy="53290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de-DE" sz="800" b="1" dirty="0"/>
              <a:t>Testung nach bekannter</a:t>
            </a:r>
            <a:br>
              <a:rPr lang="de-DE" sz="800" b="1" dirty="0"/>
            </a:br>
            <a:r>
              <a:rPr lang="de-DE" sz="800" b="1" dirty="0"/>
              <a:t>Exposition</a:t>
            </a:r>
          </a:p>
        </p:txBody>
      </p:sp>
      <p:cxnSp>
        <p:nvCxnSpPr>
          <p:cNvPr id="273" name="Gerader Verbinder 272"/>
          <p:cNvCxnSpPr/>
          <p:nvPr/>
        </p:nvCxnSpPr>
        <p:spPr>
          <a:xfrm>
            <a:off x="3152800" y="4329157"/>
            <a:ext cx="65781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Gerader Verbinder 273"/>
          <p:cNvCxnSpPr/>
          <p:nvPr/>
        </p:nvCxnSpPr>
        <p:spPr>
          <a:xfrm>
            <a:off x="3152800" y="4623629"/>
            <a:ext cx="65781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Gerader Verbinder 274"/>
          <p:cNvCxnSpPr/>
          <p:nvPr/>
        </p:nvCxnSpPr>
        <p:spPr>
          <a:xfrm>
            <a:off x="3100337" y="4894099"/>
            <a:ext cx="65781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" name="Textfeld 275"/>
          <p:cNvSpPr txBox="1"/>
          <p:nvPr/>
        </p:nvSpPr>
        <p:spPr>
          <a:xfrm>
            <a:off x="3080750" y="4594074"/>
            <a:ext cx="720000" cy="3275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rIns="36000" rtlCol="0" anchor="ctr">
            <a:noAutofit/>
          </a:bodyPr>
          <a:lstStyle/>
          <a:p>
            <a:r>
              <a:rPr lang="de-DE" sz="800" b="1" dirty="0" smtClean="0">
                <a:solidFill>
                  <a:schemeClr val="lt1"/>
                </a:solidFill>
              </a:rPr>
              <a:t>Kostenlose Antigentests</a:t>
            </a:r>
            <a:endParaRPr lang="de-DE" sz="800" b="1" dirty="0">
              <a:solidFill>
                <a:schemeClr val="lt1"/>
              </a:solidFill>
            </a:endParaRPr>
          </a:p>
        </p:txBody>
      </p:sp>
      <p:sp>
        <p:nvSpPr>
          <p:cNvPr id="279" name="Textfeld 278"/>
          <p:cNvSpPr txBox="1"/>
          <p:nvPr/>
        </p:nvSpPr>
        <p:spPr>
          <a:xfrm>
            <a:off x="3080750" y="4921630"/>
            <a:ext cx="720000" cy="221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rIns="36000" rtlCol="0" anchor="ctr">
            <a:noAutofit/>
          </a:bodyPr>
          <a:lstStyle/>
          <a:p>
            <a:r>
              <a:rPr lang="de-DE" sz="800" b="1" dirty="0" smtClean="0">
                <a:solidFill>
                  <a:schemeClr val="lt1"/>
                </a:solidFill>
              </a:rPr>
              <a:t>Laien-Selbsttests</a:t>
            </a:r>
            <a:endParaRPr lang="de-DE" sz="800" b="1" dirty="0">
              <a:solidFill>
                <a:schemeClr val="lt1"/>
              </a:solidFill>
            </a:endParaRPr>
          </a:p>
        </p:txBody>
      </p:sp>
      <p:cxnSp>
        <p:nvCxnSpPr>
          <p:cNvPr id="234" name="Gerade Verbindung mit Pfeil 233"/>
          <p:cNvCxnSpPr/>
          <p:nvPr/>
        </p:nvCxnSpPr>
        <p:spPr>
          <a:xfrm>
            <a:off x="2295588" y="4532185"/>
            <a:ext cx="153840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mit Pfeil 178"/>
          <p:cNvCxnSpPr/>
          <p:nvPr/>
        </p:nvCxnSpPr>
        <p:spPr>
          <a:xfrm>
            <a:off x="2359088" y="2924944"/>
            <a:ext cx="9034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>
            <a:off x="2295588" y="1971849"/>
            <a:ext cx="153840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3" name="Rechteck 342"/>
          <p:cNvSpPr/>
          <p:nvPr/>
        </p:nvSpPr>
        <p:spPr>
          <a:xfrm>
            <a:off x="7568357" y="1297915"/>
            <a:ext cx="228090" cy="228090"/>
          </a:xfrm>
          <a:prstGeom prst="rect">
            <a:avLst/>
          </a:prstGeom>
          <a:solidFill>
            <a:srgbClr val="B4DE86">
              <a:alpha val="43000"/>
            </a:srgb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95" name="Rechteck 294"/>
          <p:cNvSpPr/>
          <p:nvPr/>
        </p:nvSpPr>
        <p:spPr>
          <a:xfrm>
            <a:off x="7565800" y="999778"/>
            <a:ext cx="315997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600" b="1" dirty="0" smtClean="0">
                <a:solidFill>
                  <a:schemeClr val="tx1"/>
                </a:solidFill>
              </a:rPr>
              <a:t>Schnell-</a:t>
            </a:r>
          </a:p>
          <a:p>
            <a:pPr algn="ctr"/>
            <a:r>
              <a:rPr lang="de-DE" sz="600" b="1" dirty="0" smtClean="0">
                <a:solidFill>
                  <a:schemeClr val="tx1"/>
                </a:solidFill>
              </a:rPr>
              <a:t>test</a:t>
            </a:r>
            <a:r>
              <a:rPr lang="de-DE" sz="800" b="1" baseline="30000" dirty="0" smtClean="0">
                <a:solidFill>
                  <a:schemeClr val="tx1"/>
                </a:solidFill>
              </a:rPr>
              <a:t>13</a:t>
            </a:r>
            <a:endParaRPr lang="de-DE" sz="800" b="1" baseline="30000" dirty="0">
              <a:solidFill>
                <a:srgbClr val="FF0000"/>
              </a:solidFill>
            </a:endParaRPr>
          </a:p>
        </p:txBody>
      </p:sp>
      <p:sp>
        <p:nvSpPr>
          <p:cNvPr id="296" name="Rechteck 295"/>
          <p:cNvSpPr/>
          <p:nvPr/>
        </p:nvSpPr>
        <p:spPr>
          <a:xfrm>
            <a:off x="8030966" y="1002953"/>
            <a:ext cx="315997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600" b="1" dirty="0" smtClean="0">
                <a:solidFill>
                  <a:schemeClr val="tx1"/>
                </a:solidFill>
              </a:rPr>
              <a:t>Selbst-</a:t>
            </a:r>
          </a:p>
          <a:p>
            <a:pPr algn="ctr"/>
            <a:r>
              <a:rPr lang="de-DE" sz="600" b="1" dirty="0" smtClean="0">
                <a:solidFill>
                  <a:schemeClr val="tx1"/>
                </a:solidFill>
              </a:rPr>
              <a:t>test</a:t>
            </a:r>
            <a:r>
              <a:rPr lang="de-DE" sz="800" b="1" baseline="30000" dirty="0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297" name="Gerader Verbinder 296"/>
          <p:cNvCxnSpPr/>
          <p:nvPr/>
        </p:nvCxnSpPr>
        <p:spPr>
          <a:xfrm>
            <a:off x="7527116" y="1207502"/>
            <a:ext cx="32686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Gerader Verbinder 297"/>
          <p:cNvCxnSpPr/>
          <p:nvPr/>
        </p:nvCxnSpPr>
        <p:spPr>
          <a:xfrm>
            <a:off x="8000595" y="1207502"/>
            <a:ext cx="32686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Rechteck 299"/>
          <p:cNvSpPr/>
          <p:nvPr/>
        </p:nvSpPr>
        <p:spPr>
          <a:xfrm>
            <a:off x="8049977" y="1307302"/>
            <a:ext cx="223702" cy="223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307" name="Rechteck 306"/>
          <p:cNvSpPr/>
          <p:nvPr/>
        </p:nvSpPr>
        <p:spPr>
          <a:xfrm>
            <a:off x="8049977" y="1637767"/>
            <a:ext cx="223702" cy="223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8652738" y="1956670"/>
            <a:ext cx="360000" cy="28838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de-DE" sz="750" dirty="0" smtClean="0"/>
              <a:t>VO </a:t>
            </a:r>
            <a:endParaRPr lang="de-DE" sz="750" dirty="0"/>
          </a:p>
        </p:txBody>
      </p:sp>
      <p:sp>
        <p:nvSpPr>
          <p:cNvPr id="205" name="Textfeld 204"/>
          <p:cNvSpPr txBox="1"/>
          <p:nvPr/>
        </p:nvSpPr>
        <p:spPr>
          <a:xfrm>
            <a:off x="7818595" y="1908136"/>
            <a:ext cx="144000" cy="2307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 smtClean="0"/>
              <a:t>4,5</a:t>
            </a:r>
            <a:endParaRPr lang="de-DE" sz="1100" i="1" baseline="30000" dirty="0"/>
          </a:p>
        </p:txBody>
      </p:sp>
      <p:sp>
        <p:nvSpPr>
          <p:cNvPr id="212" name="Rechteck 211"/>
          <p:cNvSpPr/>
          <p:nvPr/>
        </p:nvSpPr>
        <p:spPr>
          <a:xfrm>
            <a:off x="7000273" y="1938035"/>
            <a:ext cx="234283" cy="206668"/>
          </a:xfrm>
          <a:prstGeom prst="rect">
            <a:avLst/>
          </a:prstGeom>
          <a:solidFill>
            <a:srgbClr val="007434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54" name="Rechteck 253"/>
          <p:cNvSpPr/>
          <p:nvPr/>
        </p:nvSpPr>
        <p:spPr>
          <a:xfrm>
            <a:off x="7568357" y="1922804"/>
            <a:ext cx="228090" cy="241967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59" name="Rechteck 158"/>
          <p:cNvSpPr/>
          <p:nvPr/>
        </p:nvSpPr>
        <p:spPr>
          <a:xfrm>
            <a:off x="3826032" y="1945325"/>
            <a:ext cx="2880000" cy="24218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Indexpersonen, in </a:t>
            </a:r>
            <a:r>
              <a:rPr lang="de-DE" sz="800" dirty="0">
                <a:solidFill>
                  <a:schemeClr val="tx1"/>
                </a:solidFill>
              </a:rPr>
              <a:t>Einrichtungen oder Unternehmen nach §§23 Abs. 3 und 36 Abs. 1 IfSG, z.B. nosokomialer Ausbruch</a:t>
            </a:r>
          </a:p>
        </p:txBody>
      </p:sp>
      <p:sp>
        <p:nvSpPr>
          <p:cNvPr id="316" name="Rechteck 315"/>
          <p:cNvSpPr/>
          <p:nvPr/>
        </p:nvSpPr>
        <p:spPr>
          <a:xfrm>
            <a:off x="8049977" y="1946352"/>
            <a:ext cx="223702" cy="2067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337" name="Rechteck 336"/>
          <p:cNvSpPr/>
          <p:nvPr/>
        </p:nvSpPr>
        <p:spPr>
          <a:xfrm>
            <a:off x="8049977" y="2893903"/>
            <a:ext cx="223702" cy="223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339" name="Rechteck 338"/>
          <p:cNvSpPr/>
          <p:nvPr/>
        </p:nvSpPr>
        <p:spPr>
          <a:xfrm>
            <a:off x="8049977" y="3179362"/>
            <a:ext cx="223702" cy="223702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369" name="Textfeld 368"/>
          <p:cNvSpPr txBox="1"/>
          <p:nvPr/>
        </p:nvSpPr>
        <p:spPr>
          <a:xfrm>
            <a:off x="7276279" y="4068319"/>
            <a:ext cx="144000" cy="14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/>
              <a:t>7</a:t>
            </a:r>
          </a:p>
        </p:txBody>
      </p:sp>
      <p:sp>
        <p:nvSpPr>
          <p:cNvPr id="216" name="Textfeld 215"/>
          <p:cNvSpPr txBox="1"/>
          <p:nvPr/>
        </p:nvSpPr>
        <p:spPr>
          <a:xfrm>
            <a:off x="8691924" y="4386468"/>
            <a:ext cx="306494" cy="180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50" dirty="0" smtClean="0"/>
              <a:t>AG</a:t>
            </a:r>
            <a:endParaRPr lang="de-DE" sz="750" dirty="0"/>
          </a:p>
        </p:txBody>
      </p:sp>
      <p:sp>
        <p:nvSpPr>
          <p:cNvPr id="271" name="Textfeld 270"/>
          <p:cNvSpPr txBox="1"/>
          <p:nvPr/>
        </p:nvSpPr>
        <p:spPr>
          <a:xfrm>
            <a:off x="3080749" y="4319898"/>
            <a:ext cx="720001" cy="2679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rIns="36000" rtlCol="0" anchor="ctr">
            <a:noAutofit/>
          </a:bodyPr>
          <a:lstStyle/>
          <a:p>
            <a:r>
              <a:rPr lang="de-DE" sz="800" b="1" dirty="0">
                <a:solidFill>
                  <a:schemeClr val="lt1"/>
                </a:solidFill>
              </a:rPr>
              <a:t>Betrieblicher Kontext</a:t>
            </a:r>
          </a:p>
        </p:txBody>
      </p:sp>
      <p:sp>
        <p:nvSpPr>
          <p:cNvPr id="272" name="Textfeld 271"/>
          <p:cNvSpPr txBox="1"/>
          <p:nvPr/>
        </p:nvSpPr>
        <p:spPr>
          <a:xfrm>
            <a:off x="3826032" y="4359417"/>
            <a:ext cx="2880000" cy="23465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de-DE" sz="800" dirty="0"/>
              <a:t>Basierend auf </a:t>
            </a:r>
            <a:r>
              <a:rPr lang="de-DE" sz="800" dirty="0" smtClean="0"/>
              <a:t>einrichtungsspezifischen </a:t>
            </a:r>
            <a:r>
              <a:rPr lang="de-DE" sz="800" dirty="0"/>
              <a:t>Hygiene- und </a:t>
            </a:r>
            <a:r>
              <a:rPr lang="de-DE" sz="800" dirty="0" smtClean="0"/>
              <a:t>Testkonzepten </a:t>
            </a:r>
            <a:r>
              <a:rPr lang="de-DE" sz="800" b="1" dirty="0" smtClean="0"/>
              <a:t>(Reihentests)</a:t>
            </a:r>
            <a:endParaRPr lang="de-DE" sz="800" b="1" dirty="0"/>
          </a:p>
        </p:txBody>
      </p:sp>
      <p:sp>
        <p:nvSpPr>
          <p:cNvPr id="287" name="Rechteck 286"/>
          <p:cNvSpPr/>
          <p:nvPr/>
        </p:nvSpPr>
        <p:spPr>
          <a:xfrm>
            <a:off x="7568357" y="4380068"/>
            <a:ext cx="228090" cy="198233"/>
          </a:xfrm>
          <a:prstGeom prst="rect">
            <a:avLst/>
          </a:prstGeom>
          <a:solidFill>
            <a:srgbClr val="007434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88" name="Ellipse 287"/>
          <p:cNvSpPr/>
          <p:nvPr/>
        </p:nvSpPr>
        <p:spPr>
          <a:xfrm>
            <a:off x="9336470" y="4394097"/>
            <a:ext cx="180000" cy="156438"/>
          </a:xfrm>
          <a:prstGeom prst="ellipse">
            <a:avLst/>
          </a:prstGeom>
          <a:solidFill>
            <a:srgbClr val="AB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5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8309566" y="4319984"/>
            <a:ext cx="352817" cy="1944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 smtClean="0"/>
              <a:t>10</a:t>
            </a:r>
            <a:endParaRPr lang="de-DE" sz="1100" i="1" baseline="30000" dirty="0"/>
          </a:p>
        </p:txBody>
      </p:sp>
      <p:sp>
        <p:nvSpPr>
          <p:cNvPr id="371" name="Rechteck 370"/>
          <p:cNvSpPr/>
          <p:nvPr/>
        </p:nvSpPr>
        <p:spPr>
          <a:xfrm>
            <a:off x="8049977" y="4381975"/>
            <a:ext cx="223702" cy="194420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78" name="Textfeld 177"/>
          <p:cNvSpPr txBox="1"/>
          <p:nvPr/>
        </p:nvSpPr>
        <p:spPr>
          <a:xfrm>
            <a:off x="3080750" y="4056611"/>
            <a:ext cx="720000" cy="279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rIns="36000" rtlCol="0" anchor="ctr">
            <a:noAutofit/>
          </a:bodyPr>
          <a:lstStyle/>
          <a:p>
            <a:r>
              <a:rPr lang="de-DE" sz="800" b="1" dirty="0">
                <a:solidFill>
                  <a:schemeClr val="lt1"/>
                </a:solidFill>
              </a:rPr>
              <a:t>Bildungs-einrichtungen</a:t>
            </a:r>
          </a:p>
        </p:txBody>
      </p:sp>
      <p:sp>
        <p:nvSpPr>
          <p:cNvPr id="156" name="Textfeld 155"/>
          <p:cNvSpPr txBox="1"/>
          <p:nvPr/>
        </p:nvSpPr>
        <p:spPr>
          <a:xfrm>
            <a:off x="8758307" y="4047289"/>
            <a:ext cx="232756" cy="199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50" dirty="0" smtClean="0"/>
              <a:t>L</a:t>
            </a:r>
            <a:endParaRPr lang="de-DE" sz="750" dirty="0"/>
          </a:p>
        </p:txBody>
      </p:sp>
      <p:sp>
        <p:nvSpPr>
          <p:cNvPr id="170" name="Rechteck 169"/>
          <p:cNvSpPr/>
          <p:nvPr/>
        </p:nvSpPr>
        <p:spPr>
          <a:xfrm>
            <a:off x="8049977" y="4068445"/>
            <a:ext cx="223702" cy="215061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36" name="Textfeld 235"/>
          <p:cNvSpPr txBox="1"/>
          <p:nvPr/>
        </p:nvSpPr>
        <p:spPr>
          <a:xfrm>
            <a:off x="3826032" y="4056611"/>
            <a:ext cx="2880000" cy="2668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de-DE" sz="800" dirty="0"/>
              <a:t>Basierend auf einrichtungsspezifischen Hygiene- und </a:t>
            </a:r>
            <a:r>
              <a:rPr lang="de-DE" sz="800" dirty="0" smtClean="0"/>
              <a:t>Testkonzepten </a:t>
            </a:r>
            <a:r>
              <a:rPr lang="de-DE" sz="800" b="1" dirty="0" smtClean="0"/>
              <a:t>(Reihentests)</a:t>
            </a:r>
            <a:endParaRPr lang="de-DE" sz="800" b="1" dirty="0"/>
          </a:p>
        </p:txBody>
      </p:sp>
      <p:sp>
        <p:nvSpPr>
          <p:cNvPr id="344" name="Rechteck 343"/>
          <p:cNvSpPr/>
          <p:nvPr/>
        </p:nvSpPr>
        <p:spPr>
          <a:xfrm>
            <a:off x="7568357" y="4066336"/>
            <a:ext cx="228090" cy="219280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345" name="Textfeld 344"/>
          <p:cNvSpPr txBox="1"/>
          <p:nvPr/>
        </p:nvSpPr>
        <p:spPr>
          <a:xfrm>
            <a:off x="8309566" y="4018431"/>
            <a:ext cx="352817" cy="2150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 smtClean="0"/>
              <a:t>10</a:t>
            </a:r>
            <a:endParaRPr lang="de-DE" sz="1100" i="1" baseline="300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892513" y="4053332"/>
            <a:ext cx="449802" cy="267152"/>
            <a:chOff x="6898930" y="4053332"/>
            <a:chExt cx="449802" cy="267152"/>
          </a:xfrm>
        </p:grpSpPr>
        <p:sp>
          <p:nvSpPr>
            <p:cNvPr id="376" name="Gleichschenkliges Dreieck 375"/>
            <p:cNvSpPr/>
            <p:nvPr/>
          </p:nvSpPr>
          <p:spPr>
            <a:xfrm rot="18900000">
              <a:off x="6898930" y="4053332"/>
              <a:ext cx="327482" cy="156734"/>
            </a:xfrm>
            <a:prstGeom prst="triangle">
              <a:avLst/>
            </a:prstGeom>
            <a:solidFill>
              <a:srgbClr val="92D050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dirty="0" smtClean="0"/>
            </a:p>
          </p:txBody>
        </p:sp>
        <p:sp>
          <p:nvSpPr>
            <p:cNvPr id="377" name="Gleichschenkliges Dreieck 376"/>
            <p:cNvSpPr/>
            <p:nvPr/>
          </p:nvSpPr>
          <p:spPr>
            <a:xfrm rot="8100000">
              <a:off x="7021250" y="4163750"/>
              <a:ext cx="327482" cy="156734"/>
            </a:xfrm>
            <a:prstGeom prst="triangle">
              <a:avLst/>
            </a:prstGeom>
            <a:pattFill prst="ltUpDiag">
              <a:fgClr>
                <a:srgbClr val="007434"/>
              </a:fgClr>
              <a:bgClr>
                <a:srgbClr val="B4DE86"/>
              </a:bgClr>
            </a:patt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dirty="0" smtClean="0"/>
            </a:p>
          </p:txBody>
        </p:sp>
      </p:grpSp>
      <p:sp>
        <p:nvSpPr>
          <p:cNvPr id="396" name="Ellipse 395"/>
          <p:cNvSpPr/>
          <p:nvPr/>
        </p:nvSpPr>
        <p:spPr>
          <a:xfrm>
            <a:off x="9336470" y="4026758"/>
            <a:ext cx="180000" cy="173047"/>
          </a:xfrm>
          <a:prstGeom prst="ellipse">
            <a:avLst/>
          </a:prstGeom>
          <a:solidFill>
            <a:srgbClr val="81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4</a:t>
            </a:r>
          </a:p>
        </p:txBody>
      </p:sp>
      <p:sp>
        <p:nvSpPr>
          <p:cNvPr id="232" name="Rechteck 231"/>
          <p:cNvSpPr/>
          <p:nvPr/>
        </p:nvSpPr>
        <p:spPr>
          <a:xfrm>
            <a:off x="505587" y="6225687"/>
            <a:ext cx="1440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675" dirty="0">
                <a:solidFill>
                  <a:schemeClr val="tx1"/>
                </a:solidFill>
              </a:rPr>
              <a:t>N</a:t>
            </a:r>
            <a:r>
              <a:rPr lang="de-DE" sz="675" dirty="0" smtClean="0">
                <a:solidFill>
                  <a:schemeClr val="tx1"/>
                </a:solidFill>
              </a:rPr>
              <a:t>icht empfohlen oder nicht relevant</a:t>
            </a:r>
            <a:endParaRPr lang="de-DE" sz="675" dirty="0">
              <a:solidFill>
                <a:schemeClr val="tx1"/>
              </a:solidFill>
            </a:endParaRPr>
          </a:p>
        </p:txBody>
      </p:sp>
      <p:sp>
        <p:nvSpPr>
          <p:cNvPr id="224" name="Rechteck 223"/>
          <p:cNvSpPr/>
          <p:nvPr/>
        </p:nvSpPr>
        <p:spPr>
          <a:xfrm>
            <a:off x="343112" y="6215196"/>
            <a:ext cx="106907" cy="10690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18" name="Rechteck 217"/>
          <p:cNvSpPr/>
          <p:nvPr/>
        </p:nvSpPr>
        <p:spPr>
          <a:xfrm>
            <a:off x="7000273" y="2245702"/>
            <a:ext cx="234283" cy="231518"/>
          </a:xfrm>
          <a:prstGeom prst="rect">
            <a:avLst/>
          </a:prstGeom>
          <a:solidFill>
            <a:srgbClr val="007434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81" name="Rechteck 280"/>
          <p:cNvSpPr/>
          <p:nvPr/>
        </p:nvSpPr>
        <p:spPr>
          <a:xfrm>
            <a:off x="7568357" y="2251821"/>
            <a:ext cx="228090" cy="225398"/>
          </a:xfrm>
          <a:prstGeom prst="rect">
            <a:avLst/>
          </a:prstGeom>
          <a:solidFill>
            <a:srgbClr val="B4DE86">
              <a:alpha val="43000"/>
            </a:srgb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46" name="Ellipse 245"/>
          <p:cNvSpPr/>
          <p:nvPr/>
        </p:nvSpPr>
        <p:spPr>
          <a:xfrm>
            <a:off x="9336470" y="2268515"/>
            <a:ext cx="180000" cy="177875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3</a:t>
            </a:r>
          </a:p>
        </p:txBody>
      </p:sp>
      <p:sp>
        <p:nvSpPr>
          <p:cNvPr id="219" name="Rechteck 218"/>
          <p:cNvSpPr/>
          <p:nvPr/>
        </p:nvSpPr>
        <p:spPr>
          <a:xfrm>
            <a:off x="3826032" y="2216569"/>
            <a:ext cx="2880000" cy="2668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800" dirty="0">
                <a:solidFill>
                  <a:schemeClr val="tx1"/>
                </a:solidFill>
              </a:rPr>
              <a:t>bei</a:t>
            </a:r>
            <a:r>
              <a:rPr lang="de-DE" sz="800" b="1" dirty="0">
                <a:solidFill>
                  <a:schemeClr val="tx1"/>
                </a:solidFill>
              </a:rPr>
              <a:t> (Wieder-)Aufnahme </a:t>
            </a:r>
            <a:r>
              <a:rPr lang="de-DE" sz="800" dirty="0">
                <a:solidFill>
                  <a:schemeClr val="tx1"/>
                </a:solidFill>
              </a:rPr>
              <a:t>sowie</a:t>
            </a:r>
            <a:r>
              <a:rPr lang="de-DE" sz="800" b="1" dirty="0">
                <a:solidFill>
                  <a:schemeClr val="tx1"/>
                </a:solidFill>
              </a:rPr>
              <a:t> </a:t>
            </a:r>
            <a:r>
              <a:rPr lang="de-DE" sz="800" dirty="0">
                <a:solidFill>
                  <a:schemeClr val="tx1"/>
                </a:solidFill>
              </a:rPr>
              <a:t>vor ambulanten Operationen oder vor ambulanter Dialyse</a:t>
            </a:r>
          </a:p>
        </p:txBody>
      </p:sp>
      <p:sp>
        <p:nvSpPr>
          <p:cNvPr id="320" name="Rechteck 319"/>
          <p:cNvSpPr/>
          <p:nvPr/>
        </p:nvSpPr>
        <p:spPr>
          <a:xfrm>
            <a:off x="8049977" y="2253987"/>
            <a:ext cx="223702" cy="22106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26" name="Textfeld 225"/>
          <p:cNvSpPr txBox="1"/>
          <p:nvPr/>
        </p:nvSpPr>
        <p:spPr>
          <a:xfrm>
            <a:off x="8681797" y="2274812"/>
            <a:ext cx="360000" cy="177875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de-DE" sz="750" dirty="0"/>
              <a:t>VO, K</a:t>
            </a:r>
            <a:endParaRPr lang="de-DE" sz="750" dirty="0">
              <a:solidFill>
                <a:srgbClr val="FF0000"/>
              </a:solidFill>
            </a:endParaRPr>
          </a:p>
        </p:txBody>
      </p:sp>
      <p:sp>
        <p:nvSpPr>
          <p:cNvPr id="257" name="Textfeld 256"/>
          <p:cNvSpPr txBox="1"/>
          <p:nvPr/>
        </p:nvSpPr>
        <p:spPr>
          <a:xfrm>
            <a:off x="8309566" y="3143851"/>
            <a:ext cx="352817" cy="2237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 smtClean="0"/>
              <a:t>10, 11</a:t>
            </a:r>
            <a:endParaRPr lang="de-DE" sz="1100" i="1" baseline="30000" dirty="0"/>
          </a:p>
        </p:txBody>
      </p:sp>
      <p:sp>
        <p:nvSpPr>
          <p:cNvPr id="163" name="Rechteck 162"/>
          <p:cNvSpPr/>
          <p:nvPr/>
        </p:nvSpPr>
        <p:spPr>
          <a:xfrm>
            <a:off x="8049977" y="2580695"/>
            <a:ext cx="223702" cy="223702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64" name="Textfeld 163"/>
          <p:cNvSpPr txBox="1"/>
          <p:nvPr/>
        </p:nvSpPr>
        <p:spPr>
          <a:xfrm>
            <a:off x="8309566" y="2527669"/>
            <a:ext cx="352817" cy="2237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 smtClean="0"/>
              <a:t>10</a:t>
            </a:r>
            <a:endParaRPr lang="de-DE" sz="1100" i="1" baseline="30000" dirty="0"/>
          </a:p>
        </p:txBody>
      </p:sp>
      <p:sp>
        <p:nvSpPr>
          <p:cNvPr id="248" name="Textfeld 247"/>
          <p:cNvSpPr txBox="1"/>
          <p:nvPr/>
        </p:nvSpPr>
        <p:spPr>
          <a:xfrm>
            <a:off x="8670142" y="4662507"/>
            <a:ext cx="350058" cy="188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50" dirty="0"/>
              <a:t>VO</a:t>
            </a:r>
          </a:p>
        </p:txBody>
      </p:sp>
      <p:sp>
        <p:nvSpPr>
          <p:cNvPr id="278" name="Textfeld 277"/>
          <p:cNvSpPr txBox="1"/>
          <p:nvPr/>
        </p:nvSpPr>
        <p:spPr>
          <a:xfrm>
            <a:off x="3826032" y="4641083"/>
            <a:ext cx="2880000" cy="2451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de-DE" sz="800" dirty="0" smtClean="0"/>
              <a:t>breiter, niederschwelliger Zugang und formalem Nachweis über das Testergebnis, z.B. nach Kontakt oder bei positivem Selbsttest</a:t>
            </a:r>
            <a:endParaRPr lang="de-DE" sz="800" dirty="0"/>
          </a:p>
        </p:txBody>
      </p:sp>
      <p:sp>
        <p:nvSpPr>
          <p:cNvPr id="286" name="Rechteck 285"/>
          <p:cNvSpPr/>
          <p:nvPr/>
        </p:nvSpPr>
        <p:spPr>
          <a:xfrm>
            <a:off x="7568357" y="4647795"/>
            <a:ext cx="228090" cy="207128"/>
          </a:xfrm>
          <a:prstGeom prst="rect">
            <a:avLst/>
          </a:prstGeom>
          <a:solidFill>
            <a:srgbClr val="007434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289" name="Ellipse 288"/>
          <p:cNvSpPr/>
          <p:nvPr/>
        </p:nvSpPr>
        <p:spPr>
          <a:xfrm>
            <a:off x="9336470" y="4666384"/>
            <a:ext cx="180000" cy="163458"/>
          </a:xfrm>
          <a:prstGeom prst="ellipse">
            <a:avLst/>
          </a:prstGeom>
          <a:solidFill>
            <a:srgbClr val="AB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5</a:t>
            </a:r>
          </a:p>
        </p:txBody>
      </p:sp>
      <p:sp>
        <p:nvSpPr>
          <p:cNvPr id="166" name="Rechteck 165"/>
          <p:cNvSpPr/>
          <p:nvPr/>
        </p:nvSpPr>
        <p:spPr>
          <a:xfrm>
            <a:off x="8049977" y="4655278"/>
            <a:ext cx="223702" cy="2031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67" name="Rechteck 166"/>
          <p:cNvSpPr/>
          <p:nvPr/>
        </p:nvSpPr>
        <p:spPr>
          <a:xfrm>
            <a:off x="8049977" y="3478327"/>
            <a:ext cx="223702" cy="223702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71" name="Textfeld 170"/>
          <p:cNvSpPr txBox="1"/>
          <p:nvPr/>
        </p:nvSpPr>
        <p:spPr>
          <a:xfrm>
            <a:off x="8309566" y="3434342"/>
            <a:ext cx="352817" cy="2237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 smtClean="0"/>
              <a:t>10</a:t>
            </a:r>
            <a:endParaRPr lang="de-DE" sz="1100" i="1" baseline="30000" dirty="0"/>
          </a:p>
        </p:txBody>
      </p:sp>
      <p:sp>
        <p:nvSpPr>
          <p:cNvPr id="173" name="Textfeld 172"/>
          <p:cNvSpPr txBox="1"/>
          <p:nvPr/>
        </p:nvSpPr>
        <p:spPr>
          <a:xfrm>
            <a:off x="7276279" y="3192015"/>
            <a:ext cx="144000" cy="14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/>
              <a:t> </a:t>
            </a:r>
            <a:r>
              <a:rPr lang="de-DE" sz="1100" i="1" baseline="30000" dirty="0" smtClean="0"/>
              <a:t>8</a:t>
            </a:r>
            <a:endParaRPr lang="de-DE" sz="1100" i="1" baseline="30000" dirty="0"/>
          </a:p>
        </p:txBody>
      </p:sp>
      <p:sp>
        <p:nvSpPr>
          <p:cNvPr id="3" name="Ellipse 2"/>
          <p:cNvSpPr/>
          <p:nvPr/>
        </p:nvSpPr>
        <p:spPr>
          <a:xfrm>
            <a:off x="3152800" y="5442311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noFill/>
            </a:endParaRPr>
          </a:p>
        </p:txBody>
      </p:sp>
      <p:sp>
        <p:nvSpPr>
          <p:cNvPr id="175" name="Rechteck 174"/>
          <p:cNvSpPr/>
          <p:nvPr/>
        </p:nvSpPr>
        <p:spPr>
          <a:xfrm>
            <a:off x="3826032" y="1291824"/>
            <a:ext cx="2880000" cy="3207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z.B. </a:t>
            </a:r>
            <a:r>
              <a:rPr lang="de-DE" sz="800" dirty="0">
                <a:solidFill>
                  <a:schemeClr val="tx1"/>
                </a:solidFill>
              </a:rPr>
              <a:t>Risiko für einen schweren Verlauf </a:t>
            </a:r>
            <a:r>
              <a:rPr lang="de-DE" sz="800" dirty="0" smtClean="0">
                <a:solidFill>
                  <a:schemeClr val="tx1"/>
                </a:solidFill>
              </a:rPr>
              <a:t>(Ältere, Komorbidität, Immunsuppression), Indikation für eine medikamentöse Therapie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59" name="Textfeld 258"/>
          <p:cNvSpPr txBox="1"/>
          <p:nvPr/>
        </p:nvSpPr>
        <p:spPr>
          <a:xfrm>
            <a:off x="8728793" y="4947146"/>
            <a:ext cx="232756" cy="170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50" dirty="0" smtClean="0"/>
              <a:t>S</a:t>
            </a:r>
            <a:endParaRPr lang="de-DE" sz="750" dirty="0"/>
          </a:p>
        </p:txBody>
      </p:sp>
      <p:sp>
        <p:nvSpPr>
          <p:cNvPr id="280" name="Textfeld 279"/>
          <p:cNvSpPr txBox="1"/>
          <p:nvPr/>
        </p:nvSpPr>
        <p:spPr>
          <a:xfrm>
            <a:off x="3826032" y="4921630"/>
            <a:ext cx="2880000" cy="22133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de-DE" sz="800" dirty="0" smtClean="0"/>
              <a:t>ergänzend</a:t>
            </a:r>
            <a:r>
              <a:rPr lang="de-DE" sz="800" dirty="0"/>
              <a:t>, zur Eigenkontrolle bei </a:t>
            </a:r>
            <a:r>
              <a:rPr lang="de-DE" sz="800" dirty="0" smtClean="0"/>
              <a:t>Bedarf, </a:t>
            </a:r>
            <a:r>
              <a:rPr lang="de-DE" sz="800" dirty="0"/>
              <a:t>ohne formale Testbescheinigung</a:t>
            </a:r>
            <a:endParaRPr lang="de-DE" sz="800" b="1" dirty="0">
              <a:solidFill>
                <a:srgbClr val="FF0000"/>
              </a:solidFill>
            </a:endParaRPr>
          </a:p>
        </p:txBody>
      </p:sp>
      <p:sp>
        <p:nvSpPr>
          <p:cNvPr id="290" name="Ellipse 289"/>
          <p:cNvSpPr/>
          <p:nvPr/>
        </p:nvSpPr>
        <p:spPr>
          <a:xfrm>
            <a:off x="9336470" y="4952804"/>
            <a:ext cx="180000" cy="147558"/>
          </a:xfrm>
          <a:prstGeom prst="ellipse">
            <a:avLst/>
          </a:prstGeom>
          <a:solidFill>
            <a:srgbClr val="AB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5</a:t>
            </a:r>
          </a:p>
        </p:txBody>
      </p:sp>
      <p:sp>
        <p:nvSpPr>
          <p:cNvPr id="187" name="Rechteck 186"/>
          <p:cNvSpPr/>
          <p:nvPr/>
        </p:nvSpPr>
        <p:spPr>
          <a:xfrm>
            <a:off x="515983" y="6151616"/>
            <a:ext cx="1552672" cy="927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675" dirty="0">
              <a:solidFill>
                <a:schemeClr val="tx1"/>
              </a:solidFill>
            </a:endParaRPr>
          </a:p>
        </p:txBody>
      </p:sp>
      <p:sp>
        <p:nvSpPr>
          <p:cNvPr id="194" name="Textfeld 193"/>
          <p:cNvSpPr txBox="1"/>
          <p:nvPr/>
        </p:nvSpPr>
        <p:spPr>
          <a:xfrm>
            <a:off x="7813533" y="1634416"/>
            <a:ext cx="144000" cy="14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 smtClean="0"/>
              <a:t>4,5</a:t>
            </a:r>
            <a:endParaRPr lang="de-DE" sz="1100" i="1" baseline="30000" dirty="0"/>
          </a:p>
        </p:txBody>
      </p:sp>
      <p:sp>
        <p:nvSpPr>
          <p:cNvPr id="207" name="Ellipse 206"/>
          <p:cNvSpPr/>
          <p:nvPr/>
        </p:nvSpPr>
        <p:spPr>
          <a:xfrm>
            <a:off x="9336470" y="3503266"/>
            <a:ext cx="180000" cy="180000"/>
          </a:xfrm>
          <a:prstGeom prst="ellipse">
            <a:avLst/>
          </a:prstGeom>
          <a:solidFill>
            <a:srgbClr val="AB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5</a:t>
            </a:r>
          </a:p>
        </p:txBody>
      </p:sp>
      <p:sp>
        <p:nvSpPr>
          <p:cNvPr id="181" name="Ellipse 180"/>
          <p:cNvSpPr/>
          <p:nvPr/>
        </p:nvSpPr>
        <p:spPr>
          <a:xfrm>
            <a:off x="9336470" y="1968250"/>
            <a:ext cx="180000" cy="1800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3</a:t>
            </a:r>
          </a:p>
        </p:txBody>
      </p:sp>
      <p:sp>
        <p:nvSpPr>
          <p:cNvPr id="188" name="Rechteck 187"/>
          <p:cNvSpPr/>
          <p:nvPr/>
        </p:nvSpPr>
        <p:spPr>
          <a:xfrm>
            <a:off x="7570551" y="4923431"/>
            <a:ext cx="223702" cy="223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89" name="Rechteck 188"/>
          <p:cNvSpPr/>
          <p:nvPr/>
        </p:nvSpPr>
        <p:spPr>
          <a:xfrm>
            <a:off x="8047783" y="4926121"/>
            <a:ext cx="228090" cy="207128"/>
          </a:xfrm>
          <a:prstGeom prst="rect">
            <a:avLst/>
          </a:prstGeom>
          <a:solidFill>
            <a:srgbClr val="007434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750" i="1" dirty="0">
              <a:solidFill>
                <a:schemeClr val="tx1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7276279" y="1299740"/>
            <a:ext cx="144000" cy="14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/>
              <a:t> </a:t>
            </a:r>
            <a:r>
              <a:rPr lang="de-DE" sz="1100" i="1" baseline="30000" dirty="0" smtClean="0"/>
              <a:t>2a</a:t>
            </a:r>
            <a:endParaRPr lang="de-DE" sz="1100" i="1" baseline="30000" dirty="0"/>
          </a:p>
        </p:txBody>
      </p:sp>
      <p:sp>
        <p:nvSpPr>
          <p:cNvPr id="195" name="Textfeld 194"/>
          <p:cNvSpPr txBox="1"/>
          <p:nvPr/>
        </p:nvSpPr>
        <p:spPr>
          <a:xfrm>
            <a:off x="7275875" y="1656278"/>
            <a:ext cx="189092" cy="879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/>
              <a:t> </a:t>
            </a:r>
            <a:r>
              <a:rPr lang="de-DE" sz="1100" i="1" baseline="30000" dirty="0" smtClean="0"/>
              <a:t>2a,b</a:t>
            </a:r>
            <a:endParaRPr lang="de-DE" sz="1100" i="1" baseline="30000" dirty="0"/>
          </a:p>
        </p:txBody>
      </p:sp>
      <p:sp>
        <p:nvSpPr>
          <p:cNvPr id="172" name="Textfeld 171"/>
          <p:cNvSpPr txBox="1"/>
          <p:nvPr/>
        </p:nvSpPr>
        <p:spPr>
          <a:xfrm>
            <a:off x="7270338" y="1974935"/>
            <a:ext cx="189092" cy="879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/>
              <a:t> </a:t>
            </a:r>
            <a:r>
              <a:rPr lang="de-DE" sz="1100" i="1" baseline="30000" dirty="0" smtClean="0"/>
              <a:t>2a,b</a:t>
            </a:r>
            <a:endParaRPr lang="de-DE" sz="1100" i="1" baseline="30000" dirty="0"/>
          </a:p>
        </p:txBody>
      </p:sp>
      <p:sp>
        <p:nvSpPr>
          <p:cNvPr id="177" name="Textfeld 176"/>
          <p:cNvSpPr txBox="1"/>
          <p:nvPr/>
        </p:nvSpPr>
        <p:spPr>
          <a:xfrm>
            <a:off x="7273392" y="2286236"/>
            <a:ext cx="189092" cy="879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100" i="1" baseline="30000" dirty="0"/>
              <a:t> </a:t>
            </a:r>
            <a:r>
              <a:rPr lang="de-DE" sz="1100" i="1" baseline="30000" dirty="0" smtClean="0"/>
              <a:t>2a,b</a:t>
            </a:r>
            <a:endParaRPr lang="de-DE" sz="1100" i="1" baseline="30000" dirty="0"/>
          </a:p>
        </p:txBody>
      </p:sp>
      <p:sp>
        <p:nvSpPr>
          <p:cNvPr id="184" name="Rechteck 183"/>
          <p:cNvSpPr/>
          <p:nvPr/>
        </p:nvSpPr>
        <p:spPr>
          <a:xfrm>
            <a:off x="1711614" y="4046935"/>
            <a:ext cx="631365" cy="1131010"/>
          </a:xfrm>
          <a:prstGeom prst="rect">
            <a:avLst/>
          </a:prstGeom>
          <a:solidFill>
            <a:srgbClr val="2C677F"/>
          </a:solidFill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de-DE" sz="800" b="1" dirty="0" err="1"/>
              <a:t>Asympto-matische</a:t>
            </a:r>
            <a:r>
              <a:rPr lang="de-DE" sz="800" b="1" dirty="0"/>
              <a:t> Personen</a:t>
            </a:r>
          </a:p>
        </p:txBody>
      </p:sp>
      <p:sp>
        <p:nvSpPr>
          <p:cNvPr id="244" name="Textfeld 243"/>
          <p:cNvSpPr txBox="1"/>
          <p:nvPr/>
        </p:nvSpPr>
        <p:spPr>
          <a:xfrm>
            <a:off x="7281566" y="4337716"/>
            <a:ext cx="352817" cy="16067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de-DE"/>
            </a:defPPr>
            <a:lvl1pPr>
              <a:defRPr sz="1100" i="1" baseline="30000"/>
            </a:lvl1pPr>
          </a:lstStyle>
          <a:p>
            <a:r>
              <a:rPr lang="de-DE" dirty="0"/>
              <a:t>3</a:t>
            </a:r>
          </a:p>
        </p:txBody>
      </p:sp>
      <p:sp>
        <p:nvSpPr>
          <p:cNvPr id="245" name="Textfeld 244"/>
          <p:cNvSpPr txBox="1"/>
          <p:nvPr/>
        </p:nvSpPr>
        <p:spPr>
          <a:xfrm>
            <a:off x="7267712" y="4688378"/>
            <a:ext cx="352817" cy="1286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de-DE" sz="1100" i="1" baseline="30000" dirty="0">
              <a:solidFill>
                <a:srgbClr val="FF0000"/>
              </a:solidFill>
            </a:endParaRPr>
          </a:p>
        </p:txBody>
      </p:sp>
      <p:sp>
        <p:nvSpPr>
          <p:cNvPr id="182" name="Textfeld 181"/>
          <p:cNvSpPr txBox="1"/>
          <p:nvPr/>
        </p:nvSpPr>
        <p:spPr>
          <a:xfrm>
            <a:off x="7283752" y="4647795"/>
            <a:ext cx="352817" cy="16067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de-DE"/>
            </a:defPPr>
            <a:lvl1pPr>
              <a:defRPr sz="1100" i="1" baseline="30000"/>
            </a:lvl1pPr>
          </a:lstStyle>
          <a:p>
            <a:r>
              <a:rPr lang="de-DE" dirty="0"/>
              <a:t>3</a:t>
            </a:r>
          </a:p>
        </p:txBody>
      </p:sp>
      <p:sp>
        <p:nvSpPr>
          <p:cNvPr id="192" name="Textfeld 191"/>
          <p:cNvSpPr txBox="1"/>
          <p:nvPr/>
        </p:nvSpPr>
        <p:spPr>
          <a:xfrm>
            <a:off x="7286075" y="4925174"/>
            <a:ext cx="352817" cy="16067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de-DE"/>
            </a:defPPr>
            <a:lvl1pPr>
              <a:defRPr sz="1100" i="1" baseline="30000"/>
            </a:lvl1pPr>
          </a:lstStyle>
          <a:p>
            <a:r>
              <a:rPr lang="de-DE" dirty="0"/>
              <a:t>3</a:t>
            </a:r>
          </a:p>
        </p:txBody>
      </p:sp>
      <p:sp>
        <p:nvSpPr>
          <p:cNvPr id="233" name="Gleichschenkliges Dreieck 232"/>
          <p:cNvSpPr/>
          <p:nvPr/>
        </p:nvSpPr>
        <p:spPr>
          <a:xfrm rot="18900000">
            <a:off x="6892513" y="4365162"/>
            <a:ext cx="327482" cy="15673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8" name="Gleichschenkliges Dreieck 237"/>
          <p:cNvSpPr/>
          <p:nvPr/>
        </p:nvSpPr>
        <p:spPr>
          <a:xfrm rot="8100000">
            <a:off x="7014833" y="4475580"/>
            <a:ext cx="327482" cy="156734"/>
          </a:xfrm>
          <a:prstGeom prst="triangle">
            <a:avLst/>
          </a:prstGeom>
          <a:pattFill prst="ltUpDiag">
            <a:fgClr>
              <a:srgbClr val="007434"/>
            </a:fgClr>
            <a:bgClr>
              <a:srgbClr val="B4DE86"/>
            </a:bgClr>
          </a:patt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dirty="0" smtClean="0"/>
          </a:p>
        </p:txBody>
      </p:sp>
      <p:sp>
        <p:nvSpPr>
          <p:cNvPr id="243" name="Gleichschenkliges Dreieck 242"/>
          <p:cNvSpPr/>
          <p:nvPr/>
        </p:nvSpPr>
        <p:spPr>
          <a:xfrm rot="18900000">
            <a:off x="6892513" y="4647136"/>
            <a:ext cx="327482" cy="15673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9" name="Gleichschenkliges Dreieck 248"/>
          <p:cNvSpPr/>
          <p:nvPr/>
        </p:nvSpPr>
        <p:spPr>
          <a:xfrm rot="8100000">
            <a:off x="7014833" y="4757554"/>
            <a:ext cx="327482" cy="156734"/>
          </a:xfrm>
          <a:prstGeom prst="triangle">
            <a:avLst/>
          </a:prstGeom>
          <a:pattFill prst="ltUpDiag">
            <a:fgClr>
              <a:srgbClr val="007434"/>
            </a:fgClr>
            <a:bgClr>
              <a:srgbClr val="B4DE86"/>
            </a:bgClr>
          </a:patt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dirty="0" smtClean="0"/>
          </a:p>
        </p:txBody>
      </p:sp>
      <p:sp>
        <p:nvSpPr>
          <p:cNvPr id="252" name="Gleichschenkliges Dreieck 251"/>
          <p:cNvSpPr/>
          <p:nvPr/>
        </p:nvSpPr>
        <p:spPr>
          <a:xfrm rot="18900000">
            <a:off x="6892513" y="4907582"/>
            <a:ext cx="327482" cy="15673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dirty="0" smtClean="0"/>
          </a:p>
        </p:txBody>
      </p:sp>
      <p:sp>
        <p:nvSpPr>
          <p:cNvPr id="253" name="Gleichschenkliges Dreieck 252"/>
          <p:cNvSpPr/>
          <p:nvPr/>
        </p:nvSpPr>
        <p:spPr>
          <a:xfrm rot="8100000">
            <a:off x="7014833" y="5018000"/>
            <a:ext cx="327482" cy="156734"/>
          </a:xfrm>
          <a:prstGeom prst="triangle">
            <a:avLst/>
          </a:prstGeom>
          <a:pattFill prst="ltUpDiag">
            <a:fgClr>
              <a:srgbClr val="007434"/>
            </a:fgClr>
            <a:bgClr>
              <a:srgbClr val="B4DE86"/>
            </a:bgClr>
          </a:patt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dirty="0" smtClean="0"/>
          </a:p>
        </p:txBody>
      </p:sp>
      <p:sp>
        <p:nvSpPr>
          <p:cNvPr id="41" name="Rechteck 40"/>
          <p:cNvSpPr/>
          <p:nvPr/>
        </p:nvSpPr>
        <p:spPr>
          <a:xfrm>
            <a:off x="1714500" y="1285771"/>
            <a:ext cx="2086251" cy="3339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endParaRPr lang="de-DE" sz="800" b="1" dirty="0"/>
          </a:p>
          <a:p>
            <a:pPr>
              <a:spcAft>
                <a:spcPts val="450"/>
              </a:spcAft>
            </a:pPr>
            <a:r>
              <a:rPr lang="de-DE" sz="800" b="1" dirty="0" smtClean="0">
                <a:solidFill>
                  <a:schemeClr val="bg1"/>
                </a:solidFill>
              </a:rPr>
              <a:t>Personen mit medizinisch-diagnostischer Indikation (inkl. </a:t>
            </a:r>
            <a:r>
              <a:rPr lang="de-DE" sz="800" b="1" dirty="0">
                <a:solidFill>
                  <a:schemeClr val="bg1"/>
                </a:solidFill>
              </a:rPr>
              <a:t>s</a:t>
            </a:r>
            <a:r>
              <a:rPr lang="de-DE" sz="800" b="1" dirty="0" smtClean="0">
                <a:solidFill>
                  <a:schemeClr val="bg1"/>
                </a:solidFill>
              </a:rPr>
              <a:t>ymptomatische Personen) </a:t>
            </a:r>
            <a:r>
              <a:rPr lang="de-DE" sz="1000" b="1" baseline="30000" dirty="0" smtClean="0">
                <a:solidFill>
                  <a:schemeClr val="bg1"/>
                </a:solidFill>
              </a:rPr>
              <a:t>1</a:t>
            </a:r>
            <a:endParaRPr lang="de-DE" sz="1000" b="1" dirty="0">
              <a:solidFill>
                <a:schemeClr val="bg1"/>
              </a:solidFill>
            </a:endParaRPr>
          </a:p>
          <a:p>
            <a:pPr>
              <a:spcAft>
                <a:spcPts val="450"/>
              </a:spcAft>
            </a:pPr>
            <a:endParaRPr lang="de-DE" sz="800" b="1" dirty="0"/>
          </a:p>
        </p:txBody>
      </p:sp>
    </p:spTree>
    <p:extLst>
      <p:ext uri="{BB962C8B-B14F-4D97-AF65-F5344CB8AC3E}">
        <p14:creationId xmlns:p14="http://schemas.microsoft.com/office/powerpoint/2010/main" val="6051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G 2016 Ministerium">
  <a:themeElements>
    <a:clrScheme name="BMG Ministerium">
      <a:dk1>
        <a:srgbClr val="000000"/>
      </a:dk1>
      <a:lt1>
        <a:sysClr val="window" lastClr="FFFFFF"/>
      </a:lt1>
      <a:dk2>
        <a:srgbClr val="0088AE"/>
      </a:dk2>
      <a:lt2>
        <a:srgbClr val="E53075"/>
      </a:lt2>
      <a:accent1>
        <a:srgbClr val="3A89A9"/>
      </a:accent1>
      <a:accent2>
        <a:srgbClr val="005981"/>
      </a:accent2>
      <a:accent3>
        <a:srgbClr val="C8CD2E"/>
      </a:accent3>
      <a:accent4>
        <a:srgbClr val="F6AA42"/>
      </a:accent4>
      <a:accent5>
        <a:srgbClr val="65BAB4"/>
      </a:accent5>
      <a:accent6>
        <a:srgbClr val="A08FBB"/>
      </a:accent6>
      <a:hlink>
        <a:srgbClr val="000000"/>
      </a:hlink>
      <a:folHlink>
        <a:srgbClr val="000000"/>
      </a:folHlink>
    </a:clrScheme>
    <a:fontScheme name="BMG BundesFonts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MG 2016 Gesundheit">
  <a:themeElements>
    <a:clrScheme name="BMG Gesundheit">
      <a:dk1>
        <a:srgbClr val="000000"/>
      </a:dk1>
      <a:lt1>
        <a:sysClr val="window" lastClr="FFFFFF"/>
      </a:lt1>
      <a:dk2>
        <a:srgbClr val="C8CD2E"/>
      </a:dk2>
      <a:lt2>
        <a:srgbClr val="E53075"/>
      </a:lt2>
      <a:accent1>
        <a:srgbClr val="3A89A9"/>
      </a:accent1>
      <a:accent2>
        <a:srgbClr val="005981"/>
      </a:accent2>
      <a:accent3>
        <a:srgbClr val="C8CD2E"/>
      </a:accent3>
      <a:accent4>
        <a:srgbClr val="F6AA42"/>
      </a:accent4>
      <a:accent5>
        <a:srgbClr val="65BAB4"/>
      </a:accent5>
      <a:accent6>
        <a:srgbClr val="A08FBB"/>
      </a:accent6>
      <a:hlink>
        <a:srgbClr val="000000"/>
      </a:hlink>
      <a:folHlink>
        <a:srgbClr val="000000"/>
      </a:folHlink>
    </a:clrScheme>
    <a:fontScheme name="BMG BundesFonts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MG 2016 Pflege">
  <a:themeElements>
    <a:clrScheme name="BMG Pflege">
      <a:dk1>
        <a:srgbClr val="000000"/>
      </a:dk1>
      <a:lt1>
        <a:sysClr val="window" lastClr="FFFFFF"/>
      </a:lt1>
      <a:dk2>
        <a:srgbClr val="F6AA42"/>
      </a:dk2>
      <a:lt2>
        <a:srgbClr val="E53075"/>
      </a:lt2>
      <a:accent1>
        <a:srgbClr val="3A89A9"/>
      </a:accent1>
      <a:accent2>
        <a:srgbClr val="005981"/>
      </a:accent2>
      <a:accent3>
        <a:srgbClr val="C8CD2E"/>
      </a:accent3>
      <a:accent4>
        <a:srgbClr val="F6AA42"/>
      </a:accent4>
      <a:accent5>
        <a:srgbClr val="65BAB4"/>
      </a:accent5>
      <a:accent6>
        <a:srgbClr val="A08FBB"/>
      </a:accent6>
      <a:hlink>
        <a:srgbClr val="000000"/>
      </a:hlink>
      <a:folHlink>
        <a:srgbClr val="000000"/>
      </a:folHlink>
    </a:clrScheme>
    <a:fontScheme name="BMG BundesFonts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MG 2016 Patientenbeauftragter">
  <a:themeElements>
    <a:clrScheme name="BMG Patientenbeauftragter">
      <a:dk1>
        <a:srgbClr val="000000"/>
      </a:dk1>
      <a:lt1>
        <a:sysClr val="window" lastClr="FFFFFF"/>
      </a:lt1>
      <a:dk2>
        <a:srgbClr val="65BAB4"/>
      </a:dk2>
      <a:lt2>
        <a:srgbClr val="E53075"/>
      </a:lt2>
      <a:accent1>
        <a:srgbClr val="3A89A9"/>
      </a:accent1>
      <a:accent2>
        <a:srgbClr val="005981"/>
      </a:accent2>
      <a:accent3>
        <a:srgbClr val="C8CD2E"/>
      </a:accent3>
      <a:accent4>
        <a:srgbClr val="F6AA42"/>
      </a:accent4>
      <a:accent5>
        <a:srgbClr val="65BAB4"/>
      </a:accent5>
      <a:accent6>
        <a:srgbClr val="A08FBB"/>
      </a:accent6>
      <a:hlink>
        <a:srgbClr val="000000"/>
      </a:hlink>
      <a:folHlink>
        <a:srgbClr val="000000"/>
      </a:folHlink>
    </a:clrScheme>
    <a:fontScheme name="BMG BundesFonts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MG 2016 Drogenbeauftragte">
  <a:themeElements>
    <a:clrScheme name="BMG Drogenbeauftragte">
      <a:dk1>
        <a:srgbClr val="000000"/>
      </a:dk1>
      <a:lt1>
        <a:sysClr val="window" lastClr="FFFFFF"/>
      </a:lt1>
      <a:dk2>
        <a:srgbClr val="A08FBB"/>
      </a:dk2>
      <a:lt2>
        <a:srgbClr val="E53075"/>
      </a:lt2>
      <a:accent1>
        <a:srgbClr val="3A89A9"/>
      </a:accent1>
      <a:accent2>
        <a:srgbClr val="005981"/>
      </a:accent2>
      <a:accent3>
        <a:srgbClr val="C8CD2E"/>
      </a:accent3>
      <a:accent4>
        <a:srgbClr val="F6AA42"/>
      </a:accent4>
      <a:accent5>
        <a:srgbClr val="65BAB4"/>
      </a:accent5>
      <a:accent6>
        <a:srgbClr val="A08FBB"/>
      </a:accent6>
      <a:hlink>
        <a:srgbClr val="000000"/>
      </a:hlink>
      <a:folHlink>
        <a:srgbClr val="000000"/>
      </a:folHlink>
    </a:clrScheme>
    <a:fontScheme name="BMG BundesFonts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nXeGKudETKPeaCNGFh5i8sltj09I1nJ8AlBUytNZ1Ehih9jnZMZtoeNI9UMZ5>zhhFcvadLHQ/CwvmgHA6WraYRSZtfHSAoCtkBwuwJBs=</nXeGKudETKPeaCNGFh5i8sltj09I1nJ8AlBUytNZ1Ehih9jnZMZtoeNI9UMZ5>
</file>

<file path=customXml/item10.xml><?xml version="1.0" encoding="utf-8"?>
<nXeGKudETKPeaCNGFh5i2aVdoOsLYjULCdH7T707tDyRRmguot4fEcJ2iD6f9>4tra+rCQJwJtUKumyoijIbvoZSHeYtlO4ZhrnTlLlQ0=</nXeGKudETKPeaCNGFh5i2aVdoOsLYjULCdH7T707tDyRRmguot4fEcJ2iD6f9>
</file>

<file path=customXml/item11.xml><?xml version="1.0" encoding="utf-8"?>
<NovaPath_docPath>G:\VuG\0S\Sitzungen\AG Labordiagnostik COVID-19 _RKI\2021\2021-07-08\Nationale Teststrategie_Juli_614.komm.KBV.pptx</NovaPath_docPath>
</file>

<file path=customXml/item12.xml><?xml version="1.0" encoding="utf-8"?>
<NovaPath_docClassDate>07/06/2021 10:12:29</NovaPath_docClassDate>
</file>

<file path=customXml/item13.xml><?xml version="1.0" encoding="utf-8"?>
<nXeGKudETKPeaCNGFh5ix5fP7fSWtl37NIroXmZyHIynb9qBde2n67FOJFV2>ujDShJ0AR0PuH4lmvpdwcun99tSa31F2xTHqlmYfhR4=</nXeGKudETKPeaCNGFh5ix5fP7fSWtl37NIroXmZyHIynb9qBde2n67FOJFV2>
</file>

<file path=customXml/item14.xml><?xml version="1.0" encoding="utf-8"?>
<NovaPath_baseApplication>Microsoft PowerPoint</NovaPath_baseApplication>
</file>

<file path=customXml/item15.xml><?xml version="1.0" encoding="utf-8"?>
<nXeGKudETKPeaCNGFh5iTSI5UodjD94nh7U7VklxY>jTrNUbQrEfQd0b4vqH9pIQLrNXrdrUMB5B8VAoU2+DFu7itYwWx0kYzYnWOvbxcrt4SXLOmMz0kXP0wdMrs8Lw==</nXeGKudETKPeaCNGFh5iTSI5UodjD94nh7U7VklxY>
</file>

<file path=customXml/item16.xml><?xml version="1.0" encoding="utf-8"?>
<NovaPath_docAuthor>Danek, Stella -612 BMG</NovaPath_docAuthor>
</file>

<file path=customXml/item17.xml><?xml version="1.0" encoding="utf-8"?>
<nXeGKudETKPeaCNGFh5iyLk1gcWWJqTgFQk8wGFUmjFC0m6hdwbr2zDsrBNVqK>/R2wVcxMiK6hPY7JkNytF+ECE6O0Q+N3HCSKYn726ZingjQM5SMSXPRk9Rxmo1cY</nXeGKudETKPeaCNGFh5iyLk1gcWWJqTgFQk8wGFUmjFC0m6hdwbr2zDsrBNVqK>
</file>

<file path=customXml/item18.xml><?xml version="1.0" encoding="utf-8"?>
<NovaPath_DocumentType>0</NovaPath_DocumentType>
</file>

<file path=customXml/item19.xml><?xml version="1.0" encoding="utf-8"?>
<NovaPath_versionInfo>5.1.0.13233</NovaPath_versionInfo>
</file>

<file path=customXml/item2.xml><?xml version="1.0" encoding="utf-8"?>
<NovaPath_severityLevel>4000</NovaPath_severityLevel>
</file>

<file path=customXml/item20.xml><?xml version="1.0" encoding="utf-8"?>
<NovaPath_docIDOld>X6BN6OAMU8SHA69T9N9A0K9MR1</NovaPath_docIDOld>
</file>

<file path=customXml/item21.xml><?xml version="1.0" encoding="utf-8"?>
<NovaPath_docID>HVGEDGO2H4YHLTSIVV04BUNZB2</NovaPath_docID>
</file>

<file path=customXml/item22.xml><?xml version="1.0" encoding="utf-8"?>
<NovaPath_docClassID>A8582219269E41B7A712F29AC31419F9</NovaPath_docClassID>
</file>

<file path=customXml/item23.xml><?xml version="1.0" encoding="utf-8"?>
<nXeGKudETKPeaCNGFh5i5JKJLOqxkMZWB6LsYfMaI9RtbpE1WkCpXazESWus5B>EnbkH/tBYbnoeOemKG1B+ts+zV0kKmRyVaMv/V3o9ddrlw6i2SDL6nHSdpifxKojpLGTvNYH1K90iRel1tPGjw==</nXeGKudETKPeaCNGFh5i5JKJLOqxkMZWB6LsYfMaI9RtbpE1WkCpXazESWus5B>
</file>

<file path=customXml/item24.xml><?xml version="1.0" encoding="utf-8"?>
<nXeGKudETKPeaCNGFh5i7cKyawAjgyQn9gyiebCxx1jD9eHXSWW9Lib2F1j9>rVwTKJJSsswRtQzrIynwmoWH5q2zursbVQ4G/ia6Yjv3CJO0TQiDyE3p0MW9QM7o2gXx4oarYjiFu24a/o8ZWT/luGDDNC288MGu7SV5Mos3vRrgPK85ewo7grZTyf4r</nXeGKudETKPeaCNGFh5i7cKyawAjgyQn9gyiebCxx1jD9eHXSWW9Lib2F1j9>
</file>

<file path=customXml/item25.xml><?xml version="1.0" encoding="utf-8"?>
<NovaPath_docOwner>kullmann</NovaPath_docOwner>
</file>

<file path=customXml/item26.xml><?xml version="1.0" encoding="utf-8"?>
<NovaPath_tenantID>9DCB34AE-E0A9-4144-BA74-8A1BCA5AC9A5</NovaPath_tenantID>
</file>

<file path=customXml/item27.xml><?xml version="1.0" encoding="utf-8"?>
<nXeGKudETKPeaCNGFh5ix5fP7fSWtl37NIroXmZN38TajkfZeW3Vf6bvmNn8>kEMahyq7FccKU46lluS5tefb8DhJsbKuCc4U7+W7isSFW3X/urPgvL1aLYBk9/cH</nXeGKudETKPeaCNGFh5ix5fP7fSWtl37NIroXmZN38TajkfZeW3Vf6bvmNn8>
</file>

<file path=customXml/item28.xml><?xml version="1.0" encoding="utf-8"?>
<nXeGKudETKPeaCNGFh5iwUzzYZDrQrCHKPfejBusKNvQLcln0aiewszm1omL74>Hbh3S36RjmYAPE+IaYNLxg==</nXeGKudETKPeaCNGFh5iwUzzYZDrQrCHKPfejBusKNvQLcln0aiewszm1omL74>
</file>

<file path=customXml/item3.xml><?xml version="1.0" encoding="utf-8"?>
<nXeGKudETKPeaCNGFh5i0BGlH9ci87cLWvMx3DlPzuAPh2gY9s703zKUS7uW>40UQzvrncPdtKSvjYF4SHjQjmE05tYnIvzx41R/Ad4fUghrq+w9lMPhfnx73wbTt9L2mKm5MkocCpLUgEYa8AvLeFO26hPfYXCJQ3RaZ9wb+4TAMqJT0t0lfcA7WjffCQp3EwD+wyuZ29vpIHNUxFGoLOXXXOQ7XQkD1NlDxLjvRuWIOgJ88/Dk9Mp+ej8052BRPmQ+7YYki/teMFCsohrU+v54Kd6HcgebyXyLqJsztVp3e0zSe9JcM7/K42GpRiXH8K2rpYaV9HOYK7sfHlYF4Zd10PFLmsIXeEPCQpdB+fMLlJE+7BRG9Tf0xakNI</nXeGKudETKPeaCNGFh5i0BGlH9ci87cLWvMx3DlPzuAPh2gY9s703zKUS7uW>
</file>

<file path=customXml/item4.xml><?xml version="1.0" encoding="utf-8"?>
<NovaPath_docClass>Vertraulich</NovaPath_docClass>
</file>

<file path=customXml/item5.xml><?xml version="1.0" encoding="utf-8"?>
<nXeGKudETKPeaCNGFh5ix5fP7fSWtl37NIroXmYBQsS1cecqKZfGozr8W9iy>q6+5tOfX8wmcBZgRVQvKQBp5vLfiq/NUhhYUXfYtjL2voQZeBshJwqJvvJZG0z/5WQTF7WzHMFvM3nDVXE4KZSIcdexwhHhazrIkSFBcdLM=</nXeGKudETKPeaCNGFh5ix5fP7fSWtl37NIroXmYBQsS1cecqKZfGozr8W9iy>
</file>

<file path=customXml/item6.xml><?xml version="1.0" encoding="utf-8"?>
<NovaPath_docName>Nationale Teststrategie_Juli_614.komm.KBV.pptx</NovaPath_docName>
</file>

<file path=customXml/item7.xml><?xml version="1.0" encoding="utf-8"?>
<nXeGKudETKPeaCNGFh5i7KB6PCgefevITs3IW5zvHkDTq2cPPZVDzitehfVaR>xXOERgJrn4wgiPpGYa05bg==</nXeGKudETKPeaCNGFh5i7KB6PCgefevITs3IW5zvHkDTq2cPPZVDzitehfVaR>
</file>

<file path=customXml/item8.xml><?xml version="1.0" encoding="utf-8"?>
<nXeGKudETKPeaCNGFh5i5IeuWeXv6XDtePDOrtUSOqWwmvYa7PTRiLQvIZkriN4zFxEJfkpx7yiWurrFRQTw>wET7z3APVwWLb5suGR4vTrhDRZJozxrRzOAhwYFpvHz9eQHoa02Xka3de7sjEXtf</nXeGKudETKPeaCNGFh5i5IeuWeXv6XDtePDOrtUSOqWwmvYa7PTRiLQvIZkriN4zFxEJfkpx7yiWurrFRQTw>
</file>

<file path=customXml/item9.xml><?xml version="1.0" encoding="utf-8"?>
<nXeGKudETKPeaCNGFh5iKXsadLDxTRe0xbrxgS3asWaSdlBY0sLX5pYu7jLmo>PuHLcbmjKLgFtJQwvqW1GdTmHlNFzFGC1cWK9gPNG1c5ncSow0/56HT7+qfVTYtAEB7HLIX7yoUeCqOuwANeWu8CxpyrVuJ2cldDTRjGKeg=</nXeGKudETKPeaCNGFh5iKXsadLDxTRe0xbrxgS3asWaSdlBY0sLX5pYu7jLmo>
</file>

<file path=customXml/itemProps1.xml><?xml version="1.0" encoding="utf-8"?>
<ds:datastoreItem xmlns:ds="http://schemas.openxmlformats.org/officeDocument/2006/customXml" ds:itemID="{C83D912E-3216-41F3-84F2-33DC18FE0F29}">
  <ds:schemaRefs/>
</ds:datastoreItem>
</file>

<file path=customXml/itemProps10.xml><?xml version="1.0" encoding="utf-8"?>
<ds:datastoreItem xmlns:ds="http://schemas.openxmlformats.org/officeDocument/2006/customXml" ds:itemID="{3B7833E3-2919-4A02-83BA-78D1FA8FCA72}">
  <ds:schemaRefs/>
</ds:datastoreItem>
</file>

<file path=customXml/itemProps11.xml><?xml version="1.0" encoding="utf-8"?>
<ds:datastoreItem xmlns:ds="http://schemas.openxmlformats.org/officeDocument/2006/customXml" ds:itemID="{E1E47412-A097-4865-B010-D44535D804FE}">
  <ds:schemaRefs/>
</ds:datastoreItem>
</file>

<file path=customXml/itemProps12.xml><?xml version="1.0" encoding="utf-8"?>
<ds:datastoreItem xmlns:ds="http://schemas.openxmlformats.org/officeDocument/2006/customXml" ds:itemID="{584D7A78-B7D8-46F7-883C-FB0F842AAD18}">
  <ds:schemaRefs/>
</ds:datastoreItem>
</file>

<file path=customXml/itemProps13.xml><?xml version="1.0" encoding="utf-8"?>
<ds:datastoreItem xmlns:ds="http://schemas.openxmlformats.org/officeDocument/2006/customXml" ds:itemID="{24ED5730-CD9C-41F2-8455-B102062894C6}">
  <ds:schemaRefs/>
</ds:datastoreItem>
</file>

<file path=customXml/itemProps14.xml><?xml version="1.0" encoding="utf-8"?>
<ds:datastoreItem xmlns:ds="http://schemas.openxmlformats.org/officeDocument/2006/customXml" ds:itemID="{C0A496ED-6808-4286-BCD5-92C6739B9A96}">
  <ds:schemaRefs/>
</ds:datastoreItem>
</file>

<file path=customXml/itemProps15.xml><?xml version="1.0" encoding="utf-8"?>
<ds:datastoreItem xmlns:ds="http://schemas.openxmlformats.org/officeDocument/2006/customXml" ds:itemID="{E9477AE8-13BD-40B1-B255-29FFA76079AB}">
  <ds:schemaRefs/>
</ds:datastoreItem>
</file>

<file path=customXml/itemProps16.xml><?xml version="1.0" encoding="utf-8"?>
<ds:datastoreItem xmlns:ds="http://schemas.openxmlformats.org/officeDocument/2006/customXml" ds:itemID="{D6A9E65B-D918-4471-B6B0-33AE550E61AB}">
  <ds:schemaRefs/>
</ds:datastoreItem>
</file>

<file path=customXml/itemProps17.xml><?xml version="1.0" encoding="utf-8"?>
<ds:datastoreItem xmlns:ds="http://schemas.openxmlformats.org/officeDocument/2006/customXml" ds:itemID="{8FCB80BB-01D8-49EA-8E65-8FB77E3214F4}">
  <ds:schemaRefs/>
</ds:datastoreItem>
</file>

<file path=customXml/itemProps18.xml><?xml version="1.0" encoding="utf-8"?>
<ds:datastoreItem xmlns:ds="http://schemas.openxmlformats.org/officeDocument/2006/customXml" ds:itemID="{F390AA61-7350-4B7E-B2D5-EF67437CD4DC}">
  <ds:schemaRefs/>
</ds:datastoreItem>
</file>

<file path=customXml/itemProps19.xml><?xml version="1.0" encoding="utf-8"?>
<ds:datastoreItem xmlns:ds="http://schemas.openxmlformats.org/officeDocument/2006/customXml" ds:itemID="{47606858-FF00-41D5-AF83-C28587A8FACB}">
  <ds:schemaRefs/>
</ds:datastoreItem>
</file>

<file path=customXml/itemProps2.xml><?xml version="1.0" encoding="utf-8"?>
<ds:datastoreItem xmlns:ds="http://schemas.openxmlformats.org/officeDocument/2006/customXml" ds:itemID="{91478832-964C-4596-8E1B-1CDEB41F9558}">
  <ds:schemaRefs/>
</ds:datastoreItem>
</file>

<file path=customXml/itemProps20.xml><?xml version="1.0" encoding="utf-8"?>
<ds:datastoreItem xmlns:ds="http://schemas.openxmlformats.org/officeDocument/2006/customXml" ds:itemID="{535A62BF-5FE5-47E1-8B56-59ADDC108C61}">
  <ds:schemaRefs/>
</ds:datastoreItem>
</file>

<file path=customXml/itemProps21.xml><?xml version="1.0" encoding="utf-8"?>
<ds:datastoreItem xmlns:ds="http://schemas.openxmlformats.org/officeDocument/2006/customXml" ds:itemID="{2A9DF934-5423-4B39-B804-71B2F17E04E6}">
  <ds:schemaRefs/>
</ds:datastoreItem>
</file>

<file path=customXml/itemProps22.xml><?xml version="1.0" encoding="utf-8"?>
<ds:datastoreItem xmlns:ds="http://schemas.openxmlformats.org/officeDocument/2006/customXml" ds:itemID="{EFCCAA69-ACF7-4583-A764-1BECEF64324C}">
  <ds:schemaRefs/>
</ds:datastoreItem>
</file>

<file path=customXml/itemProps23.xml><?xml version="1.0" encoding="utf-8"?>
<ds:datastoreItem xmlns:ds="http://schemas.openxmlformats.org/officeDocument/2006/customXml" ds:itemID="{40FE9FBD-06B5-4879-9742-F16746CA54D6}">
  <ds:schemaRefs/>
</ds:datastoreItem>
</file>

<file path=customXml/itemProps24.xml><?xml version="1.0" encoding="utf-8"?>
<ds:datastoreItem xmlns:ds="http://schemas.openxmlformats.org/officeDocument/2006/customXml" ds:itemID="{D1842247-C05F-467B-BFF3-280A3C591CFC}">
  <ds:schemaRefs/>
</ds:datastoreItem>
</file>

<file path=customXml/itemProps25.xml><?xml version="1.0" encoding="utf-8"?>
<ds:datastoreItem xmlns:ds="http://schemas.openxmlformats.org/officeDocument/2006/customXml" ds:itemID="{374B2D2F-5867-4923-B8A7-8083FDEAA03C}">
  <ds:schemaRefs/>
</ds:datastoreItem>
</file>

<file path=customXml/itemProps26.xml><?xml version="1.0" encoding="utf-8"?>
<ds:datastoreItem xmlns:ds="http://schemas.openxmlformats.org/officeDocument/2006/customXml" ds:itemID="{6F1A7F66-5CB8-4CCE-8AFC-34EF47046AE8}">
  <ds:schemaRefs/>
</ds:datastoreItem>
</file>

<file path=customXml/itemProps27.xml><?xml version="1.0" encoding="utf-8"?>
<ds:datastoreItem xmlns:ds="http://schemas.openxmlformats.org/officeDocument/2006/customXml" ds:itemID="{0F1B2B70-639C-4A94-A64F-B68A987E9890}">
  <ds:schemaRefs/>
</ds:datastoreItem>
</file>

<file path=customXml/itemProps28.xml><?xml version="1.0" encoding="utf-8"?>
<ds:datastoreItem xmlns:ds="http://schemas.openxmlformats.org/officeDocument/2006/customXml" ds:itemID="{7CF12F5A-6553-48B9-890D-A8B6B630F065}">
  <ds:schemaRefs/>
</ds:datastoreItem>
</file>

<file path=customXml/itemProps3.xml><?xml version="1.0" encoding="utf-8"?>
<ds:datastoreItem xmlns:ds="http://schemas.openxmlformats.org/officeDocument/2006/customXml" ds:itemID="{BD5E878D-313E-40AD-AF94-D0D89D8557EC}">
  <ds:schemaRefs/>
</ds:datastoreItem>
</file>

<file path=customXml/itemProps4.xml><?xml version="1.0" encoding="utf-8"?>
<ds:datastoreItem xmlns:ds="http://schemas.openxmlformats.org/officeDocument/2006/customXml" ds:itemID="{69AF24CC-84DA-449A-AAFE-6B23D35EDAAB}">
  <ds:schemaRefs/>
</ds:datastoreItem>
</file>

<file path=customXml/itemProps5.xml><?xml version="1.0" encoding="utf-8"?>
<ds:datastoreItem xmlns:ds="http://schemas.openxmlformats.org/officeDocument/2006/customXml" ds:itemID="{DB076294-D66F-4986-9EEA-0F11C40D6C77}">
  <ds:schemaRefs/>
</ds:datastoreItem>
</file>

<file path=customXml/itemProps6.xml><?xml version="1.0" encoding="utf-8"?>
<ds:datastoreItem xmlns:ds="http://schemas.openxmlformats.org/officeDocument/2006/customXml" ds:itemID="{61CBB794-CFD1-4B3D-A7F5-B7273250C110}">
  <ds:schemaRefs/>
</ds:datastoreItem>
</file>

<file path=customXml/itemProps7.xml><?xml version="1.0" encoding="utf-8"?>
<ds:datastoreItem xmlns:ds="http://schemas.openxmlformats.org/officeDocument/2006/customXml" ds:itemID="{59E43952-594F-4FA2-940D-192E1B450AA6}">
  <ds:schemaRefs/>
</ds:datastoreItem>
</file>

<file path=customXml/itemProps8.xml><?xml version="1.0" encoding="utf-8"?>
<ds:datastoreItem xmlns:ds="http://schemas.openxmlformats.org/officeDocument/2006/customXml" ds:itemID="{9CC87835-C540-4698-8D39-12DF03DCA75B}">
  <ds:schemaRefs/>
</ds:datastoreItem>
</file>

<file path=customXml/itemProps9.xml><?xml version="1.0" encoding="utf-8"?>
<ds:datastoreItem xmlns:ds="http://schemas.openxmlformats.org/officeDocument/2006/customXml" ds:itemID="{06D3B915-5937-4391-918F-F05B6196DD1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BMG</Template>
  <TotalTime>0</TotalTime>
  <Words>651</Words>
  <Application>Microsoft Office PowerPoint</Application>
  <PresentationFormat>A4-Papier (210 x 297 mm)</PresentationFormat>
  <Paragraphs>127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BundesSans Office</vt:lpstr>
      <vt:lpstr>Arial</vt:lpstr>
      <vt:lpstr>BundesSerif Office</vt:lpstr>
      <vt:lpstr>Calibri</vt:lpstr>
      <vt:lpstr>BMG 2016 Ministerium</vt:lpstr>
      <vt:lpstr>BMG 2016 Gesundheit</vt:lpstr>
      <vt:lpstr>BMG 2016 Pflege</vt:lpstr>
      <vt:lpstr>BMG 2016 Patientenbeauftragter</vt:lpstr>
      <vt:lpstr>BMG 2016 Drogenbeauftragte</vt:lpstr>
      <vt:lpstr>PowerPoint-Präsentation</vt:lpstr>
    </vt:vector>
  </TitlesOfParts>
  <Company>BMG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Nationale Teststrategie</dc:title>
  <dc:creator>Danek, Stella -612 BMG</dc:creator>
  <cp:lastModifiedBy>Korr Dr., Gerit Solveig -614 BMG</cp:lastModifiedBy>
  <cp:revision>922</cp:revision>
  <cp:lastPrinted>2022-01-26T18:32:19Z</cp:lastPrinted>
  <dcterms:created xsi:type="dcterms:W3CDTF">2020-06-29T09:30:35Z</dcterms:created>
  <dcterms:modified xsi:type="dcterms:W3CDTF">2022-02-17T09:54:06Z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lassifizierung">
    <vt:lpwstr>Vertraulich</vt:lpwstr>
  </property>
  <property fmtid="{D5CDD505-2E9C-101B-9397-08002B2CF9AE}" pid="3" name="Klassifizierungs-Id">
    <vt:lpwstr>A8582219269E41B7A712F29AC31419F9</vt:lpwstr>
  </property>
  <property fmtid="{D5CDD505-2E9C-101B-9397-08002B2CF9AE}" pid="4" name="Klassifizierungs-Datum">
    <vt:lpwstr>07/06/2021 10:12:29</vt:lpwstr>
  </property>
  <property fmtid="{D5CDD505-2E9C-101B-9397-08002B2CF9AE}" pid="5" name="NovaPath-SeverityName">
    <vt:lpwstr>Sehr hoch</vt:lpwstr>
  </property>
  <property fmtid="{D5CDD505-2E9C-101B-9397-08002B2CF9AE}" pid="6" name="NovaPath-SeverityLevel">
    <vt:lpwstr>4000</vt:lpwstr>
  </property>
  <property fmtid="{D5CDD505-2E9C-101B-9397-08002B2CF9AE}" pid="7" name="Dokumenten-ID">
    <vt:lpwstr>HVGEDGO2H4YHLTSIVV04BUNZB2</vt:lpwstr>
  </property>
  <property fmtid="{D5CDD505-2E9C-101B-9397-08002B2CF9AE}" pid="8" name="NovaPath-Version">
    <vt:lpwstr>5.1.0.13233</vt:lpwstr>
  </property>
</Properties>
</file>