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3d67a9e4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3d67a9e4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3d67a9e4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3d67a9e4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3d67a9e4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3d67a9e4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3d67a9e43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3d67a9e4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5c05ecef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5c05ecef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klamser@physik.hu-berlin.de" TargetMode="External"/><Relationship Id="rId4" Type="http://schemas.openxmlformats.org/officeDocument/2006/relationships/hyperlink" Target="mailto:scazachariae@gmail.com" TargetMode="External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0" Type="http://schemas.openxmlformats.org/officeDocument/2006/relationships/image" Target="../media/image14.png"/><Relationship Id="rId9" Type="http://schemas.openxmlformats.org/officeDocument/2006/relationships/image" Target="../media/image15.png"/><Relationship Id="rId5" Type="http://schemas.openxmlformats.org/officeDocument/2006/relationships/image" Target="../media/image5.gif"/><Relationship Id="rId6" Type="http://schemas.openxmlformats.org/officeDocument/2006/relationships/image" Target="../media/image4.gif"/><Relationship Id="rId7" Type="http://schemas.openxmlformats.org/officeDocument/2006/relationships/image" Target="../media/image2.gif"/><Relationship Id="rId8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31525"/>
            <a:ext cx="8520600" cy="10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300"/>
              <a:t>Ergänzung: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300"/>
              <a:t>Inzidenzverlauf ohne Flugverkehr-Reduktion</a:t>
            </a:r>
            <a:endParaRPr sz="3300"/>
          </a:p>
        </p:txBody>
      </p:sp>
      <p:sp>
        <p:nvSpPr>
          <p:cNvPr id="55" name="Google Shape;55;p13"/>
          <p:cNvSpPr txBox="1"/>
          <p:nvPr/>
        </p:nvSpPr>
        <p:spPr>
          <a:xfrm>
            <a:off x="1017750" y="3148375"/>
            <a:ext cx="6951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>
                <a:solidFill>
                  <a:srgbClr val="21212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P4 </a:t>
            </a:r>
            <a:r>
              <a:rPr b="1" lang="de" sz="800">
                <a:solidFill>
                  <a:srgbClr val="21212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(</a:t>
            </a:r>
            <a:r>
              <a:rPr b="1" lang="de" sz="800">
                <a:solidFill>
                  <a:schemeClr val="accent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Computational Epidemiology Group </a:t>
            </a:r>
            <a:r>
              <a:rPr b="1" lang="de" sz="800">
                <a:solidFill>
                  <a:srgbClr val="21212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)</a:t>
            </a:r>
            <a:br>
              <a:rPr b="1" lang="de" sz="1200">
                <a:solidFill>
                  <a:srgbClr val="21212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</a:br>
            <a:r>
              <a:rPr b="1" lang="de" sz="1200">
                <a:solidFill>
                  <a:srgbClr val="21212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+</a:t>
            </a:r>
            <a:br>
              <a:rPr b="1" lang="de" sz="1200">
                <a:solidFill>
                  <a:srgbClr val="21212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</a:br>
            <a:r>
              <a:rPr b="1" lang="de" sz="1200">
                <a:solidFill>
                  <a:schemeClr val="accent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ZIG</a:t>
            </a:r>
            <a:r>
              <a:rPr b="1" lang="de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(Zentrum für Internationalen Gesundheitsschutz)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latin typeface="Lato"/>
                <a:ea typeface="Lato"/>
                <a:cs typeface="Lato"/>
                <a:sym typeface="Lato"/>
              </a:rPr>
              <a:t>Dirk Brockmann, </a:t>
            </a:r>
            <a:r>
              <a:rPr lang="de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Pascal Klamser, </a:t>
            </a:r>
            <a:r>
              <a:rPr lang="de" sz="1200">
                <a:latin typeface="Lato"/>
                <a:ea typeface="Lato"/>
                <a:cs typeface="Lato"/>
                <a:sym typeface="Lato"/>
              </a:rPr>
              <a:t>Benjamin F. Maier, </a:t>
            </a:r>
            <a:r>
              <a:rPr lang="de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Adrian Zachariae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latin typeface="Lato"/>
                <a:ea typeface="Lato"/>
                <a:cs typeface="Lato"/>
                <a:sym typeface="Lato"/>
              </a:rPr>
              <a:t>Kontakt: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latin typeface="Lato"/>
                <a:ea typeface="Lato"/>
                <a:cs typeface="Lato"/>
                <a:sym typeface="Lato"/>
              </a:rPr>
              <a:t>Pascal Klamser (</a:t>
            </a:r>
            <a:r>
              <a:rPr lang="de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klamser@physik.hu-berlin.de</a:t>
            </a:r>
            <a:r>
              <a:rPr lang="de" sz="1200">
                <a:latin typeface="Lato"/>
                <a:ea typeface="Lato"/>
                <a:cs typeface="Lato"/>
                <a:sym typeface="Lato"/>
              </a:rPr>
              <a:t>)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Adrian Zachariae </a:t>
            </a:r>
            <a:r>
              <a:rPr lang="de" sz="1200"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de" sz="12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scazachariae@gmail.com</a:t>
            </a:r>
            <a:r>
              <a:rPr lang="de" sz="1200">
                <a:latin typeface="Lato"/>
                <a:ea typeface="Lato"/>
                <a:cs typeface="Lato"/>
                <a:sym typeface="Lato"/>
              </a:rPr>
              <a:t>)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034450" y="2571749"/>
            <a:ext cx="4890900" cy="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Lato"/>
                <a:ea typeface="Lato"/>
                <a:cs typeface="Lato"/>
                <a:sym typeface="Lato"/>
              </a:rPr>
              <a:t>Montag</a:t>
            </a:r>
            <a:r>
              <a:rPr b="1" lang="de">
                <a:latin typeface="Lato"/>
                <a:ea typeface="Lato"/>
                <a:cs typeface="Lato"/>
                <a:sym typeface="Lato"/>
              </a:rPr>
              <a:t>, 21.02.2022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850" y="123275"/>
            <a:ext cx="2476450" cy="6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75875"/>
            <a:ext cx="3735277" cy="1867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4"/>
          <p:cNvGrpSpPr/>
          <p:nvPr/>
        </p:nvGrpSpPr>
        <p:grpSpPr>
          <a:xfrm>
            <a:off x="28875" y="499800"/>
            <a:ext cx="5015625" cy="2691600"/>
            <a:chOff x="638475" y="271200"/>
            <a:chExt cx="5015625" cy="2691600"/>
          </a:xfrm>
        </p:grpSpPr>
        <p:grpSp>
          <p:nvGrpSpPr>
            <p:cNvPr id="64" name="Google Shape;64;p14"/>
            <p:cNvGrpSpPr/>
            <p:nvPr/>
          </p:nvGrpSpPr>
          <p:grpSpPr>
            <a:xfrm>
              <a:off x="638475" y="867961"/>
              <a:ext cx="2251114" cy="2094839"/>
              <a:chOff x="1069450" y="794361"/>
              <a:chExt cx="2251114" cy="2094839"/>
            </a:xfrm>
          </p:grpSpPr>
          <p:pic>
            <p:nvPicPr>
              <p:cNvPr id="65" name="Google Shape;65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069450" y="794361"/>
                <a:ext cx="2251114" cy="20948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" name="Google Shape;66;p14"/>
              <p:cNvSpPr/>
              <p:nvPr/>
            </p:nvSpPr>
            <p:spPr>
              <a:xfrm>
                <a:off x="2074500" y="893775"/>
                <a:ext cx="133800" cy="2946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2521450" y="893775"/>
                <a:ext cx="133800" cy="2946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>
                <a:off x="2432875" y="1421025"/>
                <a:ext cx="133800" cy="2946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>
                <a:off x="2655250" y="1941600"/>
                <a:ext cx="133800" cy="2946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2269075" y="2468875"/>
                <a:ext cx="133800" cy="2946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2861275" y="893775"/>
                <a:ext cx="163800" cy="2946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F99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2960125" y="1941600"/>
                <a:ext cx="163800" cy="2946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F99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3" name="Google Shape;73;p14"/>
            <p:cNvSpPr txBox="1"/>
            <p:nvPr/>
          </p:nvSpPr>
          <p:spPr>
            <a:xfrm>
              <a:off x="2643500" y="271200"/>
              <a:ext cx="2764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" sz="1000">
                  <a:solidFill>
                    <a:srgbClr val="FF0000"/>
                  </a:solidFill>
                </a:rPr>
                <a:t>infection-rate: estimated</a:t>
              </a:r>
              <a:r>
                <a:rPr lang="de" sz="1000">
                  <a:solidFill>
                    <a:srgbClr val="FF0000"/>
                  </a:solidFill>
                </a:rPr>
                <a:t> by incidence fit</a:t>
              </a:r>
              <a:endParaRPr sz="1000">
                <a:solidFill>
                  <a:srgbClr val="FF0000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1699650" y="447861"/>
              <a:ext cx="977325" cy="479375"/>
            </a:xfrm>
            <a:custGeom>
              <a:rect b="b" l="l" r="r" t="t"/>
              <a:pathLst>
                <a:path extrusionOk="0" h="19175" w="39093">
                  <a:moveTo>
                    <a:pt x="0" y="19175"/>
                  </a:moveTo>
                  <a:cubicBezTo>
                    <a:pt x="1874" y="16274"/>
                    <a:pt x="4731" y="4895"/>
                    <a:pt x="11246" y="1771"/>
                  </a:cubicBezTo>
                  <a:cubicBezTo>
                    <a:pt x="17762" y="-1353"/>
                    <a:pt x="34452" y="655"/>
                    <a:pt x="39093" y="432"/>
                  </a:cubicBez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sp>
        <p:sp>
          <p:nvSpPr>
            <p:cNvPr id="75" name="Google Shape;75;p14"/>
            <p:cNvSpPr txBox="1"/>
            <p:nvPr/>
          </p:nvSpPr>
          <p:spPr>
            <a:xfrm>
              <a:off x="2722275" y="588525"/>
              <a:ext cx="2471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" sz="1000">
                  <a:solidFill>
                    <a:schemeClr val="accent1"/>
                  </a:solidFill>
                </a:rPr>
                <a:t>outflux-rate</a:t>
              </a:r>
              <a:r>
                <a:rPr b="1" lang="de" sz="1000">
                  <a:solidFill>
                    <a:schemeClr val="accent1"/>
                  </a:solidFill>
                </a:rPr>
                <a:t>:</a:t>
              </a:r>
              <a:endParaRPr sz="1000">
                <a:solidFill>
                  <a:schemeClr val="accent1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2148150" y="719780"/>
              <a:ext cx="662700" cy="227550"/>
            </a:xfrm>
            <a:custGeom>
              <a:rect b="b" l="l" r="r" t="t"/>
              <a:pathLst>
                <a:path extrusionOk="0" h="9102" w="26508">
                  <a:moveTo>
                    <a:pt x="0" y="9102"/>
                  </a:moveTo>
                  <a:cubicBezTo>
                    <a:pt x="1339" y="7719"/>
                    <a:pt x="3615" y="2274"/>
                    <a:pt x="8033" y="801"/>
                  </a:cubicBezTo>
                  <a:cubicBezTo>
                    <a:pt x="12451" y="-672"/>
                    <a:pt x="23429" y="355"/>
                    <a:pt x="26508" y="266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sp>
        <p:pic>
          <p:nvPicPr>
            <p:cNvPr id="77" name="Google Shape;77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54288" y="605475"/>
              <a:ext cx="1152525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4"/>
            <p:cNvSpPr/>
            <p:nvPr/>
          </p:nvSpPr>
          <p:spPr>
            <a:xfrm>
              <a:off x="2676975" y="1134750"/>
              <a:ext cx="468575" cy="894400"/>
            </a:xfrm>
            <a:custGeom>
              <a:rect b="b" l="l" r="r" t="t"/>
              <a:pathLst>
                <a:path extrusionOk="0" h="35776" w="18743">
                  <a:moveTo>
                    <a:pt x="0" y="35776"/>
                  </a:moveTo>
                  <a:cubicBezTo>
                    <a:pt x="1250" y="30572"/>
                    <a:pt x="4373" y="10515"/>
                    <a:pt x="7497" y="4552"/>
                  </a:cubicBezTo>
                  <a:cubicBezTo>
                    <a:pt x="10621" y="-1411"/>
                    <a:pt x="16869" y="759"/>
                    <a:pt x="18743" y="0"/>
                  </a:cubicBezTo>
                </a:path>
              </a:pathLst>
            </a:custGeom>
            <a:noFill/>
            <a:ln cap="flat" cmpd="sng" w="19050">
              <a:solidFill>
                <a:srgbClr val="FF9900"/>
              </a:solidFill>
              <a:prstDash val="solid"/>
              <a:round/>
              <a:headEnd len="med" w="med" type="none"/>
              <a:tailEnd len="med" w="med" type="triangle"/>
            </a:ln>
          </p:spPr>
        </p:sp>
        <p:sp>
          <p:nvSpPr>
            <p:cNvPr id="79" name="Google Shape;79;p14"/>
            <p:cNvSpPr txBox="1"/>
            <p:nvPr/>
          </p:nvSpPr>
          <p:spPr>
            <a:xfrm>
              <a:off x="3242850" y="947325"/>
              <a:ext cx="2165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" sz="1000">
                  <a:solidFill>
                    <a:srgbClr val="FF9900"/>
                  </a:solidFill>
                </a:rPr>
                <a:t>in</a:t>
              </a:r>
              <a:r>
                <a:rPr b="1" lang="de" sz="1000">
                  <a:solidFill>
                    <a:srgbClr val="FF9900"/>
                  </a:solidFill>
                </a:rPr>
                <a:t>flux:              </a:t>
              </a:r>
              <a:r>
                <a:rPr lang="de" sz="1000">
                  <a:solidFill>
                    <a:srgbClr val="FF9900"/>
                  </a:solidFill>
                </a:rPr>
                <a:t>time depending </a:t>
              </a:r>
              <a:endParaRPr sz="1000">
                <a:solidFill>
                  <a:srgbClr val="FF99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>
                  <a:solidFill>
                    <a:srgbClr val="FF9900"/>
                  </a:solidFill>
                </a:rPr>
                <a:t>                         influx (5-day steps)</a:t>
              </a:r>
              <a:endParaRPr sz="1000">
                <a:solidFill>
                  <a:srgbClr val="FF9900"/>
                </a:solidFill>
              </a:endParaRPr>
            </a:p>
          </p:txBody>
        </p:sp>
        <p:pic>
          <p:nvPicPr>
            <p:cNvPr id="80" name="Google Shape;80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78113" y="1040475"/>
              <a:ext cx="295275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309263" y="1741513"/>
              <a:ext cx="381000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296350" y="1736738"/>
              <a:ext cx="381000" cy="314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14"/>
            <p:cNvSpPr txBox="1"/>
            <p:nvPr/>
          </p:nvSpPr>
          <p:spPr>
            <a:xfrm>
              <a:off x="2889600" y="1334788"/>
              <a:ext cx="2764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" sz="1000">
                  <a:solidFill>
                    <a:schemeClr val="dk1"/>
                  </a:solidFill>
                </a:rPr>
                <a:t>other parameter</a:t>
              </a:r>
              <a:r>
                <a:rPr b="1" lang="de" sz="1000">
                  <a:solidFill>
                    <a:schemeClr val="dk1"/>
                  </a:solidFill>
                </a:rPr>
                <a:t>: </a:t>
              </a:r>
              <a:r>
                <a:rPr lang="de" sz="1000">
                  <a:solidFill>
                    <a:schemeClr val="dk1"/>
                  </a:solidFill>
                </a:rPr>
                <a:t>set default values for</a:t>
              </a:r>
              <a:endParaRPr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>
                  <a:solidFill>
                    <a:schemeClr val="dk1"/>
                  </a:solidFill>
                </a:rPr>
                <a:t>       transition-,          recovery- rate </a:t>
              </a:r>
              <a:endParaRPr sz="1000">
                <a:solidFill>
                  <a:schemeClr val="dk1"/>
                </a:solidFill>
              </a:endParaRPr>
            </a:p>
          </p:txBody>
        </p:sp>
      </p:grpSp>
      <p:pic>
        <p:nvPicPr>
          <p:cNvPr id="84" name="Google Shape;84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88525" y="2706550"/>
            <a:ext cx="3655476" cy="24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08725" y="0"/>
            <a:ext cx="3735276" cy="249016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/>
          <p:nvPr/>
        </p:nvSpPr>
        <p:spPr>
          <a:xfrm>
            <a:off x="3500325" y="2259325"/>
            <a:ext cx="2041675" cy="1947950"/>
          </a:xfrm>
          <a:custGeom>
            <a:rect b="b" l="l" r="r" t="t"/>
            <a:pathLst>
              <a:path extrusionOk="0" h="77918" w="81667">
                <a:moveTo>
                  <a:pt x="0" y="77918"/>
                </a:moveTo>
                <a:cubicBezTo>
                  <a:pt x="11425" y="68725"/>
                  <a:pt x="54936" y="35745"/>
                  <a:pt x="68547" y="22759"/>
                </a:cubicBezTo>
                <a:cubicBezTo>
                  <a:pt x="82158" y="9773"/>
                  <a:pt x="79480" y="3793"/>
                  <a:pt x="81667" y="0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87" name="Google Shape;87;p14"/>
          <p:cNvSpPr/>
          <p:nvPr/>
        </p:nvSpPr>
        <p:spPr>
          <a:xfrm>
            <a:off x="3480250" y="2680532"/>
            <a:ext cx="2396450" cy="1533450"/>
          </a:xfrm>
          <a:custGeom>
            <a:rect b="b" l="l" r="r" t="t"/>
            <a:pathLst>
              <a:path extrusionOk="0" h="61338" w="95858">
                <a:moveTo>
                  <a:pt x="0" y="61338"/>
                </a:moveTo>
                <a:cubicBezTo>
                  <a:pt x="12396" y="52268"/>
                  <a:pt x="58399" y="17140"/>
                  <a:pt x="74375" y="6920"/>
                </a:cubicBezTo>
                <a:cubicBezTo>
                  <a:pt x="90351" y="-3299"/>
                  <a:pt x="92278" y="1171"/>
                  <a:pt x="95858" y="21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88" name="Google Shape;88;p14"/>
          <p:cNvSpPr txBox="1"/>
          <p:nvPr/>
        </p:nvSpPr>
        <p:spPr>
          <a:xfrm rot="-2237242">
            <a:off x="3154729" y="3235617"/>
            <a:ext cx="2396284" cy="338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rgbClr val="999999"/>
                </a:solidFill>
              </a:rPr>
              <a:t>sequential fitting of 5-day intervals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28875" y="0"/>
            <a:ext cx="275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Model-outline + fit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625" y="3215300"/>
            <a:ext cx="3856376" cy="19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0375" y="14275"/>
            <a:ext cx="1720149" cy="86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3200" y="1749850"/>
            <a:ext cx="3257601" cy="16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3737126" cy="18685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3440075" y="766575"/>
            <a:ext cx="1619950" cy="1084425"/>
          </a:xfrm>
          <a:custGeom>
            <a:rect b="b" l="l" r="r" t="t"/>
            <a:pathLst>
              <a:path extrusionOk="0" h="43377" w="64798">
                <a:moveTo>
                  <a:pt x="0" y="0"/>
                </a:moveTo>
                <a:cubicBezTo>
                  <a:pt x="7542" y="1696"/>
                  <a:pt x="34452" y="2946"/>
                  <a:pt x="45252" y="10175"/>
                </a:cubicBezTo>
                <a:cubicBezTo>
                  <a:pt x="56052" y="17405"/>
                  <a:pt x="61540" y="37843"/>
                  <a:pt x="64798" y="43377"/>
                </a:cubicBezTo>
              </a:path>
            </a:pathLst>
          </a:custGeom>
          <a:noFill/>
          <a:ln cap="flat" cmpd="sng" w="19050">
            <a:solidFill>
              <a:srgbClr val="0097A7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99" name="Google Shape;99;p15"/>
          <p:cNvSpPr/>
          <p:nvPr/>
        </p:nvSpPr>
        <p:spPr>
          <a:xfrm>
            <a:off x="6122800" y="2311950"/>
            <a:ext cx="1619950" cy="1084425"/>
          </a:xfrm>
          <a:custGeom>
            <a:rect b="b" l="l" r="r" t="t"/>
            <a:pathLst>
              <a:path extrusionOk="0" h="43377" w="64798">
                <a:moveTo>
                  <a:pt x="0" y="0"/>
                </a:moveTo>
                <a:cubicBezTo>
                  <a:pt x="7542" y="1696"/>
                  <a:pt x="34452" y="2946"/>
                  <a:pt x="45252" y="10175"/>
                </a:cubicBezTo>
                <a:cubicBezTo>
                  <a:pt x="56052" y="17405"/>
                  <a:pt x="61540" y="37843"/>
                  <a:pt x="64798" y="43377"/>
                </a:cubicBezTo>
              </a:path>
            </a:pathLst>
          </a:custGeom>
          <a:noFill/>
          <a:ln cap="flat" cmpd="sng" w="19050">
            <a:solidFill>
              <a:srgbClr val="0097A7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100" name="Google Shape;10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53550" y="3598150"/>
            <a:ext cx="3090730" cy="15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39700" y="3716925"/>
            <a:ext cx="1425825" cy="9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2767525" y="4254150"/>
            <a:ext cx="2533525" cy="475950"/>
          </a:xfrm>
          <a:custGeom>
            <a:rect b="b" l="l" r="r" t="t"/>
            <a:pathLst>
              <a:path extrusionOk="0" h="19038" w="101341">
                <a:moveTo>
                  <a:pt x="0" y="4184"/>
                </a:moveTo>
                <a:cubicBezTo>
                  <a:pt x="8902" y="6655"/>
                  <a:pt x="36522" y="19708"/>
                  <a:pt x="53412" y="19011"/>
                </a:cubicBezTo>
                <a:cubicBezTo>
                  <a:pt x="70302" y="18314"/>
                  <a:pt x="93353" y="3169"/>
                  <a:pt x="101341" y="0"/>
                </a:cubicBezTo>
              </a:path>
            </a:pathLst>
          </a:custGeom>
          <a:noFill/>
          <a:ln cap="flat" cmpd="sng" w="19050">
            <a:solidFill>
              <a:srgbClr val="0097A7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03" name="Google Shape;103;p15"/>
          <p:cNvSpPr txBox="1"/>
          <p:nvPr/>
        </p:nvSpPr>
        <p:spPr>
          <a:xfrm>
            <a:off x="3430850" y="4742825"/>
            <a:ext cx="172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0097A7"/>
                </a:solidFill>
              </a:rPr>
              <a:t>infection-rate fitting</a:t>
            </a:r>
            <a:endParaRPr b="1" sz="800">
              <a:solidFill>
                <a:srgbClr val="0097A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0097A7"/>
                </a:solidFill>
              </a:rPr>
              <a:t>(using “real” WAN fluxes)</a:t>
            </a:r>
            <a:endParaRPr b="1" sz="800">
              <a:solidFill>
                <a:srgbClr val="0097A7"/>
              </a:solidFill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3709838" y="913850"/>
            <a:ext cx="1258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0097A7"/>
                </a:solidFill>
              </a:rPr>
              <a:t>combining:</a:t>
            </a:r>
            <a:endParaRPr b="1" sz="800">
              <a:solidFill>
                <a:srgbClr val="0097A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0097A7"/>
                </a:solidFill>
              </a:rPr>
              <a:t>WAN +</a:t>
            </a:r>
            <a:endParaRPr b="1" sz="800">
              <a:solidFill>
                <a:srgbClr val="0097A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0097A7"/>
                </a:solidFill>
              </a:rPr>
              <a:t>country incidence +</a:t>
            </a:r>
            <a:endParaRPr b="1" sz="800">
              <a:solidFill>
                <a:srgbClr val="0097A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0097A7"/>
                </a:solidFill>
              </a:rPr>
              <a:t>import risk</a:t>
            </a:r>
            <a:endParaRPr b="1" sz="800">
              <a:solidFill>
                <a:srgbClr val="0097A7"/>
              </a:solidFill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6191738" y="2485375"/>
            <a:ext cx="1258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0097A7"/>
                </a:solidFill>
              </a:rPr>
              <a:t>changing the influx</a:t>
            </a:r>
            <a:endParaRPr b="1" sz="800">
              <a:solidFill>
                <a:srgbClr val="0097A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0097A7"/>
                </a:solidFill>
              </a:rPr>
              <a:t>to estimate</a:t>
            </a:r>
            <a:endParaRPr b="1" sz="800">
              <a:solidFill>
                <a:srgbClr val="0097A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0097A7"/>
                </a:solidFill>
              </a:rPr>
              <a:t>WAN-reduction</a:t>
            </a:r>
            <a:endParaRPr b="1" sz="800">
              <a:solidFill>
                <a:srgbClr val="0097A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0097A7"/>
                </a:solidFill>
              </a:rPr>
              <a:t>effects</a:t>
            </a:r>
            <a:endParaRPr b="1" sz="800">
              <a:solidFill>
                <a:srgbClr val="0097A7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6392700" y="14275"/>
            <a:ext cx="2751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Model and Data Combination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/>
              <a:t>WAN = World Aviation Network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0" y="-28025"/>
            <a:ext cx="275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If the WAN had been like 2019</a:t>
            </a:r>
            <a:endParaRPr b="1"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2541" y="0"/>
            <a:ext cx="77114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0" y="48175"/>
            <a:ext cx="1462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If the WAN had been like 2019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in specific windows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