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9"/>
  </p:notesMasterIdLst>
  <p:handoutMasterIdLst>
    <p:handoutMasterId r:id="rId10"/>
  </p:handoutMasterIdLst>
  <p:sldIdLst>
    <p:sldId id="818" r:id="rId2"/>
    <p:sldId id="825" r:id="rId3"/>
    <p:sldId id="819" r:id="rId4"/>
    <p:sldId id="821" r:id="rId5"/>
    <p:sldId id="822" r:id="rId6"/>
    <p:sldId id="826" r:id="rId7"/>
    <p:sldId id="820" r:id="rId8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4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  <p:cmAuthor id="3" name="Correa Martinez, Carlos" initials="CMC" lastIdx="1" clrIdx="2">
    <p:extLst>
      <p:ext uri="{19B8F6BF-5375-455C-9EA6-DF929625EA0E}">
        <p15:presenceInfo xmlns:p15="http://schemas.microsoft.com/office/powerpoint/2012/main" userId="Correa Martinez, Carl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367BB8"/>
    <a:srgbClr val="4D8AD2"/>
    <a:srgbClr val="80A5DC"/>
    <a:srgbClr val="006EC7"/>
    <a:srgbClr val="66A8DD"/>
    <a:srgbClr val="689CCA"/>
    <a:srgbClr val="338BD2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88165" autoAdjust="0"/>
  </p:normalViewPr>
  <p:slideViewPr>
    <p:cSldViewPr snapToGrid="0" snapToObjects="1">
      <p:cViewPr varScale="1">
        <p:scale>
          <a:sx n="56" d="100"/>
          <a:sy n="56" d="100"/>
        </p:scale>
        <p:origin x="1180" y="56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i="1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07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i="1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27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i="1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48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i="1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61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i="1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423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i="1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349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i="1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90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02/21/2022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02/21/2022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02/21/2022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02/21/2022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02/21/2022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02/21/2022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02/21/2022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02/21/2022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02/21/2022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02/21/2022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BCD7FF1-CA03-46DF-A147-D193934BB65E}"/>
              </a:ext>
            </a:extLst>
          </p:cNvPr>
          <p:cNvSpPr txBox="1"/>
          <p:nvPr/>
        </p:nvSpPr>
        <p:spPr>
          <a:xfrm>
            <a:off x="535305" y="1305342"/>
            <a:ext cx="111213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200" b="1" dirty="0"/>
              <a:t>Geplante Änderungen:</a:t>
            </a:r>
          </a:p>
          <a:p>
            <a:pPr algn="just"/>
            <a:endParaRPr lang="de-DE" sz="2200" b="1" dirty="0"/>
          </a:p>
          <a:p>
            <a:pPr algn="just"/>
            <a:endParaRPr lang="de-DE" sz="2200" b="1" dirty="0"/>
          </a:p>
          <a:p>
            <a:pPr marL="457200" indent="-457200" algn="just">
              <a:buFont typeface="+mj-lt"/>
              <a:buAutoNum type="arabicPeriod"/>
            </a:pPr>
            <a:r>
              <a:rPr lang="de-DE" sz="2200" b="1" dirty="0"/>
              <a:t>04.03.2022: gültig bis April 2022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de-DE" sz="2200" dirty="0"/>
              <a:t>Kabinettssitzung am 23.02.2022</a:t>
            </a:r>
          </a:p>
          <a:p>
            <a:pPr marL="457200" indent="-457200" algn="just">
              <a:buFont typeface="+mj-lt"/>
              <a:buAutoNum type="arabicPeriod"/>
            </a:pPr>
            <a:endParaRPr lang="de-DE" sz="2200" dirty="0"/>
          </a:p>
          <a:p>
            <a:pPr marL="457200" indent="-457200" algn="just">
              <a:buFont typeface="+mj-lt"/>
              <a:buAutoNum type="arabicPeriod"/>
            </a:pPr>
            <a:endParaRPr lang="de-DE" sz="2200" dirty="0"/>
          </a:p>
          <a:p>
            <a:pPr marL="457200" indent="-457200" algn="just">
              <a:buFont typeface="+mj-lt"/>
              <a:buAutoNum type="arabicPeriod"/>
            </a:pPr>
            <a:r>
              <a:rPr lang="de-DE" sz="2200" dirty="0"/>
              <a:t>Gültig ab April 2022</a:t>
            </a:r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703BB644-43FE-4903-8A64-2E16F493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68" y="10121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Änderung der Coronavirus-Einreiseverordnung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0527C958-5651-480A-88FA-E64771D275FC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BCD7FF1-CA03-46DF-A147-D193934BB65E}"/>
              </a:ext>
            </a:extLst>
          </p:cNvPr>
          <p:cNvSpPr txBox="1"/>
          <p:nvPr/>
        </p:nvSpPr>
        <p:spPr>
          <a:xfrm>
            <a:off x="421006" y="1591436"/>
            <a:ext cx="7629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200" b="1" dirty="0"/>
              <a:t>Personenzentrierter Ansatz des Europäischen Rats für Reisen innerhalb der EU</a:t>
            </a:r>
          </a:p>
          <a:p>
            <a:pPr algn="just"/>
            <a:endParaRPr lang="de-DE" sz="2200" b="1" dirty="0"/>
          </a:p>
          <a:p>
            <a:pPr algn="just"/>
            <a:endParaRPr lang="de-DE" sz="2200" b="1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de-DE" sz="2200" dirty="0"/>
              <a:t>Einreise ohne Test- und Quarantänepflicht bei Vorlage vom EU COVID-Zertifikat (entspricht 3G-Regel)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de-DE" sz="22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de-DE" sz="2200" dirty="0"/>
              <a:t>Kinder &lt;12 J ausgenommen</a:t>
            </a: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0527C958-5651-480A-88FA-E64771D275FC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F4669E75-820F-4032-81B4-52F478E4F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027" y="2637949"/>
            <a:ext cx="3197417" cy="275841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C53784E-96E3-4A43-91CE-37D8CCF3B152}"/>
              </a:ext>
            </a:extLst>
          </p:cNvPr>
          <p:cNvSpPr txBox="1"/>
          <p:nvPr/>
        </p:nvSpPr>
        <p:spPr>
          <a:xfrm>
            <a:off x="9435239" y="5079774"/>
            <a:ext cx="1617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/>
              <a:t>24.01.2022</a:t>
            </a:r>
            <a:endParaRPr lang="de-DE" sz="2000" dirty="0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9B7E988C-2FD8-4521-84C6-DFCA269CCE6C}"/>
              </a:ext>
            </a:extLst>
          </p:cNvPr>
          <p:cNvSpPr txBox="1">
            <a:spLocks/>
          </p:cNvSpPr>
          <p:nvPr/>
        </p:nvSpPr>
        <p:spPr>
          <a:xfrm>
            <a:off x="302668" y="10121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>
                <a:latin typeface="Scala Sans OT" panose="020B0504030101020104" pitchFamily="34" charset="0"/>
              </a:rPr>
              <a:t>Änderung der Coronavirus-Einreiseverordnung</a:t>
            </a:r>
            <a:endParaRPr lang="de-BE" sz="3733" dirty="0">
              <a:latin typeface="Scala Sans OT" panose="020B0504030101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9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BCD7FF1-CA03-46DF-A147-D193934BB65E}"/>
              </a:ext>
            </a:extLst>
          </p:cNvPr>
          <p:cNvSpPr txBox="1"/>
          <p:nvPr/>
        </p:nvSpPr>
        <p:spPr>
          <a:xfrm>
            <a:off x="535305" y="1317116"/>
            <a:ext cx="111213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200" b="1" dirty="0"/>
              <a:t>Aktueller Stand:</a:t>
            </a:r>
          </a:p>
          <a:p>
            <a:pPr algn="just"/>
            <a:endParaRPr lang="de-DE" sz="2200" b="1" dirty="0"/>
          </a:p>
          <a:p>
            <a:pPr algn="just"/>
            <a:endParaRPr lang="de-DE" sz="2200" b="1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de-DE" sz="2200" b="1" dirty="0"/>
              <a:t>Hochrisikogebiete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de-DE" sz="2200" dirty="0"/>
              <a:t>Länderbezogene Reiserestriktionen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de-DE" sz="2200" dirty="0"/>
              <a:t>Wöchentliche Bewertung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de-DE" sz="2200" dirty="0"/>
              <a:t>Quantitative und qualitative Kriterien</a:t>
            </a:r>
          </a:p>
          <a:p>
            <a:pPr marL="457200" indent="-457200" algn="just">
              <a:buFont typeface="+mj-lt"/>
              <a:buAutoNum type="arabicPeriod"/>
            </a:pPr>
            <a:endParaRPr lang="de-DE" sz="22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de-DE" sz="2200" dirty="0"/>
              <a:t>Zusätzlich: Virusvariantengebiete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de-DE" sz="2200" dirty="0"/>
              <a:t>Beim Auftreten besorgniserregender Virusvarianten</a:t>
            </a:r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703BB644-43FE-4903-8A64-2E16F493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68" y="10121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Ausweisung von Hochrisikogebieten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0527C958-5651-480A-88FA-E64771D275FC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55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BCD7FF1-CA03-46DF-A147-D193934BB65E}"/>
              </a:ext>
            </a:extLst>
          </p:cNvPr>
          <p:cNvSpPr txBox="1"/>
          <p:nvPr/>
        </p:nvSpPr>
        <p:spPr>
          <a:xfrm>
            <a:off x="302668" y="975151"/>
            <a:ext cx="111213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200" b="1" dirty="0"/>
              <a:t>Internationaler Reiseverkehr und die COVID-19-Pandemie in Deutschland</a:t>
            </a:r>
          </a:p>
          <a:p>
            <a:pPr algn="just"/>
            <a:endParaRPr lang="de-DE" sz="22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de-DE" sz="2200" dirty="0"/>
              <a:t>Auslandsexposition im Jahr 2021: </a:t>
            </a:r>
            <a:r>
              <a:rPr lang="de-DE" sz="2200" b="1" dirty="0">
                <a:solidFill>
                  <a:srgbClr val="FF0000"/>
                </a:solidFill>
              </a:rPr>
              <a:t>3,2% </a:t>
            </a:r>
            <a:r>
              <a:rPr lang="de-DE" sz="2200" dirty="0"/>
              <a:t>(27% in KW33)</a:t>
            </a:r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703BB644-43FE-4903-8A64-2E16F493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68" y="10121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Ausweisung von Hochrisikogebieten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0527C958-5651-480A-88FA-E64771D275FC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7D2D0B8A-CC80-4458-8852-40BF6CB94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2" y="2253662"/>
            <a:ext cx="10415919" cy="3528976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09F5F82-6116-439B-AA68-B86E477DCB87}"/>
              </a:ext>
            </a:extLst>
          </p:cNvPr>
          <p:cNvSpPr txBox="1"/>
          <p:nvPr/>
        </p:nvSpPr>
        <p:spPr>
          <a:xfrm>
            <a:off x="643972" y="5782638"/>
            <a:ext cx="11121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Abbildung 1.</a:t>
            </a:r>
            <a:r>
              <a:rPr lang="de-DE" sz="1600" dirty="0"/>
              <a:t> Anzahl der wöchentlich gemeldeten COVID-19-Infektionsfälle im Jahr 2021 nach Expositionsland.</a:t>
            </a:r>
          </a:p>
        </p:txBody>
      </p:sp>
    </p:spTree>
    <p:extLst>
      <p:ext uri="{BB962C8B-B14F-4D97-AF65-F5344CB8AC3E}">
        <p14:creationId xmlns:p14="http://schemas.microsoft.com/office/powerpoint/2010/main" val="357471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6">
            <a:extLst>
              <a:ext uri="{FF2B5EF4-FFF2-40B4-BE49-F238E27FC236}">
                <a16:creationId xmlns:a16="http://schemas.microsoft.com/office/drawing/2014/main" id="{703BB644-43FE-4903-8A64-2E16F493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68" y="10121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Ausweisung von Hochrisikogebieten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0527C958-5651-480A-88FA-E64771D275FC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F4CA8313-CF22-4F72-AB62-59E8FF46A9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48" y="1913420"/>
            <a:ext cx="6419644" cy="3478679"/>
          </a:xfrm>
          <a:prstGeom prst="rect">
            <a:avLst/>
          </a:prstGeom>
          <a:noFill/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B8E857C-4201-43C4-8C41-A1E0B2DF47C1}"/>
              </a:ext>
            </a:extLst>
          </p:cNvPr>
          <p:cNvSpPr txBox="1"/>
          <p:nvPr/>
        </p:nvSpPr>
        <p:spPr>
          <a:xfrm>
            <a:off x="302668" y="975151"/>
            <a:ext cx="1112138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200" b="1" dirty="0"/>
              <a:t>Internationaler Reiseverkehr und die COVID-19-Pandemie in Deutschland</a:t>
            </a:r>
          </a:p>
          <a:p>
            <a:pPr algn="just"/>
            <a:endParaRPr lang="de-DE" sz="2200" b="1" dirty="0"/>
          </a:p>
          <a:p>
            <a:pPr algn="just"/>
            <a:endParaRPr lang="de-DE" sz="2200" dirty="0"/>
          </a:p>
          <a:p>
            <a:pPr algn="just"/>
            <a:endParaRPr lang="de-DE" sz="2200" dirty="0"/>
          </a:p>
          <a:p>
            <a:pPr algn="just"/>
            <a:r>
              <a:rPr lang="de-DE" sz="2200" dirty="0"/>
              <a:t>Modellierung - Annahmen: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de-DE" sz="2200" dirty="0"/>
              <a:t>Keine Reiserestriktionen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de-DE" sz="2200" dirty="0"/>
              <a:t>Luftverkehr Stand 2019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5BCF2E0-83D0-4BAA-9CF5-DA35C837A24E}"/>
              </a:ext>
            </a:extLst>
          </p:cNvPr>
          <p:cNvSpPr txBox="1"/>
          <p:nvPr/>
        </p:nvSpPr>
        <p:spPr>
          <a:xfrm>
            <a:off x="4422448" y="5590461"/>
            <a:ext cx="743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Abbildung 2.</a:t>
            </a:r>
            <a:r>
              <a:rPr lang="de-DE" sz="1600" dirty="0"/>
              <a:t> Modellierte und beobachtete COVID-19-Inzidenz pro 100.000 Einwohner 2020-2022 in Deutschland.</a:t>
            </a:r>
          </a:p>
        </p:txBody>
      </p:sp>
    </p:spTree>
    <p:extLst>
      <p:ext uri="{BB962C8B-B14F-4D97-AF65-F5344CB8AC3E}">
        <p14:creationId xmlns:p14="http://schemas.microsoft.com/office/powerpoint/2010/main" val="119324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6">
            <a:extLst>
              <a:ext uri="{FF2B5EF4-FFF2-40B4-BE49-F238E27FC236}">
                <a16:creationId xmlns:a16="http://schemas.microsoft.com/office/drawing/2014/main" id="{703BB644-43FE-4903-8A64-2E16F493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68" y="10121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Ausweisung von Hochrisikogebieten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0527C958-5651-480A-88FA-E64771D275FC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BB8E857C-4201-43C4-8C41-A1E0B2DF47C1}"/>
              </a:ext>
            </a:extLst>
          </p:cNvPr>
          <p:cNvSpPr txBox="1"/>
          <p:nvPr/>
        </p:nvSpPr>
        <p:spPr>
          <a:xfrm>
            <a:off x="302668" y="975151"/>
            <a:ext cx="1112138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200" b="1" dirty="0"/>
              <a:t>Internationaler Reiseverkehr und die COVID-19-Pandemie in Deutschland</a:t>
            </a:r>
          </a:p>
          <a:p>
            <a:pPr algn="just"/>
            <a:endParaRPr lang="de-DE" sz="2200" b="1" dirty="0"/>
          </a:p>
          <a:p>
            <a:pPr algn="just"/>
            <a:endParaRPr lang="de-DE" sz="2200" dirty="0"/>
          </a:p>
          <a:p>
            <a:pPr algn="just"/>
            <a:endParaRPr lang="de-DE" sz="2200" dirty="0"/>
          </a:p>
          <a:p>
            <a:pPr algn="just"/>
            <a:r>
              <a:rPr lang="de-DE" sz="2200" dirty="0"/>
              <a:t>Modellierung - Annahmen: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de-DE" sz="2200" dirty="0"/>
              <a:t>Keine Reiserestriktionen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de-DE" sz="2200" dirty="0"/>
              <a:t>Luftverkehr Stand 2019</a:t>
            </a:r>
          </a:p>
        </p:txBody>
      </p:sp>
      <p:pic>
        <p:nvPicPr>
          <p:cNvPr id="1026" name="5B5B56DF-33FA-4365-ADA1-0AA4EC60500B" descr="B4384716-40CC-4AA9-86EC-575AA4DD968C">
            <a:extLst>
              <a:ext uri="{FF2B5EF4-FFF2-40B4-BE49-F238E27FC236}">
                <a16:creationId xmlns:a16="http://schemas.microsoft.com/office/drawing/2014/main" id="{3D9D062F-A5EF-4AFB-B141-2343271D6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1" y="1745961"/>
            <a:ext cx="7131456" cy="471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29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BCD7FF1-CA03-46DF-A147-D193934BB65E}"/>
              </a:ext>
            </a:extLst>
          </p:cNvPr>
          <p:cNvSpPr txBox="1"/>
          <p:nvPr/>
        </p:nvSpPr>
        <p:spPr>
          <a:xfrm>
            <a:off x="421005" y="1169315"/>
            <a:ext cx="111213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200" b="1" dirty="0"/>
              <a:t>Vorschlag – bevorstehende Änderung, bis April gültig:</a:t>
            </a:r>
          </a:p>
          <a:p>
            <a:pPr algn="just"/>
            <a:endParaRPr lang="de-DE" sz="22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de-DE" sz="2200" dirty="0"/>
              <a:t>Einreise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de-DE" sz="2200" dirty="0"/>
              <a:t>Zunächst nach personenzentrierten Ansatz des europäischen Rats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de-DE" sz="2200" dirty="0"/>
              <a:t>Perspektivisch keine Reiserestriktionen</a:t>
            </a:r>
          </a:p>
          <a:p>
            <a:pPr algn="just"/>
            <a:endParaRPr lang="de-DE" sz="22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de-DE" sz="2200" dirty="0"/>
              <a:t>Risikogebiete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de-DE" sz="2200" dirty="0"/>
              <a:t>Ausschließlich bei besonderen epidemiologischen Vorkommnissen, deren Auswirkungen auf die epidemiologische Lage in der Bundesrepublik Deutschland unklar sind und eine erhöhte Krankheitsschwere und Gefahr der Überlastung des Gesundheitssystems darstellen könnten.</a:t>
            </a:r>
          </a:p>
          <a:p>
            <a:pPr marL="457200" indent="-457200" algn="just">
              <a:buFont typeface="+mj-lt"/>
              <a:buAutoNum type="arabicPeriod"/>
            </a:pPr>
            <a:endParaRPr lang="de-DE" sz="22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de-DE" sz="2200" dirty="0"/>
              <a:t>Zusätzlich: Virusvariantengebiete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de-DE" sz="2200" dirty="0"/>
              <a:t>Beim Auftreten besorgniserregender Virusvarianten</a:t>
            </a:r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703BB644-43FE-4903-8A64-2E16F493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68" y="10121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Ausweisung von Hochrisikogebieten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0527C958-5651-480A-88FA-E64771D275FC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7014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Breitbild</PresentationFormat>
  <Paragraphs>69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ＭＳ 明朝</vt:lpstr>
      <vt:lpstr>Scala Sans OT</vt:lpstr>
      <vt:lpstr>Wingdings</vt:lpstr>
      <vt:lpstr>1_Office-Design</vt:lpstr>
      <vt:lpstr>Änderung der Coronavirus-Einreiseverordnung</vt:lpstr>
      <vt:lpstr>PowerPoint-Präsentation</vt:lpstr>
      <vt:lpstr>Ausweisung von Hochrisikogebieten</vt:lpstr>
      <vt:lpstr>Ausweisung von Hochrisikogebieten</vt:lpstr>
      <vt:lpstr>Ausweisung von Hochrisikogebieten</vt:lpstr>
      <vt:lpstr>Ausweisung von Hochrisikogebieten</vt:lpstr>
      <vt:lpstr>Ausweisung von Hochrisikogebieten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Correa Martinez, Carlos</cp:lastModifiedBy>
  <cp:revision>610</cp:revision>
  <dcterms:created xsi:type="dcterms:W3CDTF">2015-11-02T12:29:13Z</dcterms:created>
  <dcterms:modified xsi:type="dcterms:W3CDTF">2022-02-21T12:28:55Z</dcterms:modified>
</cp:coreProperties>
</file>